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87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9" r:id="rId14"/>
    <p:sldId id="267" r:id="rId15"/>
    <p:sldId id="271" r:id="rId16"/>
    <p:sldId id="272" r:id="rId17"/>
    <p:sldId id="273" r:id="rId18"/>
    <p:sldId id="274" r:id="rId19"/>
    <p:sldId id="270" r:id="rId20"/>
    <p:sldId id="276" r:id="rId21"/>
    <p:sldId id="275" r:id="rId22"/>
    <p:sldId id="277" r:id="rId23"/>
    <p:sldId id="278" r:id="rId24"/>
    <p:sldId id="279" r:id="rId25"/>
    <p:sldId id="283" r:id="rId26"/>
    <p:sldId id="284" r:id="rId27"/>
    <p:sldId id="285" r:id="rId28"/>
    <p:sldId id="286" r:id="rId29"/>
    <p:sldId id="282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811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23224D77-5FEF-72C9-5A85-FDCE23FD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6448B9C1-C13E-1861-09A9-3D3537936B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F3C7DCDD-7FBF-0AFF-2399-AFC1F04391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804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28B43094-3E60-0026-43BB-DB848AF14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1D3262BA-7DFA-F786-1D66-B609F6B2F4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E52EEF00-C2CD-A6D2-9F67-9B044599ED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958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C51B0080-6406-62EE-2D4A-571D1C755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9F4C8ACD-22C7-D8DE-94E1-FB672440E4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41B22D19-0CAC-B3A8-3866-E1221662F8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48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FF2EFFB0-E22E-496B-A171-37EBBDC13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BA21764C-5052-D854-5AE1-431092BCF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744AC072-E7B6-773C-A124-8E8EA7106B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63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677D2C35-3336-37BB-5824-9D376B9F6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BAAAE623-4237-4C55-E4CF-CF434D006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F3730279-D09E-C494-4558-DC7B66A5DC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382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39A28AAB-114E-6688-687F-76A52D047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B7A78CE1-B24A-4141-2F32-86B28D072A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CE1CBA3B-AF66-ACC5-2265-8B375C72D9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60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98B4ED7E-DE62-1C62-6B9B-E813CF99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2B9F7D94-977B-923A-56C3-A7EE13C9C6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1B19BE06-2685-64A2-CCCD-B5C917557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736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5b855888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5b855888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847E3178-C34D-7D63-ED4A-4B8E3E019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FFC4CB76-8F73-B4AF-253C-F68ADFE0E1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C6064237-9ABF-584C-C20D-5379C3AD29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07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3364B2A5-F6E4-C4DF-BFEA-771CCBCA8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24C07437-99F2-EE94-842E-117CB9FB9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53FDEE01-2424-7A37-3277-E15A93347B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8671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8082F769-217D-65ED-3074-E4FB0E1B8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172F08B7-C551-78C6-7DA5-0C17F9135B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42A9EA54-E39A-47E1-4BE8-BC551D491E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19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6C502923-B34D-BABF-7015-959DBD65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F799A316-C948-16F9-591E-1D29514043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8277E479-F22C-EC15-0864-9E5E7BBBC9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5889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9F234250-BAAD-8378-01C8-1FC584EAE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31B5AF94-F7AE-A4CA-86E9-2CDED20F5B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96D1E25F-69DC-3FD4-3014-08E06AB0E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118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69D994B2-ACA8-CC32-D7D2-93711D121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E3AEED28-81FE-A864-D1BC-4735607DCA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7DE3FEE7-91AC-BD72-B0EC-3B823F845A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5219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3F323A0F-052B-1E13-08E6-8855BFEF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6D0223FB-BB9E-3AE9-A1C9-8539487786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B77EACBE-8843-7AA4-C9C3-9B48C1A69A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692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4EF9ADAA-3E3D-93E0-AABD-F3DA57FE9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ABBE8DC7-6116-D093-18FB-A5F64E41B3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562AB9AB-5FE7-D7B2-BF9E-E4877B0B76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064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AA6DAB4D-F5A7-3A0E-A585-4F89DC559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A28B5438-4882-927B-B85E-59B1C6F119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3B2268B6-961A-FFB9-F84C-3D27EC4F58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595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DE65D173-E793-AB7D-7C0E-E780BDE9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AEB8F531-1823-3811-CAA2-80D780AB2F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CC539CF3-5628-BAC3-4C70-D2B62DA017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49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EC095747-31D4-209A-5BE9-AFD2B63C3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5b8558886b_0_0:notes">
            <a:extLst>
              <a:ext uri="{FF2B5EF4-FFF2-40B4-BE49-F238E27FC236}">
                <a16:creationId xmlns:a16="http://schemas.microsoft.com/office/drawing/2014/main" id="{A2B97B13-A6F0-407A-B45B-1355070F1E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5b8558886b_0_0:notes">
            <a:extLst>
              <a:ext uri="{FF2B5EF4-FFF2-40B4-BE49-F238E27FC236}">
                <a16:creationId xmlns:a16="http://schemas.microsoft.com/office/drawing/2014/main" id="{10A87565-4269-5C40-196B-9C679B53D1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15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42C56493-C6DC-1B7F-3F82-024E6983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EBB1CE5F-DAD4-FC8E-FB47-53ED871FF2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BB8AE6D6-3631-27BE-C69A-F32DA4FFA9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86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9FF2AF7B-6D4F-01ED-6F54-4E3A690B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A4F7103F-870C-3E8B-0C8B-66425CB13D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4AB223C7-C494-EC83-7B0E-78D3C93CA3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04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ED728945-0806-B849-459C-3DE0589B1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8558886b_0_3:notes">
            <a:extLst>
              <a:ext uri="{FF2B5EF4-FFF2-40B4-BE49-F238E27FC236}">
                <a16:creationId xmlns:a16="http://schemas.microsoft.com/office/drawing/2014/main" id="{7A2D289E-DF92-6B7F-5525-E5A50014EE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8558886b_0_3:notes">
            <a:extLst>
              <a:ext uri="{FF2B5EF4-FFF2-40B4-BE49-F238E27FC236}">
                <a16:creationId xmlns:a16="http://schemas.microsoft.com/office/drawing/2014/main" id="{46692F80-1DDD-A396-926E-9D9A0531BB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40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24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Pantalla-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1549" y="393750"/>
            <a:ext cx="537450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II.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LA INTEGRIDAD COMO PILAR DEL LLAMADO PASTORAL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548999" y="1354509"/>
            <a:ext cx="6114448" cy="3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PE" b="1" dirty="0">
                <a:solidFill>
                  <a:srgbClr val="0070C0"/>
                </a:solidFill>
                <a:latin typeface="+mj-lt"/>
              </a:rPr>
              <a:t>A. Fundamentos etimológicos y filosóficos de integridad: </a:t>
            </a:r>
          </a:p>
          <a:p>
            <a:pPr algn="just"/>
            <a:r>
              <a:rPr lang="es-PE" b="1" dirty="0">
                <a:solidFill>
                  <a:srgbClr val="FF0000"/>
                </a:solidFill>
                <a:latin typeface="+mj-lt"/>
              </a:rPr>
              <a:t>1. Raíz etimológica</a:t>
            </a:r>
          </a:p>
          <a:p>
            <a:pPr algn="just"/>
            <a:r>
              <a:rPr lang="es-PE" dirty="0">
                <a:latin typeface="+mj-lt"/>
              </a:rPr>
              <a:t>INTEGRIDAD </a:t>
            </a:r>
            <a:r>
              <a:rPr lang="es-PE" b="1" dirty="0">
                <a:solidFill>
                  <a:srgbClr val="FF0000"/>
                </a:solidFill>
                <a:latin typeface="+mj-lt"/>
              </a:rPr>
              <a:t>EN LATÍN </a:t>
            </a:r>
            <a:r>
              <a:rPr lang="es-PE" dirty="0">
                <a:latin typeface="+mj-lt"/>
              </a:rPr>
              <a:t>es </a:t>
            </a:r>
            <a:r>
              <a:rPr lang="es-PE" b="1" dirty="0">
                <a:solidFill>
                  <a:srgbClr val="FF0000"/>
                </a:solidFill>
                <a:latin typeface="+mj-lt"/>
              </a:rPr>
              <a:t>INTEGRITAS</a:t>
            </a:r>
          </a:p>
          <a:p>
            <a:pPr algn="just"/>
            <a:r>
              <a:rPr lang="es-PE" dirty="0">
                <a:latin typeface="+mj-lt"/>
              </a:rPr>
              <a:t> </a:t>
            </a:r>
            <a:br>
              <a:rPr lang="es-PE" dirty="0">
                <a:latin typeface="+mj-lt"/>
              </a:rPr>
            </a:br>
            <a:br>
              <a:rPr lang="es-PE" dirty="0">
                <a:latin typeface="+mj-lt"/>
              </a:rPr>
            </a:br>
            <a:r>
              <a:rPr lang="es-PE" b="1" dirty="0">
                <a:solidFill>
                  <a:srgbClr val="FF0000"/>
                </a:solidFill>
                <a:latin typeface="+mj-lt"/>
              </a:rPr>
              <a:t>EN EL HEBREO “TOM”, </a:t>
            </a:r>
            <a:r>
              <a:rPr lang="es-PE" dirty="0">
                <a:latin typeface="+mj-lt"/>
              </a:rPr>
              <a:t>se refiere a una </a:t>
            </a:r>
            <a:r>
              <a:rPr lang="es-PE" b="1" dirty="0">
                <a:solidFill>
                  <a:srgbClr val="0070C0"/>
                </a:solidFill>
                <a:latin typeface="+mj-lt"/>
              </a:rPr>
              <a:t>vida sin engaño ni culpa</a:t>
            </a:r>
            <a:r>
              <a:rPr lang="es-PE" dirty="0">
                <a:latin typeface="+mj-lt"/>
              </a:rPr>
              <a:t>, una vida integra ante Dios y los hombres (Job.2:3)</a:t>
            </a:r>
            <a:br>
              <a:rPr lang="es-PE" dirty="0">
                <a:latin typeface="+mj-lt"/>
              </a:rPr>
            </a:br>
            <a:endParaRPr lang="es-PE" dirty="0">
              <a:latin typeface="+mj-lt"/>
            </a:endParaRPr>
          </a:p>
          <a:p>
            <a:pPr algn="just"/>
            <a:r>
              <a:rPr lang="es-PE" dirty="0">
                <a:latin typeface="+mj-lt"/>
              </a:rPr>
              <a:t>La palabra hebrea </a:t>
            </a:r>
            <a:r>
              <a:rPr lang="es-PE" b="1" dirty="0">
                <a:solidFill>
                  <a:srgbClr val="FF0000"/>
                </a:solidFill>
                <a:latin typeface="+mj-lt"/>
              </a:rPr>
              <a:t>“YOSHER” </a:t>
            </a:r>
            <a:r>
              <a:rPr lang="es-PE" b="1" dirty="0">
                <a:solidFill>
                  <a:srgbClr val="0070C0"/>
                </a:solidFill>
                <a:latin typeface="+mj-lt"/>
              </a:rPr>
              <a:t>rectitud</a:t>
            </a:r>
            <a:r>
              <a:rPr lang="es-PE" dirty="0">
                <a:latin typeface="+mj-lt"/>
              </a:rPr>
              <a:t>.</a:t>
            </a:r>
          </a:p>
          <a:p>
            <a:pPr algn="just"/>
            <a:r>
              <a:rPr lang="es-PE" b="1" dirty="0">
                <a:solidFill>
                  <a:srgbClr val="0070C0"/>
                </a:solidFill>
                <a:latin typeface="+mj-lt"/>
              </a:rPr>
              <a:t>EN EL GRIEGO “HAPLÓTES”, </a:t>
            </a:r>
            <a:r>
              <a:rPr lang="es-PE" dirty="0">
                <a:latin typeface="+mj-lt"/>
              </a:rPr>
              <a:t>significa </a:t>
            </a:r>
            <a:r>
              <a:rPr lang="es-PE" b="1" dirty="0">
                <a:solidFill>
                  <a:srgbClr val="FF0000"/>
                </a:solidFill>
                <a:latin typeface="+mj-lt"/>
              </a:rPr>
              <a:t>sencillez y sinceridad de corazón </a:t>
            </a:r>
            <a:r>
              <a:rPr lang="es-PE" dirty="0">
                <a:latin typeface="+mj-lt"/>
              </a:rPr>
              <a:t>y</a:t>
            </a:r>
            <a:r>
              <a:rPr lang="es-PE" dirty="0">
                <a:solidFill>
                  <a:srgbClr val="00B0F0"/>
                </a:solidFill>
                <a:latin typeface="+mj-lt"/>
              </a:rPr>
              <a:t> </a:t>
            </a:r>
            <a:r>
              <a:rPr lang="es-PE" b="1" dirty="0">
                <a:solidFill>
                  <a:srgbClr val="0070C0"/>
                </a:solidFill>
                <a:latin typeface="+mj-lt"/>
              </a:rPr>
              <a:t>“AMEMPTOS” </a:t>
            </a:r>
            <a:r>
              <a:rPr lang="es-PE" dirty="0">
                <a:latin typeface="+mj-lt"/>
              </a:rPr>
              <a:t>Significa</a:t>
            </a:r>
            <a:r>
              <a:rPr lang="es-PE" dirty="0">
                <a:solidFill>
                  <a:srgbClr val="FF0000"/>
                </a:solidFill>
                <a:latin typeface="+mj-lt"/>
              </a:rPr>
              <a:t>  </a:t>
            </a:r>
            <a:r>
              <a:rPr lang="es-PE" b="1" dirty="0">
                <a:solidFill>
                  <a:srgbClr val="FF0000"/>
                </a:solidFill>
                <a:latin typeface="+mj-lt"/>
              </a:rPr>
              <a:t>irreprensible.</a:t>
            </a:r>
            <a:endParaRPr lang="es-PE" dirty="0">
              <a:latin typeface="+mj-lt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D3848FE-A332-E25E-879E-2AEC117D90DB}"/>
              </a:ext>
            </a:extLst>
          </p:cNvPr>
          <p:cNvGrpSpPr/>
          <p:nvPr/>
        </p:nvGrpSpPr>
        <p:grpSpPr>
          <a:xfrm>
            <a:off x="6978982" y="1277146"/>
            <a:ext cx="1280227" cy="3452261"/>
            <a:chOff x="6978981" y="1286873"/>
            <a:chExt cx="1280227" cy="345226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03EDEB7-48B9-0E71-2460-401749D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981" y="1286873"/>
              <a:ext cx="1280227" cy="1086403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F33CD9E-59B1-B1FE-7543-BA4BAF7BB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8981" y="2503280"/>
              <a:ext cx="1280227" cy="1008513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55D9D59-5B19-9E1E-0E27-FE78E4C9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8981" y="3641797"/>
              <a:ext cx="1280227" cy="10973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5228E07E-1B50-EC16-7BAF-3B2FC53F0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7D02ACD0-17D2-6114-25EF-E4FC40C51C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0B7442FD-1FC7-F630-4029-A258882D7289}"/>
              </a:ext>
            </a:extLst>
          </p:cNvPr>
          <p:cNvSpPr txBox="1"/>
          <p:nvPr/>
        </p:nvSpPr>
        <p:spPr>
          <a:xfrm>
            <a:off x="481549" y="393750"/>
            <a:ext cx="529668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II. 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LA INTEGRIDAD COMO PILAR DEL LLAMADO PASTORAL</a:t>
            </a:r>
            <a:endParaRPr sz="1800" b="1" dirty="0">
              <a:solidFill>
                <a:schemeClr val="dk2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C0F87EBF-3D6D-2292-AA4C-2B0EBC1B4CEB}"/>
              </a:ext>
            </a:extLst>
          </p:cNvPr>
          <p:cNvSpPr txBox="1"/>
          <p:nvPr/>
        </p:nvSpPr>
        <p:spPr>
          <a:xfrm>
            <a:off x="549000" y="1336185"/>
            <a:ext cx="6270089" cy="261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PE" b="1" dirty="0">
                <a:solidFill>
                  <a:srgbClr val="FF0000"/>
                </a:solidFill>
              </a:rPr>
              <a:t>2. La Integridad en la filosofía clásica</a:t>
            </a:r>
          </a:p>
          <a:p>
            <a:pPr algn="just"/>
            <a:r>
              <a:rPr lang="es-PE" b="1" dirty="0">
                <a:solidFill>
                  <a:schemeClr val="tx1"/>
                </a:solidFill>
              </a:rPr>
              <a:t>“aquel que hace lo correcto en cada situación, guiado por la sabiduría y el equilibrio”</a:t>
            </a:r>
          </a:p>
          <a:p>
            <a:pPr algn="just"/>
            <a:endParaRPr lang="es-PE" b="1" dirty="0">
              <a:solidFill>
                <a:schemeClr val="tx1"/>
              </a:solidFill>
            </a:endParaRPr>
          </a:p>
          <a:p>
            <a:pPr algn="just"/>
            <a:r>
              <a:rPr lang="es-PE" b="1" dirty="0">
                <a:solidFill>
                  <a:srgbClr val="0070C0"/>
                </a:solidFill>
              </a:rPr>
              <a:t>3. Síntesis teológica</a:t>
            </a:r>
          </a:p>
          <a:p>
            <a:pPr algn="just"/>
            <a:r>
              <a:rPr lang="es-PE" dirty="0"/>
              <a:t>La integridad es mucho más que un comportamiento ético</a:t>
            </a:r>
            <a:r>
              <a:rPr lang="es-PE" dirty="0">
                <a:solidFill>
                  <a:srgbClr val="C00000"/>
                </a:solidFill>
              </a:rPr>
              <a:t>: </a:t>
            </a:r>
            <a:r>
              <a:rPr lang="es-PE" b="1" dirty="0">
                <a:solidFill>
                  <a:srgbClr val="EE0000"/>
                </a:solidFill>
              </a:rPr>
              <a:t>es la manera en que el ser humano redimido expresa, a través de su vida, el carácter de Dios, por la obra regeneradora del Espíritu Santo</a:t>
            </a:r>
            <a:endParaRPr lang="es-PE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5FC2398-91C1-5CDB-3CED-CD8E2110A595}"/>
              </a:ext>
            </a:extLst>
          </p:cNvPr>
          <p:cNvGrpSpPr/>
          <p:nvPr/>
        </p:nvGrpSpPr>
        <p:grpSpPr>
          <a:xfrm>
            <a:off x="7076292" y="1336185"/>
            <a:ext cx="1406227" cy="2885611"/>
            <a:chOff x="9795163" y="762001"/>
            <a:chExt cx="2396836" cy="491836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4CAEC21-D2DE-2B0E-75C8-7D4103435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5164" y="3546765"/>
              <a:ext cx="2396835" cy="21336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BD5EF41-659A-E9B5-D0B1-60EE817B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5163" y="762001"/>
              <a:ext cx="2396835" cy="2694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415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9B37B113-0D3F-62A3-5308-10309C0E1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2D1D9059-F5F0-06CF-676D-9080D12345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CD6CC488-0BFB-625C-44CE-58583A97335D}"/>
              </a:ext>
            </a:extLst>
          </p:cNvPr>
          <p:cNvSpPr txBox="1"/>
          <p:nvPr/>
        </p:nvSpPr>
        <p:spPr>
          <a:xfrm>
            <a:off x="481549" y="393750"/>
            <a:ext cx="529668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II. 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LA INTEGRIDAD COMO PILAR DEL LLAMADO PASTORAL</a:t>
            </a:r>
            <a:endParaRPr sz="1800" b="1" dirty="0">
              <a:solidFill>
                <a:schemeClr val="dk2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24C5AE88-0D9B-C3CC-0914-9A919581793A}"/>
              </a:ext>
            </a:extLst>
          </p:cNvPr>
          <p:cNvSpPr txBox="1"/>
          <p:nvPr/>
        </p:nvSpPr>
        <p:spPr>
          <a:xfrm>
            <a:off x="549000" y="1330013"/>
            <a:ext cx="6135335" cy="219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b="1" dirty="0">
                <a:solidFill>
                  <a:srgbClr val="0070C0"/>
                </a:solidFill>
              </a:rPr>
              <a:t>B. Fundamento Bíblico de integridad: </a:t>
            </a:r>
          </a:p>
          <a:p>
            <a:endParaRPr lang="es-PE" b="1" dirty="0">
              <a:solidFill>
                <a:srgbClr val="0070C0"/>
              </a:solidFill>
            </a:endParaRPr>
          </a:p>
          <a:p>
            <a:r>
              <a:rPr lang="es-PE" b="1" dirty="0">
                <a:solidFill>
                  <a:srgbClr val="FF0000"/>
                </a:solidFill>
              </a:rPr>
              <a:t>1. En el Antiguo Testamento: integridad y temor del Señor</a:t>
            </a:r>
          </a:p>
          <a:p>
            <a:r>
              <a:rPr lang="es-PE" b="1" dirty="0">
                <a:solidFill>
                  <a:srgbClr val="EE0000"/>
                </a:solidFill>
              </a:rPr>
              <a:t>La integridad en el antiguo testamento </a:t>
            </a:r>
            <a:r>
              <a:rPr lang="es-PE" dirty="0"/>
              <a:t>Job 1:1; Salmos 26:1-3; Proverbios 11:3</a:t>
            </a:r>
          </a:p>
          <a:p>
            <a:r>
              <a:rPr lang="es-PE" b="1" dirty="0">
                <a:solidFill>
                  <a:srgbClr val="EE0000"/>
                </a:solidFill>
              </a:rPr>
              <a:t>2. En el Nuevo testamento: </a:t>
            </a:r>
            <a:r>
              <a:rPr lang="es-PE" dirty="0"/>
              <a:t>2Corintios 4:1,2. En segunda de Timoteo 2:7,8</a:t>
            </a:r>
            <a:endParaRPr lang="es-PE" b="1" dirty="0">
              <a:solidFill>
                <a:srgbClr val="0070C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D08E7E-2ED0-3DE5-8DAE-600F3C441ED1}"/>
              </a:ext>
            </a:extLst>
          </p:cNvPr>
          <p:cNvSpPr txBox="1"/>
          <p:nvPr/>
        </p:nvSpPr>
        <p:spPr>
          <a:xfrm>
            <a:off x="549001" y="3647313"/>
            <a:ext cx="639654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PE" b="1" i="1" dirty="0">
                <a:solidFill>
                  <a:srgbClr val="EE0000"/>
                </a:solidFill>
              </a:rPr>
              <a:t>JESÚS: EL MODELO ABSOLUTO DE INTEGRIDAD. </a:t>
            </a:r>
            <a:r>
              <a:rPr lang="es-PE" dirty="0">
                <a:solidFill>
                  <a:schemeClr val="tx1"/>
                </a:solidFill>
              </a:rPr>
              <a:t>El Señor Jesús no sólo vivió sin pecado (Hebreros 4:5) sino que fue coherente en todas las dimensiones de su vida.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E528663-DB41-49C4-3C4A-AA31020B5076}"/>
              </a:ext>
            </a:extLst>
          </p:cNvPr>
          <p:cNvGrpSpPr/>
          <p:nvPr/>
        </p:nvGrpSpPr>
        <p:grpSpPr>
          <a:xfrm>
            <a:off x="6945549" y="1235604"/>
            <a:ext cx="1518164" cy="3500585"/>
            <a:chOff x="9628905" y="888274"/>
            <a:chExt cx="2563094" cy="59099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4DA73A6-E273-570C-12B5-59B2938F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8906" y="888274"/>
              <a:ext cx="2563093" cy="200934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8928042-65F3-95E0-2D9A-F39652B00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8905" y="3061856"/>
              <a:ext cx="2563094" cy="156556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EB20266-68A5-D299-966B-786718E02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8905" y="4959928"/>
              <a:ext cx="2563094" cy="1838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455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F8654B4F-9D55-0CB4-9DC3-079A8E9E9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F9FE552A-61D0-5526-2851-37FC4CB30D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F58AB515-AC23-424B-FB23-5CB81770291E}"/>
              </a:ext>
            </a:extLst>
          </p:cNvPr>
          <p:cNvSpPr txBox="1"/>
          <p:nvPr/>
        </p:nvSpPr>
        <p:spPr>
          <a:xfrm>
            <a:off x="481549" y="393750"/>
            <a:ext cx="5199403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rgbClr val="595959"/>
                </a:solidFill>
                <a:latin typeface="+mj-lt"/>
              </a:rPr>
              <a:t>C. PANORAMA HISTÓRICO: LA INTEGRIDAD EN LA TRADICIÓN CRISTIANA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9E82A72-110A-D404-9F25-C70BC1E4A672}"/>
              </a:ext>
            </a:extLst>
          </p:cNvPr>
          <p:cNvSpPr/>
          <p:nvPr/>
        </p:nvSpPr>
        <p:spPr>
          <a:xfrm>
            <a:off x="1774346" y="1454965"/>
            <a:ext cx="5963293" cy="110506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3C53139-B990-EC19-87A1-5400C94D4B4C}"/>
              </a:ext>
            </a:extLst>
          </p:cNvPr>
          <p:cNvSpPr/>
          <p:nvPr/>
        </p:nvSpPr>
        <p:spPr>
          <a:xfrm>
            <a:off x="1630185" y="1596128"/>
            <a:ext cx="6322177" cy="701674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9DCBF764-2C18-2BFC-425F-D800399443A8}"/>
              </a:ext>
            </a:extLst>
          </p:cNvPr>
          <p:cNvSpPr/>
          <p:nvPr/>
        </p:nvSpPr>
        <p:spPr>
          <a:xfrm>
            <a:off x="1885244" y="2648640"/>
            <a:ext cx="6067118" cy="701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27A7C512-115F-1BF4-DF10-6E13F0737282}"/>
              </a:ext>
            </a:extLst>
          </p:cNvPr>
          <p:cNvSpPr/>
          <p:nvPr/>
        </p:nvSpPr>
        <p:spPr>
          <a:xfrm>
            <a:off x="1630185" y="3701152"/>
            <a:ext cx="6322177" cy="701674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34440E76-8496-B30E-0CF9-B29F39F383B0}"/>
              </a:ext>
            </a:extLst>
          </p:cNvPr>
          <p:cNvSpPr txBox="1"/>
          <p:nvPr/>
        </p:nvSpPr>
        <p:spPr>
          <a:xfrm>
            <a:off x="2318212" y="1618316"/>
            <a:ext cx="5419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PE" sz="950" b="1" dirty="0">
                <a:solidFill>
                  <a:srgbClr val="FF0000"/>
                </a:solidFill>
                <a:latin typeface="+mj-lt"/>
              </a:rPr>
              <a:t>1. Los Padres de la iglesia. </a:t>
            </a:r>
            <a:r>
              <a:rPr lang="es-PE" sz="950" b="1" dirty="0">
                <a:solidFill>
                  <a:sysClr val="windowText" lastClr="000000"/>
                </a:solidFill>
                <a:latin typeface="+mj-lt"/>
              </a:rPr>
              <a:t>Para </a:t>
            </a:r>
            <a:r>
              <a:rPr lang="es-PE" sz="950" b="1" dirty="0">
                <a:solidFill>
                  <a:srgbClr val="FFFF00"/>
                </a:solidFill>
                <a:latin typeface="+mj-lt"/>
              </a:rPr>
              <a:t>San Agustín </a:t>
            </a:r>
            <a:r>
              <a:rPr lang="es-PE" sz="950" b="1" dirty="0">
                <a:solidFill>
                  <a:srgbClr val="C00000"/>
                </a:solidFill>
                <a:latin typeface="+mj-lt"/>
              </a:rPr>
              <a:t>INTEGRIDAD</a:t>
            </a:r>
            <a:r>
              <a:rPr lang="es-PE" sz="950" b="1" dirty="0">
                <a:solidFill>
                  <a:sysClr val="windowText" lastClr="000000"/>
                </a:solidFill>
                <a:latin typeface="+mj-lt"/>
              </a:rPr>
              <a:t> es vivir con un amor debidamente ordenado: hacia Dios y hacia el prójimo; </a:t>
            </a:r>
            <a:r>
              <a:rPr lang="es-PE" sz="950" b="1" dirty="0">
                <a:solidFill>
                  <a:srgbClr val="FFFF00"/>
                </a:solidFill>
                <a:latin typeface="+mj-lt"/>
              </a:rPr>
              <a:t>Gregorio Magno </a:t>
            </a:r>
            <a:r>
              <a:rPr lang="es-PE" sz="950" b="1" dirty="0">
                <a:solidFill>
                  <a:sysClr val="windowText" lastClr="000000"/>
                </a:solidFill>
                <a:latin typeface="+mj-lt"/>
              </a:rPr>
              <a:t>advirtió que el pastor que vive de manera inconsistente con lo que predica “destroza al rebaño con sus contradicciones”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487D8BF3-D13B-D9DD-E413-5A7BA07C8FFE}"/>
              </a:ext>
            </a:extLst>
          </p:cNvPr>
          <p:cNvSpPr txBox="1"/>
          <p:nvPr/>
        </p:nvSpPr>
        <p:spPr>
          <a:xfrm>
            <a:off x="2421627" y="2701195"/>
            <a:ext cx="5432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PE" sz="1000" b="1" dirty="0">
                <a:solidFill>
                  <a:srgbClr val="FFC000"/>
                </a:solidFill>
                <a:latin typeface="+mj-lt"/>
              </a:rPr>
              <a:t>2. En la Reforma protestante. </a:t>
            </a:r>
            <a:r>
              <a:rPr lang="es-PE" sz="1000" b="1" dirty="0">
                <a:solidFill>
                  <a:srgbClr val="FFFF00"/>
                </a:solidFill>
                <a:latin typeface="+mj-lt"/>
              </a:rPr>
              <a:t>Martín Lutero </a:t>
            </a:r>
            <a:r>
              <a:rPr lang="es-PE" sz="1000" b="1" dirty="0">
                <a:solidFill>
                  <a:schemeClr val="bg1"/>
                </a:solidFill>
                <a:latin typeface="+mj-lt"/>
              </a:rPr>
              <a:t>denunció la corrupción clerical como una herida en el testimonio de la fe. </a:t>
            </a:r>
            <a:r>
              <a:rPr lang="es-PE" sz="1000" b="1" dirty="0">
                <a:solidFill>
                  <a:srgbClr val="FFFF00"/>
                </a:solidFill>
                <a:latin typeface="+mj-lt"/>
              </a:rPr>
              <a:t>Juan Calvino </a:t>
            </a:r>
            <a:r>
              <a:rPr lang="es-PE" sz="1000" b="1" dirty="0">
                <a:solidFill>
                  <a:schemeClr val="bg1"/>
                </a:solidFill>
                <a:latin typeface="+mj-lt"/>
              </a:rPr>
              <a:t>la integridad es: una vida piadosa y recta dedicada a la gloria de Dios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C0FE7268-CB67-8022-0DF3-77A0166832C5}"/>
              </a:ext>
            </a:extLst>
          </p:cNvPr>
          <p:cNvSpPr txBox="1"/>
          <p:nvPr/>
        </p:nvSpPr>
        <p:spPr>
          <a:xfrm>
            <a:off x="2169268" y="3818045"/>
            <a:ext cx="5428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000" b="1" dirty="0">
                <a:solidFill>
                  <a:srgbClr val="FFFF00"/>
                </a:solidFill>
                <a:latin typeface="+mj-lt"/>
              </a:rPr>
              <a:t>3. Los Teólogos contemporáneos</a:t>
            </a:r>
            <a:r>
              <a:rPr lang="es-PE" sz="1000" b="1" dirty="0">
                <a:solidFill>
                  <a:sysClr val="window" lastClr="FFFFFF"/>
                </a:solidFill>
                <a:latin typeface="+mj-lt"/>
              </a:rPr>
              <a:t>. Para </a:t>
            </a:r>
            <a:r>
              <a:rPr lang="es-PE" sz="1000" b="1" dirty="0" err="1">
                <a:solidFill>
                  <a:srgbClr val="FFFF00"/>
                </a:solidFill>
                <a:latin typeface="+mj-lt"/>
              </a:rPr>
              <a:t>Bonhoefer</a:t>
            </a:r>
            <a:r>
              <a:rPr lang="es-PE" sz="1000" b="1" dirty="0">
                <a:solidFill>
                  <a:sysClr val="window" lastClr="FFFFFF"/>
                </a:solidFill>
                <a:latin typeface="+mj-lt"/>
              </a:rPr>
              <a:t> el verdadero discipulado exige integridad. Para </a:t>
            </a:r>
            <a:r>
              <a:rPr lang="es-PE" sz="1000" b="1" dirty="0" err="1">
                <a:solidFill>
                  <a:srgbClr val="FFFF00"/>
                </a:solidFill>
                <a:latin typeface="+mj-lt"/>
              </a:rPr>
              <a:t>Willard</a:t>
            </a:r>
            <a:r>
              <a:rPr lang="es-PE" sz="1000" b="1" dirty="0">
                <a:solidFill>
                  <a:sysClr val="window" lastClr="FFFFFF"/>
                </a:solidFill>
                <a:latin typeface="+mj-lt"/>
              </a:rPr>
              <a:t> es una fe integral, sin separaciones entre lo sagrado y lo secular</a:t>
            </a: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04B62CD3-F88A-801C-DB38-B4C39303BFF5}"/>
              </a:ext>
            </a:extLst>
          </p:cNvPr>
          <p:cNvSpPr/>
          <p:nvPr/>
        </p:nvSpPr>
        <p:spPr>
          <a:xfrm>
            <a:off x="1169186" y="1508419"/>
            <a:ext cx="877093" cy="877093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 w="25400" cap="flat" cmpd="sng" algn="ctr">
            <a:solidFill>
              <a:schemeClr val="accent4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1D162DED-8D64-A2EB-755E-F6F29B6E30DC}"/>
              </a:ext>
            </a:extLst>
          </p:cNvPr>
          <p:cNvSpPr/>
          <p:nvPr/>
        </p:nvSpPr>
        <p:spPr>
          <a:xfrm>
            <a:off x="1446697" y="2560931"/>
            <a:ext cx="877093" cy="87709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 w="254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9B4DD53C-9BB2-D08B-9720-14D5A2A1A770}"/>
              </a:ext>
            </a:extLst>
          </p:cNvPr>
          <p:cNvSpPr/>
          <p:nvPr/>
        </p:nvSpPr>
        <p:spPr>
          <a:xfrm>
            <a:off x="1169185" y="3613443"/>
            <a:ext cx="877093" cy="877093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 w="25400" cap="flat" cmpd="sng" algn="ctr">
            <a:solidFill>
              <a:srgbClr val="EE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970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84B1B360-F454-F731-F386-F86573D4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2A192569-1B9F-C70C-7800-A62D6E8703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2097AAC7-3D5B-845D-DC3E-72C64363D8E1}"/>
              </a:ext>
            </a:extLst>
          </p:cNvPr>
          <p:cNvSpPr txBox="1"/>
          <p:nvPr/>
        </p:nvSpPr>
        <p:spPr>
          <a:xfrm>
            <a:off x="481550" y="393750"/>
            <a:ext cx="568578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rgbClr val="595959"/>
                </a:solidFill>
              </a:rPr>
              <a:t>D. DIMENSIÓN PASTORAL DE LA INTEGRIDAD</a:t>
            </a: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EF864287-DF88-7CBB-13CA-F51404FC0150}"/>
              </a:ext>
            </a:extLst>
          </p:cNvPr>
          <p:cNvSpPr txBox="1"/>
          <p:nvPr/>
        </p:nvSpPr>
        <p:spPr>
          <a:xfrm>
            <a:off x="549000" y="1482100"/>
            <a:ext cx="5013060" cy="3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rgbClr val="EE0000"/>
                </a:solidFill>
              </a:rPr>
              <a:t>1. El desafió de la integridad en la cultura postmoderna.</a:t>
            </a:r>
          </a:p>
          <a:p>
            <a:endParaRPr lang="es-PE" b="1" dirty="0">
              <a:solidFill>
                <a:srgbClr val="EE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rgbClr val="595959"/>
                </a:solidFill>
              </a:rPr>
              <a:t>En el presente contexto histórico cultural es fácil caer en la tentación 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rgbClr val="FFC000"/>
                </a:solidFill>
              </a:rPr>
              <a:t>Cambiar la integridad por la funcionalidad,</a:t>
            </a:r>
            <a:r>
              <a:rPr lang="es-PE" b="1" dirty="0">
                <a:solidFill>
                  <a:srgbClr val="595959"/>
                </a:solidFill>
              </a:rPr>
              <a:t> </a:t>
            </a:r>
          </a:p>
          <a:p>
            <a:endParaRPr lang="es-PE" b="1" dirty="0">
              <a:solidFill>
                <a:srgbClr val="595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rgbClr val="0070C0"/>
                </a:solidFill>
              </a:rPr>
              <a:t>Cambiar la santidad por la eficacia, </a:t>
            </a:r>
          </a:p>
          <a:p>
            <a:endParaRPr lang="es-PE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rgbClr val="FFC000"/>
                </a:solidFill>
              </a:rPr>
              <a:t>La fidelidad por la fama.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C2C25AA-005A-B674-3B43-4DAF3FAAD6C4}"/>
              </a:ext>
            </a:extLst>
          </p:cNvPr>
          <p:cNvGrpSpPr/>
          <p:nvPr/>
        </p:nvGrpSpPr>
        <p:grpSpPr>
          <a:xfrm>
            <a:off x="5756613" y="1249200"/>
            <a:ext cx="2455693" cy="3453318"/>
            <a:chOff x="7315200" y="0"/>
            <a:chExt cx="4876800" cy="685799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66A9D86-99E8-54D7-CB27-211FCC371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200" y="0"/>
              <a:ext cx="4876800" cy="3616036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25FD37A-498B-4E13-F21D-3E1B8D8C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3616036"/>
              <a:ext cx="4876800" cy="3241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407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1550" y="393750"/>
            <a:ext cx="562742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rgbClr val="595959"/>
                </a:solidFill>
              </a:rPr>
              <a:t>D. DIMENSIÓN PASTORAL DE LA INTEGRIDAD</a:t>
            </a:r>
          </a:p>
        </p:txBody>
      </p:sp>
      <p:sp>
        <p:nvSpPr>
          <p:cNvPr id="68" name="Google Shape;68;p15"/>
          <p:cNvSpPr txBox="1"/>
          <p:nvPr/>
        </p:nvSpPr>
        <p:spPr>
          <a:xfrm>
            <a:off x="549000" y="1482100"/>
            <a:ext cx="4120277" cy="3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PE" sz="1600" b="1" dirty="0">
                <a:solidFill>
                  <a:srgbClr val="EE0000"/>
                </a:solidFill>
              </a:rPr>
              <a:t>2. La integridad como resistencia profética</a:t>
            </a:r>
          </a:p>
          <a:p>
            <a:pPr algn="just"/>
            <a:r>
              <a:rPr lang="es-PE" sz="1600" dirty="0">
                <a:solidFill>
                  <a:srgbClr val="595959"/>
                </a:solidFill>
              </a:rPr>
              <a:t>El pastor recto se convierte en una protesta viviente contra la hipocresía religiosa, el abuso de poder y la manipulación. **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A151403-8000-7C1F-4F61-4BD84E489C6E}"/>
              </a:ext>
            </a:extLst>
          </p:cNvPr>
          <p:cNvSpPr/>
          <p:nvPr/>
        </p:nvSpPr>
        <p:spPr>
          <a:xfrm>
            <a:off x="5634588" y="3237169"/>
            <a:ext cx="2544101" cy="1387731"/>
          </a:xfrm>
          <a:prstGeom prst="roundRect">
            <a:avLst>
              <a:gd name="adj" fmla="val 0"/>
            </a:avLst>
          </a:prstGeom>
          <a:blipFill rotWithShape="1">
            <a:blip r:embed="rId4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AAF4FD-DF7B-3710-C1E8-20994121A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588" y="1365230"/>
            <a:ext cx="2544101" cy="18068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0AE550FF-E350-F4C7-FBC3-FF68B5D73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158C6123-D47A-C1FC-5D0F-1A90FA98FD3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EED25C41-AE2F-6A37-5DDB-C1458BCB68A1}"/>
              </a:ext>
            </a:extLst>
          </p:cNvPr>
          <p:cNvSpPr txBox="1"/>
          <p:nvPr/>
        </p:nvSpPr>
        <p:spPr>
          <a:xfrm>
            <a:off x="481549" y="393750"/>
            <a:ext cx="5199403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III.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LA INTEGRIDAD EN EL CONTEXTO DE LA TEOLOGÍA BÍBLICA. </a:t>
            </a:r>
            <a:endParaRPr lang="es-ES"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B4573BC-14AE-642F-22B2-4918F14E5FB6}"/>
              </a:ext>
            </a:extLst>
          </p:cNvPr>
          <p:cNvSpPr/>
          <p:nvPr/>
        </p:nvSpPr>
        <p:spPr>
          <a:xfrm>
            <a:off x="1774346" y="1510066"/>
            <a:ext cx="5963293" cy="110506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EA9EC78E-DA76-4A3D-FD8E-12E33DEBE18B}"/>
              </a:ext>
            </a:extLst>
          </p:cNvPr>
          <p:cNvSpPr/>
          <p:nvPr/>
        </p:nvSpPr>
        <p:spPr>
          <a:xfrm>
            <a:off x="1630185" y="1651229"/>
            <a:ext cx="6322177" cy="701674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6CC92694-5AB0-A9C4-2434-CA0CD5F6D3E9}"/>
              </a:ext>
            </a:extLst>
          </p:cNvPr>
          <p:cNvSpPr/>
          <p:nvPr/>
        </p:nvSpPr>
        <p:spPr>
          <a:xfrm>
            <a:off x="1885244" y="2703741"/>
            <a:ext cx="6067118" cy="701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F8CB8FC8-B195-06A3-B5A1-41A7F05F65D2}"/>
              </a:ext>
            </a:extLst>
          </p:cNvPr>
          <p:cNvSpPr/>
          <p:nvPr/>
        </p:nvSpPr>
        <p:spPr>
          <a:xfrm>
            <a:off x="1630185" y="3756253"/>
            <a:ext cx="6322177" cy="701674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971BF05D-0C08-6B86-818A-9694C855C065}"/>
              </a:ext>
            </a:extLst>
          </p:cNvPr>
          <p:cNvSpPr txBox="1"/>
          <p:nvPr/>
        </p:nvSpPr>
        <p:spPr>
          <a:xfrm>
            <a:off x="2323790" y="1689509"/>
            <a:ext cx="54194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PE" sz="1100" b="1" dirty="0">
                <a:solidFill>
                  <a:srgbClr val="FF0000"/>
                </a:solidFill>
                <a:latin typeface="+mj-lt"/>
              </a:rPr>
              <a:t>1.En la creación. </a:t>
            </a:r>
            <a:r>
              <a:rPr lang="es-PE" sz="1100" b="1" dirty="0">
                <a:solidFill>
                  <a:schemeClr val="tx1"/>
                </a:solidFill>
                <a:latin typeface="+mj-lt"/>
              </a:rPr>
              <a:t>En génesis capítulos 1 y 2 nos revela que </a:t>
            </a:r>
            <a:r>
              <a:rPr lang="es-PE" sz="1100" b="1" dirty="0">
                <a:solidFill>
                  <a:schemeClr val="bg1"/>
                </a:solidFill>
                <a:latin typeface="+mj-lt"/>
              </a:rPr>
              <a:t>el ser humano </a:t>
            </a:r>
            <a:r>
              <a:rPr lang="es-PE" sz="1100" b="1" dirty="0">
                <a:solidFill>
                  <a:schemeClr val="tx1"/>
                </a:solidFill>
                <a:latin typeface="+mj-lt"/>
              </a:rPr>
              <a:t>fue creado bueno, sin mancha, completo en su relación con Dios, con los demás y con la creación: </a:t>
            </a:r>
            <a:r>
              <a:rPr lang="es-PE" sz="1100" b="1" dirty="0">
                <a:solidFill>
                  <a:schemeClr val="bg1"/>
                </a:solidFill>
                <a:latin typeface="+mj-lt"/>
              </a:rPr>
              <a:t>poseía una integridad ontológica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18795FFD-E25A-956D-F987-5C2B796E1C7E}"/>
              </a:ext>
            </a:extLst>
          </p:cNvPr>
          <p:cNvSpPr txBox="1"/>
          <p:nvPr/>
        </p:nvSpPr>
        <p:spPr>
          <a:xfrm>
            <a:off x="2421627" y="2756296"/>
            <a:ext cx="5432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PE" sz="1100" b="1" dirty="0">
                <a:solidFill>
                  <a:srgbClr val="FFC000"/>
                </a:solidFill>
                <a:latin typeface="+mj-lt"/>
              </a:rPr>
              <a:t>2.Caída. </a:t>
            </a:r>
            <a:r>
              <a:rPr lang="es-PE" sz="1100" b="1" dirty="0">
                <a:solidFill>
                  <a:schemeClr val="bg1"/>
                </a:solidFill>
                <a:latin typeface="+mj-lt"/>
              </a:rPr>
              <a:t>Según Génesis capitulo 3 la caída introdujo la ruptura de esa integridad. Comenzó a experimentar una disociación interna entre su naturaleza y su comportamiento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0F4E145-60A0-E2A3-A317-700AF74DD87D}"/>
              </a:ext>
            </a:extLst>
          </p:cNvPr>
          <p:cNvSpPr txBox="1"/>
          <p:nvPr/>
        </p:nvSpPr>
        <p:spPr>
          <a:xfrm>
            <a:off x="2169268" y="3766437"/>
            <a:ext cx="5783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PE" sz="1000" b="1" dirty="0">
                <a:solidFill>
                  <a:srgbClr val="FFFF00"/>
                </a:solidFill>
                <a:latin typeface="+mj-lt"/>
              </a:rPr>
              <a:t>3. Redención. </a:t>
            </a:r>
            <a:r>
              <a:rPr lang="es-PE" sz="1000" b="1" dirty="0">
                <a:solidFill>
                  <a:schemeClr val="bg1"/>
                </a:solidFill>
                <a:latin typeface="+mj-lt"/>
              </a:rPr>
              <a:t>La redención, especialmente en Cristo, es el proceso mediante el cual Dios restaura la integridad humana </a:t>
            </a:r>
            <a:r>
              <a:rPr lang="es-PE" sz="1000" b="1" dirty="0">
                <a:solidFill>
                  <a:srgbClr val="FFFF00"/>
                </a:solidFill>
                <a:latin typeface="+mj-lt"/>
              </a:rPr>
              <a:t>(espíritu, alma y cuerpo) </a:t>
            </a:r>
            <a:r>
              <a:rPr lang="es-PE" sz="1000" b="1" dirty="0">
                <a:solidFill>
                  <a:schemeClr val="bg1"/>
                </a:solidFill>
                <a:latin typeface="+mj-lt"/>
              </a:rPr>
              <a:t>perdida a causa del pecado y que en el estado eterno </a:t>
            </a:r>
            <a:r>
              <a:rPr lang="es-PE" sz="1000" b="1" dirty="0">
                <a:solidFill>
                  <a:srgbClr val="FFFF00"/>
                </a:solidFill>
                <a:latin typeface="+mj-lt"/>
              </a:rPr>
              <a:t>(cielo nuevo y tierra nueva) </a:t>
            </a:r>
            <a:r>
              <a:rPr lang="es-PE" sz="1000" b="1" dirty="0">
                <a:solidFill>
                  <a:schemeClr val="bg1"/>
                </a:solidFill>
                <a:latin typeface="+mj-lt"/>
              </a:rPr>
              <a:t>se podrá experimentar la integridad de forma plena (Ap.21:3,4)</a:t>
            </a: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4DAE22E6-2DE2-A45E-063A-D8DBFB7BF972}"/>
              </a:ext>
            </a:extLst>
          </p:cNvPr>
          <p:cNvSpPr/>
          <p:nvPr/>
        </p:nvSpPr>
        <p:spPr>
          <a:xfrm>
            <a:off x="1169186" y="1563520"/>
            <a:ext cx="877093" cy="877093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 w="25400" cap="flat" cmpd="sng" algn="ctr">
            <a:solidFill>
              <a:schemeClr val="accent4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4AD14BA0-7EE8-39C2-7A7D-73B58CD72E2F}"/>
              </a:ext>
            </a:extLst>
          </p:cNvPr>
          <p:cNvSpPr/>
          <p:nvPr/>
        </p:nvSpPr>
        <p:spPr>
          <a:xfrm>
            <a:off x="1446697" y="2616032"/>
            <a:ext cx="877093" cy="87709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 w="254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731A4902-939B-3253-287B-03367BD74068}"/>
              </a:ext>
            </a:extLst>
          </p:cNvPr>
          <p:cNvSpPr/>
          <p:nvPr/>
        </p:nvSpPr>
        <p:spPr>
          <a:xfrm>
            <a:off x="1169185" y="3668544"/>
            <a:ext cx="877093" cy="877093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 w="25400" cap="flat" cmpd="sng" algn="ctr">
            <a:solidFill>
              <a:srgbClr val="EE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AF04FB-FFF2-2204-0CB1-875310E518FA}"/>
              </a:ext>
            </a:extLst>
          </p:cNvPr>
          <p:cNvSpPr txBox="1"/>
          <p:nvPr/>
        </p:nvSpPr>
        <p:spPr>
          <a:xfrm>
            <a:off x="2146905" y="1261331"/>
            <a:ext cx="485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EE0000"/>
                </a:solidFill>
              </a:rPr>
              <a:t>A. INTEGRIDAD EN LA HISTORIA DE LA REDENCIÓN</a:t>
            </a:r>
            <a:endParaRPr lang="en-US" b="1" dirty="0">
              <a:solidFill>
                <a:srgbClr val="EE0000"/>
              </a:solidFill>
            </a:endParaRPr>
          </a:p>
          <a:p>
            <a:endParaRPr lang="es-PE" dirty="0">
              <a:solidFill>
                <a:srgbClr val="E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58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5AFB0775-E7A0-3277-55B1-BB97AB946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095135C9-F34C-73F3-C816-7A22820B98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669DBFB5-5D19-7C9A-7AC5-A95B108A27E0}"/>
              </a:ext>
            </a:extLst>
          </p:cNvPr>
          <p:cNvSpPr txBox="1"/>
          <p:nvPr/>
        </p:nvSpPr>
        <p:spPr>
          <a:xfrm>
            <a:off x="481549" y="393750"/>
            <a:ext cx="5199403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III.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LA INTEGRIDAD EN EL CONTEXTO DE LA TEOLOGÍA BÍBLICA. </a:t>
            </a:r>
            <a:endParaRPr lang="es-ES"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BEC790A-6048-9683-8EAB-E3A85E88BCC1}"/>
              </a:ext>
            </a:extLst>
          </p:cNvPr>
          <p:cNvSpPr/>
          <p:nvPr/>
        </p:nvSpPr>
        <p:spPr>
          <a:xfrm>
            <a:off x="1774346" y="1510066"/>
            <a:ext cx="5963293" cy="110506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2515C5A-CAF9-1DAA-B9EC-0041D5737B70}"/>
              </a:ext>
            </a:extLst>
          </p:cNvPr>
          <p:cNvSpPr/>
          <p:nvPr/>
        </p:nvSpPr>
        <p:spPr>
          <a:xfrm>
            <a:off x="1630185" y="1651229"/>
            <a:ext cx="6322177" cy="701674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53BBA09F-C104-49CD-3614-CE3C06C6182D}"/>
              </a:ext>
            </a:extLst>
          </p:cNvPr>
          <p:cNvSpPr/>
          <p:nvPr/>
        </p:nvSpPr>
        <p:spPr>
          <a:xfrm>
            <a:off x="1885244" y="2703741"/>
            <a:ext cx="6067118" cy="701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641DEAA4-5EBE-F8A9-1E14-609E82CCE8E9}"/>
              </a:ext>
            </a:extLst>
          </p:cNvPr>
          <p:cNvSpPr/>
          <p:nvPr/>
        </p:nvSpPr>
        <p:spPr>
          <a:xfrm>
            <a:off x="1630185" y="3756253"/>
            <a:ext cx="6322177" cy="701674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6439CE3-727E-E00D-33DA-5FC9951A7F1B}"/>
              </a:ext>
            </a:extLst>
          </p:cNvPr>
          <p:cNvSpPr txBox="1"/>
          <p:nvPr/>
        </p:nvSpPr>
        <p:spPr>
          <a:xfrm>
            <a:off x="2323790" y="1689509"/>
            <a:ext cx="541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PE" sz="1200" b="1" dirty="0">
                <a:solidFill>
                  <a:srgbClr val="FF0000"/>
                </a:solidFill>
                <a:latin typeface="+mj-lt"/>
              </a:rPr>
              <a:t>1.Noé. </a:t>
            </a:r>
            <a:r>
              <a:rPr lang="es-PE" sz="1200" b="1" dirty="0">
                <a:solidFill>
                  <a:schemeClr val="tx1"/>
                </a:solidFill>
                <a:latin typeface="+mj-lt"/>
              </a:rPr>
              <a:t>En Génesis 6:9 se describe a Noé como” un hombre justo y perfecto en sus generaciones. Esto es un ejemplo claro de </a:t>
            </a:r>
            <a:r>
              <a:rPr lang="es-PE" sz="1200" b="1" dirty="0">
                <a:solidFill>
                  <a:srgbClr val="00B0F0"/>
                </a:solidFill>
                <a:latin typeface="+mj-lt"/>
              </a:rPr>
              <a:t>integridad en un contexto general de corrupción moral masiva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93A79EEB-9772-F7E9-C2A6-1998557C40C3}"/>
              </a:ext>
            </a:extLst>
          </p:cNvPr>
          <p:cNvSpPr txBox="1"/>
          <p:nvPr/>
        </p:nvSpPr>
        <p:spPr>
          <a:xfrm>
            <a:off x="2323790" y="2756296"/>
            <a:ext cx="56285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PE" sz="1050" b="1" dirty="0">
                <a:solidFill>
                  <a:srgbClr val="FF0000"/>
                </a:solidFill>
                <a:latin typeface="+mn-lt"/>
              </a:rPr>
              <a:t>2.Job. </a:t>
            </a:r>
            <a:r>
              <a:rPr lang="es-PE" sz="1050" b="1" dirty="0">
                <a:solidFill>
                  <a:schemeClr val="bg1"/>
                </a:solidFill>
                <a:latin typeface="+mn-lt"/>
              </a:rPr>
              <a:t>Es un modelo de integridad cuando se le designa: “perfecto y recto”. </a:t>
            </a:r>
            <a:r>
              <a:rPr lang="es-PE" sz="1050" b="1" dirty="0">
                <a:solidFill>
                  <a:srgbClr val="FFFF00"/>
                </a:solidFill>
                <a:latin typeface="+mn-lt"/>
              </a:rPr>
              <a:t>Su integridad es probada en la adversidad,</a:t>
            </a:r>
            <a:r>
              <a:rPr lang="es-PE" sz="1050" b="1" dirty="0">
                <a:solidFill>
                  <a:schemeClr val="bg1"/>
                </a:solidFill>
                <a:latin typeface="+mn-lt"/>
              </a:rPr>
              <a:t> no solo por su fidelidad en tiempos de bendición, sino también por mantener su rectitud ante el sufrimiento y el dolor físico. 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8730973B-6CDB-97FF-3DFF-057DEF9D5C8B}"/>
              </a:ext>
            </a:extLst>
          </p:cNvPr>
          <p:cNvSpPr txBox="1"/>
          <p:nvPr/>
        </p:nvSpPr>
        <p:spPr>
          <a:xfrm>
            <a:off x="2169268" y="3766437"/>
            <a:ext cx="5783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PE" sz="1200" b="1" dirty="0">
                <a:solidFill>
                  <a:srgbClr val="FFFF00"/>
                </a:solidFill>
                <a:latin typeface="+mj-lt"/>
              </a:rPr>
              <a:t>3. Cristo </a:t>
            </a:r>
            <a:r>
              <a:rPr lang="es-PE" sz="1200" b="1" dirty="0">
                <a:solidFill>
                  <a:schemeClr val="bg1"/>
                </a:solidFill>
                <a:latin typeface="+mj-lt"/>
              </a:rPr>
              <a:t>es la </a:t>
            </a:r>
            <a:r>
              <a:rPr lang="es-PE" sz="1200" b="1" dirty="0">
                <a:solidFill>
                  <a:srgbClr val="FFC000"/>
                </a:solidFill>
                <a:latin typeface="+mj-lt"/>
              </a:rPr>
              <a:t>perfecta expresión de integridad. </a:t>
            </a:r>
            <a:r>
              <a:rPr lang="es-PE" sz="1200" b="1" dirty="0">
                <a:solidFill>
                  <a:schemeClr val="bg1"/>
                </a:solidFill>
                <a:latin typeface="+mj-lt"/>
              </a:rPr>
              <a:t>Su vida fue una vida de completa coherencia entre su ser y su actuar en todos los aspectos de su existencia: una vida </a:t>
            </a:r>
            <a:r>
              <a:rPr lang="es-ES" sz="1200" b="1" dirty="0">
                <a:solidFill>
                  <a:schemeClr val="bg1"/>
                </a:solidFill>
                <a:latin typeface="+mj-lt"/>
              </a:rPr>
              <a:t>impecable </a:t>
            </a:r>
            <a:r>
              <a:rPr lang="es-PE" sz="1200" b="1" dirty="0">
                <a:solidFill>
                  <a:schemeClr val="bg1"/>
                </a:solidFill>
                <a:latin typeface="+mj-lt"/>
              </a:rPr>
              <a:t>(Hebreos 4:5).</a:t>
            </a: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F59EA1A3-836D-7093-2E47-A5018427FE8C}"/>
              </a:ext>
            </a:extLst>
          </p:cNvPr>
          <p:cNvSpPr/>
          <p:nvPr/>
        </p:nvSpPr>
        <p:spPr>
          <a:xfrm>
            <a:off x="1169186" y="1563520"/>
            <a:ext cx="877093" cy="877093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 w="25400" cap="flat" cmpd="sng" algn="ctr">
            <a:solidFill>
              <a:schemeClr val="accent4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1CDE30D3-98BE-5937-97F0-1E15263096F1}"/>
              </a:ext>
            </a:extLst>
          </p:cNvPr>
          <p:cNvSpPr/>
          <p:nvPr/>
        </p:nvSpPr>
        <p:spPr>
          <a:xfrm>
            <a:off x="1446697" y="2616032"/>
            <a:ext cx="877093" cy="87709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 w="254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B6C1B121-160A-4751-4616-FF5320F94F6A}"/>
              </a:ext>
            </a:extLst>
          </p:cNvPr>
          <p:cNvSpPr/>
          <p:nvPr/>
        </p:nvSpPr>
        <p:spPr>
          <a:xfrm>
            <a:off x="1169185" y="3668544"/>
            <a:ext cx="877093" cy="877093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 w="25400" cap="flat" cmpd="sng" algn="ctr">
            <a:solidFill>
              <a:srgbClr val="EE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BBA718-A361-3B3A-A64E-EDC1CD408FCE}"/>
              </a:ext>
            </a:extLst>
          </p:cNvPr>
          <p:cNvSpPr txBox="1"/>
          <p:nvPr/>
        </p:nvSpPr>
        <p:spPr>
          <a:xfrm>
            <a:off x="1718190" y="1261331"/>
            <a:ext cx="5707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EE0000"/>
                </a:solidFill>
              </a:rPr>
              <a:t>B. TIPOLOGÍA DE LA INTEGRIDAD EN PERSONAJES BÍBLICOS</a:t>
            </a:r>
            <a:endParaRPr lang="en-US" b="1" dirty="0">
              <a:solidFill>
                <a:srgbClr val="EE0000"/>
              </a:solidFill>
            </a:endParaRPr>
          </a:p>
          <a:p>
            <a:endParaRPr lang="es-PE" dirty="0">
              <a:solidFill>
                <a:srgbClr val="E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73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960A0260-6623-AB4A-9E3A-1722085C7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79C39E40-640E-DB30-4A0A-939BCEF552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18782E79-7C2F-3F38-2FA3-29DC2C5161CD}"/>
              </a:ext>
            </a:extLst>
          </p:cNvPr>
          <p:cNvSpPr txBox="1"/>
          <p:nvPr/>
        </p:nvSpPr>
        <p:spPr>
          <a:xfrm>
            <a:off x="481550" y="393750"/>
            <a:ext cx="505863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2000" b="1" dirty="0">
                <a:solidFill>
                  <a:srgbClr val="595959"/>
                </a:solidFill>
              </a:rPr>
              <a:t>C. DIMENSIONES DE LA INTEGRIDAD EN LA TEOLOGÍA BÍBLICA</a:t>
            </a: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976518D6-C49F-7687-F818-C74508CFE001}"/>
              </a:ext>
            </a:extLst>
          </p:cNvPr>
          <p:cNvGrpSpPr/>
          <p:nvPr/>
        </p:nvGrpSpPr>
        <p:grpSpPr>
          <a:xfrm>
            <a:off x="1161751" y="1463918"/>
            <a:ext cx="6820497" cy="2706131"/>
            <a:chOff x="1161752" y="1828800"/>
            <a:chExt cx="6820497" cy="2706131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AD274B80-CBF6-CE27-C97E-107539C56ACD}"/>
                </a:ext>
              </a:extLst>
            </p:cNvPr>
            <p:cNvGrpSpPr/>
            <p:nvPr/>
          </p:nvGrpSpPr>
          <p:grpSpPr>
            <a:xfrm>
              <a:off x="1161752" y="1828800"/>
              <a:ext cx="2142728" cy="2705543"/>
              <a:chOff x="-1" y="998546"/>
              <a:chExt cx="3714750" cy="4690478"/>
            </a:xfrm>
            <a:solidFill>
              <a:schemeClr val="accent4"/>
            </a:solidFill>
          </p:grpSpPr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D79EB90F-E803-E96A-8FE2-BB233F590166}"/>
                  </a:ext>
                </a:extLst>
              </p:cNvPr>
              <p:cNvSpPr/>
              <p:nvPr/>
            </p:nvSpPr>
            <p:spPr>
              <a:xfrm>
                <a:off x="-1" y="998546"/>
                <a:ext cx="3714750" cy="589527"/>
              </a:xfrm>
              <a:custGeom>
                <a:avLst/>
                <a:gdLst>
                  <a:gd name="connsiteX0" fmla="*/ 0 w 3714750"/>
                  <a:gd name="connsiteY0" fmla="*/ 0 h 506852"/>
                  <a:gd name="connsiteX1" fmla="*/ 3714750 w 3714750"/>
                  <a:gd name="connsiteY1" fmla="*/ 0 h 506852"/>
                  <a:gd name="connsiteX2" fmla="*/ 3714750 w 3714750"/>
                  <a:gd name="connsiteY2" fmla="*/ 506852 h 506852"/>
                  <a:gd name="connsiteX3" fmla="*/ 0 w 3714750"/>
                  <a:gd name="connsiteY3" fmla="*/ 506852 h 506852"/>
                  <a:gd name="connsiteX4" fmla="*/ 0 w 3714750"/>
                  <a:gd name="connsiteY4" fmla="*/ 0 h 50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4750" h="506852">
                    <a:moveTo>
                      <a:pt x="0" y="0"/>
                    </a:moveTo>
                    <a:lnTo>
                      <a:pt x="3714750" y="0"/>
                    </a:lnTo>
                    <a:lnTo>
                      <a:pt x="3714750" y="506852"/>
                    </a:lnTo>
                    <a:lnTo>
                      <a:pt x="0" y="5068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7584" tIns="130048" rIns="227584" bIns="130048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1300" b="1" kern="1200" dirty="0">
                    <a:solidFill>
                      <a:schemeClr val="tx1"/>
                    </a:solidFill>
                  </a:rPr>
                  <a:t>Dimensión</a:t>
                </a:r>
              </a:p>
            </p:txBody>
          </p:sp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523A680E-B6AA-C44E-DA62-95C7FA1419DC}"/>
                  </a:ext>
                </a:extLst>
              </p:cNvPr>
              <p:cNvSpPr/>
              <p:nvPr/>
            </p:nvSpPr>
            <p:spPr>
              <a:xfrm>
                <a:off x="0" y="4774624"/>
                <a:ext cx="3714748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tx1"/>
                    </a:solidFill>
                  </a:rPr>
                  <a:t>Sacerdotal (espiritual)</a:t>
                </a:r>
                <a:endParaRPr lang="en-US" sz="13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0E7D944A-FC42-5EBE-231D-B6E397150139}"/>
                  </a:ext>
                </a:extLst>
              </p:cNvPr>
              <p:cNvSpPr/>
              <p:nvPr/>
            </p:nvSpPr>
            <p:spPr>
              <a:xfrm>
                <a:off x="-1" y="1689814"/>
                <a:ext cx="3714750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tx1"/>
                    </a:solidFill>
                  </a:rPr>
                  <a:t>Ontológica (persona, personalidad)</a:t>
                </a:r>
                <a:endParaRPr lang="en-US" sz="13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ectángulo 68">
                <a:extLst>
                  <a:ext uri="{FF2B5EF4-FFF2-40B4-BE49-F238E27FC236}">
                    <a16:creationId xmlns:a16="http://schemas.microsoft.com/office/drawing/2014/main" id="{1ED8C18E-1127-33DA-48EA-E0A4F7D697E6}"/>
                  </a:ext>
                </a:extLst>
              </p:cNvPr>
              <p:cNvSpPr/>
              <p:nvPr/>
            </p:nvSpPr>
            <p:spPr>
              <a:xfrm>
                <a:off x="0" y="2729128"/>
                <a:ext cx="3714749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tx1"/>
                    </a:solidFill>
                  </a:rPr>
                  <a:t>Relacional (relaciones interpersonales)</a:t>
                </a:r>
                <a:endParaRPr lang="en-US" sz="13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5EAD9692-8F64-AC07-3296-04046B54FB30}"/>
                  </a:ext>
                </a:extLst>
              </p:cNvPr>
              <p:cNvSpPr/>
              <p:nvPr/>
            </p:nvSpPr>
            <p:spPr>
              <a:xfrm>
                <a:off x="0" y="3752196"/>
                <a:ext cx="3714749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tx1"/>
                    </a:solidFill>
                  </a:rPr>
                  <a:t>Moral (conducta y acciones)</a:t>
                </a:r>
                <a:endParaRPr lang="en-US" sz="13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60D0D53C-B75F-88C8-2D74-D7B8EE512FAA}"/>
                </a:ext>
              </a:extLst>
            </p:cNvPr>
            <p:cNvGrpSpPr/>
            <p:nvPr/>
          </p:nvGrpSpPr>
          <p:grpSpPr>
            <a:xfrm>
              <a:off x="3495769" y="1829388"/>
              <a:ext cx="2134236" cy="2705543"/>
              <a:chOff x="3920837" y="998547"/>
              <a:chExt cx="3700029" cy="469047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366C3FCB-90F2-834C-4D2C-E5BC48C973A7}"/>
                  </a:ext>
                </a:extLst>
              </p:cNvPr>
              <p:cNvSpPr/>
              <p:nvPr/>
            </p:nvSpPr>
            <p:spPr>
              <a:xfrm>
                <a:off x="3920837" y="998547"/>
                <a:ext cx="3700029" cy="600671"/>
              </a:xfrm>
              <a:custGeom>
                <a:avLst/>
                <a:gdLst>
                  <a:gd name="connsiteX0" fmla="*/ 0 w 3714750"/>
                  <a:gd name="connsiteY0" fmla="*/ 0 h 600671"/>
                  <a:gd name="connsiteX1" fmla="*/ 3714750 w 3714750"/>
                  <a:gd name="connsiteY1" fmla="*/ 0 h 600671"/>
                  <a:gd name="connsiteX2" fmla="*/ 3714750 w 3714750"/>
                  <a:gd name="connsiteY2" fmla="*/ 600671 h 600671"/>
                  <a:gd name="connsiteX3" fmla="*/ 0 w 3714750"/>
                  <a:gd name="connsiteY3" fmla="*/ 600671 h 600671"/>
                  <a:gd name="connsiteX4" fmla="*/ 0 w 3714750"/>
                  <a:gd name="connsiteY4" fmla="*/ 0 h 60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4750" h="600671">
                    <a:moveTo>
                      <a:pt x="0" y="0"/>
                    </a:moveTo>
                    <a:lnTo>
                      <a:pt x="3714750" y="0"/>
                    </a:lnTo>
                    <a:lnTo>
                      <a:pt x="3714750" y="600671"/>
                    </a:lnTo>
                    <a:lnTo>
                      <a:pt x="0" y="60067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9136" tIns="113792" rIns="199136" bIns="113792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1300" b="1" kern="1200" dirty="0">
                    <a:solidFill>
                      <a:schemeClr val="bg1"/>
                    </a:solidFill>
                  </a:rPr>
                  <a:t>Antiguo Testamento</a:t>
                </a:r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D1254E22-4016-0CF9-9DAE-7F6C5BDC8553}"/>
                  </a:ext>
                </a:extLst>
              </p:cNvPr>
              <p:cNvSpPr/>
              <p:nvPr/>
            </p:nvSpPr>
            <p:spPr>
              <a:xfrm>
                <a:off x="3928197" y="4774624"/>
                <a:ext cx="3685308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bg1"/>
                    </a:solidFill>
                  </a:rPr>
                  <a:t>Adorar con obediencia y reverencia (Levítico 10)</a:t>
                </a:r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A2D1A7E0-DDE4-43C8-7429-FC490E97B74D}"/>
                  </a:ext>
                </a:extLst>
              </p:cNvPr>
              <p:cNvSpPr/>
              <p:nvPr/>
            </p:nvSpPr>
            <p:spPr>
              <a:xfrm>
                <a:off x="3928197" y="1689814"/>
                <a:ext cx="3685308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bg1"/>
                    </a:solidFill>
                  </a:rPr>
                  <a:t>Integridad del ser (Deuteronomio 18:13)</a:t>
                </a:r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E22B0B7B-1190-A6F8-5A88-9AFA570AF3F9}"/>
                  </a:ext>
                </a:extLst>
              </p:cNvPr>
              <p:cNvSpPr/>
              <p:nvPr/>
            </p:nvSpPr>
            <p:spPr>
              <a:xfrm>
                <a:off x="3928197" y="2729128"/>
                <a:ext cx="3685308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bg1"/>
                    </a:solidFill>
                  </a:rPr>
                  <a:t>Lealtad a Dios y al prójimo (Salmos 15)</a:t>
                </a:r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A218DAB9-E675-69C6-8BB1-4DF4137F572F}"/>
                  </a:ext>
                </a:extLst>
              </p:cNvPr>
              <p:cNvSpPr/>
              <p:nvPr/>
            </p:nvSpPr>
            <p:spPr>
              <a:xfrm>
                <a:off x="3928197" y="3752196"/>
                <a:ext cx="3685308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300" b="1" dirty="0">
                    <a:solidFill>
                      <a:schemeClr val="bg1"/>
                    </a:solidFill>
                  </a:rPr>
                  <a:t>Camino de justicia (Proverbios 11:3</a:t>
                </a:r>
                <a:r>
                  <a:rPr lang="es-PE" sz="1300" dirty="0">
                    <a:solidFill>
                      <a:schemeClr val="bg1"/>
                    </a:solidFill>
                  </a:rPr>
                  <a:t>)</a:t>
                </a:r>
                <a:endParaRPr lang="en-US" sz="13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23FDA082-4BDD-E02B-9960-7A977C016555}"/>
                </a:ext>
              </a:extLst>
            </p:cNvPr>
            <p:cNvGrpSpPr/>
            <p:nvPr/>
          </p:nvGrpSpPr>
          <p:grpSpPr>
            <a:xfrm>
              <a:off x="5832529" y="1829389"/>
              <a:ext cx="2149720" cy="2705542"/>
              <a:chOff x="8229595" y="998548"/>
              <a:chExt cx="3726873" cy="4690476"/>
            </a:xfrm>
            <a:solidFill>
              <a:srgbClr val="EE0000"/>
            </a:solidFill>
          </p:grpSpPr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DB38CE42-FE96-B890-1666-0B979DED143A}"/>
                  </a:ext>
                </a:extLst>
              </p:cNvPr>
              <p:cNvSpPr/>
              <p:nvPr/>
            </p:nvSpPr>
            <p:spPr>
              <a:xfrm>
                <a:off x="8229595" y="998548"/>
                <a:ext cx="3714750" cy="589526"/>
              </a:xfrm>
              <a:custGeom>
                <a:avLst/>
                <a:gdLst>
                  <a:gd name="connsiteX0" fmla="*/ 0 w 3714750"/>
                  <a:gd name="connsiteY0" fmla="*/ 0 h 699079"/>
                  <a:gd name="connsiteX1" fmla="*/ 3714750 w 3714750"/>
                  <a:gd name="connsiteY1" fmla="*/ 0 h 699079"/>
                  <a:gd name="connsiteX2" fmla="*/ 3714750 w 3714750"/>
                  <a:gd name="connsiteY2" fmla="*/ 699079 h 699079"/>
                  <a:gd name="connsiteX3" fmla="*/ 0 w 3714750"/>
                  <a:gd name="connsiteY3" fmla="*/ 699079 h 699079"/>
                  <a:gd name="connsiteX4" fmla="*/ 0 w 3714750"/>
                  <a:gd name="connsiteY4" fmla="*/ 0 h 69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4750" h="699079">
                    <a:moveTo>
                      <a:pt x="0" y="0"/>
                    </a:moveTo>
                    <a:lnTo>
                      <a:pt x="3714750" y="0"/>
                    </a:lnTo>
                    <a:lnTo>
                      <a:pt x="3714750" y="699079"/>
                    </a:lnTo>
                    <a:lnTo>
                      <a:pt x="0" y="69907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0472" tIns="125984" rIns="220472" bIns="125984" numCol="1" spcCol="1270" anchor="ctr" anchorCtr="0">
                <a:noAutofit/>
              </a:bodyPr>
              <a:lstStyle/>
              <a:p>
                <a:pPr marL="0" lvl="0" indent="0"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1000" b="1" kern="1200" dirty="0"/>
                  <a:t>Nuevo Testamento</a:t>
                </a:r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F938A5CB-01B3-7C74-BE72-191F3B0BD4E1}"/>
                  </a:ext>
                </a:extLst>
              </p:cNvPr>
              <p:cNvSpPr/>
              <p:nvPr/>
            </p:nvSpPr>
            <p:spPr>
              <a:xfrm>
                <a:off x="8229595" y="1689814"/>
                <a:ext cx="3726873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00" b="1" dirty="0"/>
                  <a:t>Nueva creación en Cristo (2Corintios 5:17)</a:t>
                </a:r>
                <a:endParaRPr lang="en-US" sz="1000" b="1" dirty="0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E9744897-93E5-A2AD-EB8A-FC588713D92E}"/>
                  </a:ext>
                </a:extLst>
              </p:cNvPr>
              <p:cNvSpPr/>
              <p:nvPr/>
            </p:nvSpPr>
            <p:spPr>
              <a:xfrm>
                <a:off x="8229595" y="2729128"/>
                <a:ext cx="3726873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00" b="1" dirty="0"/>
                  <a:t>Amar sin pretensiones (Romanos 12:9)</a:t>
                </a:r>
                <a:endParaRPr lang="en-US" sz="1000" b="1" dirty="0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D24B341A-49C1-173A-F55A-B502925519AF}"/>
                  </a:ext>
                </a:extLst>
              </p:cNvPr>
              <p:cNvSpPr/>
              <p:nvPr/>
            </p:nvSpPr>
            <p:spPr>
              <a:xfrm>
                <a:off x="8229595" y="3752196"/>
                <a:ext cx="3726873" cy="9237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00" b="1" dirty="0"/>
                  <a:t>Fruto del Espíritu (Gálatas 5:22,23</a:t>
                </a:r>
                <a:r>
                  <a:rPr lang="es-PE" sz="1000" dirty="0"/>
                  <a:t>)</a:t>
                </a:r>
                <a:endParaRPr lang="en-US" sz="1000" dirty="0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6E4134BB-DFAB-93C6-AAAC-7BC746796FDC}"/>
                  </a:ext>
                </a:extLst>
              </p:cNvPr>
              <p:cNvSpPr/>
              <p:nvPr/>
            </p:nvSpPr>
            <p:spPr>
              <a:xfrm>
                <a:off x="8229595" y="4774624"/>
                <a:ext cx="3726873" cy="914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00" b="1" dirty="0"/>
                  <a:t>Adoración razonable y vida santa (Romanos 12:1,2)</a:t>
                </a:r>
                <a:endParaRPr lang="en-US" sz="1000" b="1" dirty="0"/>
              </a:p>
            </p:txBody>
          </p:sp>
        </p:grpSp>
      </p:grp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AF3F9B6-10CC-F736-3A74-3289756E52AC}"/>
              </a:ext>
            </a:extLst>
          </p:cNvPr>
          <p:cNvSpPr txBox="1"/>
          <p:nvPr/>
        </p:nvSpPr>
        <p:spPr>
          <a:xfrm>
            <a:off x="691816" y="4344033"/>
            <a:ext cx="776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>
                <a:solidFill>
                  <a:schemeClr val="tx1"/>
                </a:solidFill>
              </a:rPr>
              <a:t>La </a:t>
            </a:r>
            <a:r>
              <a:rPr lang="es-PE" sz="1200" b="1" dirty="0">
                <a:solidFill>
                  <a:srgbClr val="EE0000"/>
                </a:solidFill>
              </a:rPr>
              <a:t>INTEGRIDAD</a:t>
            </a:r>
            <a:r>
              <a:rPr lang="es-PE" sz="1200" dirty="0">
                <a:solidFill>
                  <a:schemeClr val="tx1"/>
                </a:solidFill>
              </a:rPr>
              <a:t> se expresa en la forma en que </a:t>
            </a:r>
            <a:r>
              <a:rPr lang="es-PE" sz="1200" b="1" dirty="0">
                <a:solidFill>
                  <a:srgbClr val="EE0000"/>
                </a:solidFill>
              </a:rPr>
              <a:t>VIVIMOS, ADORAMOS, NOS RELACIONAMOS Y OBEDECEMOS. ***</a:t>
            </a:r>
            <a:endParaRPr lang="en-US" sz="1200" b="1" dirty="0">
              <a:solidFill>
                <a:srgbClr val="EE0000"/>
              </a:solidFill>
            </a:endParaRPr>
          </a:p>
          <a:p>
            <a:pPr algn="ctr"/>
            <a:endParaRPr lang="es-PE" sz="12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76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1549" y="393750"/>
            <a:ext cx="6292229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453920" y="1512669"/>
            <a:ext cx="6056337" cy="257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sz="1300" b="1" dirty="0">
                <a:solidFill>
                  <a:srgbClr val="FF0000"/>
                </a:solidFill>
              </a:rPr>
              <a:t>A. Job 2:3. La integridad en medio de la prueba</a:t>
            </a:r>
            <a:r>
              <a:rPr lang="es-PE" sz="1300" b="1" dirty="0"/>
              <a:t>.</a:t>
            </a:r>
          </a:p>
          <a:p>
            <a:pPr marL="228600" indent="-228600">
              <a:buAutoNum type="arabicPeriod"/>
            </a:pPr>
            <a:r>
              <a:rPr lang="es-PE" sz="1300" b="1" dirty="0">
                <a:solidFill>
                  <a:srgbClr val="0070C0"/>
                </a:solidFill>
              </a:rPr>
              <a:t>Texto base. </a:t>
            </a:r>
          </a:p>
          <a:p>
            <a:r>
              <a:rPr lang="es-ES" sz="1300" b="1" dirty="0"/>
              <a:t>Y Jehová dijo a Satanás: ¿No has considerado a mi siervo Job, que no hay otro como él en la tierra, varón perfecto y recto, temeroso de Dios y apartado del mal? Y que todavía retiene su integridad aún cuando tú me incitaste contra él para que lo arruinara sin causa” </a:t>
            </a:r>
          </a:p>
          <a:p>
            <a:endParaRPr lang="es-ES" sz="1300" b="1" dirty="0"/>
          </a:p>
          <a:p>
            <a:r>
              <a:rPr lang="es-PE" sz="1300" b="1" dirty="0">
                <a:solidFill>
                  <a:srgbClr val="0070C0"/>
                </a:solidFill>
              </a:rPr>
              <a:t>2. Análisis del texto hebreo  </a:t>
            </a:r>
            <a:r>
              <a:rPr lang="es-PE" sz="1300" b="1" dirty="0"/>
              <a:t>“</a:t>
            </a:r>
            <a:r>
              <a:rPr lang="es-PE" sz="1300" b="1" dirty="0">
                <a:solidFill>
                  <a:srgbClr val="FF0000"/>
                </a:solidFill>
              </a:rPr>
              <a:t>¿Has considerado a mi siervo Job…?”</a:t>
            </a:r>
            <a:r>
              <a:rPr lang="es-PE" sz="1300" b="1" dirty="0"/>
              <a:t>,</a:t>
            </a:r>
          </a:p>
          <a:p>
            <a:endParaRPr lang="es-PE" sz="1300" b="1" dirty="0"/>
          </a:p>
          <a:p>
            <a:r>
              <a:rPr lang="es-PE" sz="1300" b="1" dirty="0">
                <a:solidFill>
                  <a:srgbClr val="FF0000"/>
                </a:solidFill>
              </a:rPr>
              <a:t>“Varón perfecto y recto, temeroso de Dios y apartado del mal?”</a:t>
            </a:r>
          </a:p>
          <a:p>
            <a:r>
              <a:rPr lang="es-PE" sz="1300" b="1" dirty="0">
                <a:solidFill>
                  <a:srgbClr val="FF0000"/>
                </a:solidFill>
              </a:rPr>
              <a:t>“Todavía retiene su integridad”</a:t>
            </a:r>
          </a:p>
          <a:p>
            <a:r>
              <a:rPr lang="es-PE" sz="1300" b="1" dirty="0">
                <a:solidFill>
                  <a:srgbClr val="C00000"/>
                </a:solidFill>
              </a:rPr>
              <a:t>“Tú me incitaste contra él para arruinarlo sin causa”</a:t>
            </a:r>
            <a:endParaRPr lang="es-PE" sz="1300" dirty="0">
              <a:solidFill>
                <a:srgbClr val="C0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692109B-F7E4-3A21-08D2-5060B4C1A1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32"/>
          <a:stretch>
            <a:fillRect/>
          </a:stretch>
        </p:blipFill>
        <p:spPr>
          <a:xfrm>
            <a:off x="6605337" y="1512669"/>
            <a:ext cx="2084743" cy="21181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pantalla-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069600" y="2900350"/>
            <a:ext cx="300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595959"/>
                </a:solidFill>
              </a:rPr>
              <a:t>PR. GENARO TORRES V.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069600" y="3324450"/>
            <a:ext cx="30048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</a:rPr>
              <a:t>(PONENTE)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D4BECA08-ED1E-B095-1C2F-F25549C16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DB4A1BC3-4DDC-26B8-C487-01F2CA7540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2A020368-42D5-93D5-E14C-3177C12B2892}"/>
              </a:ext>
            </a:extLst>
          </p:cNvPr>
          <p:cNvSpPr txBox="1"/>
          <p:nvPr/>
        </p:nvSpPr>
        <p:spPr>
          <a:xfrm>
            <a:off x="481550" y="393750"/>
            <a:ext cx="540189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V.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369536-5DC7-52DE-40A3-7AC4FAA62937}"/>
              </a:ext>
            </a:extLst>
          </p:cNvPr>
          <p:cNvSpPr txBox="1"/>
          <p:nvPr/>
        </p:nvSpPr>
        <p:spPr>
          <a:xfrm>
            <a:off x="757142" y="4000695"/>
            <a:ext cx="7629716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ES" sz="1300" b="1" dirty="0">
                <a:solidFill>
                  <a:srgbClr val="EE0000"/>
                </a:solidFill>
              </a:rPr>
              <a:t>4. RELACIÓN CON LA INTEGRIDAD PASTORAL HOY</a:t>
            </a:r>
            <a:endParaRPr lang="es-PE" sz="1300" b="1" dirty="0">
              <a:solidFill>
                <a:srgbClr val="00B0F0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A1E752A-AB9D-4A17-DBDB-7F25F3860E11}"/>
              </a:ext>
            </a:extLst>
          </p:cNvPr>
          <p:cNvGrpSpPr/>
          <p:nvPr/>
        </p:nvGrpSpPr>
        <p:grpSpPr>
          <a:xfrm>
            <a:off x="1683057" y="1353857"/>
            <a:ext cx="5777887" cy="2321175"/>
            <a:chOff x="1994130" y="1254480"/>
            <a:chExt cx="5777887" cy="2321175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F44EE63A-74AE-3341-D9F8-4764434E2C4D}"/>
                </a:ext>
              </a:extLst>
            </p:cNvPr>
            <p:cNvGrpSpPr/>
            <p:nvPr/>
          </p:nvGrpSpPr>
          <p:grpSpPr>
            <a:xfrm>
              <a:off x="2456708" y="2043986"/>
              <a:ext cx="5315309" cy="746405"/>
              <a:chOff x="1994130" y="2177085"/>
              <a:chExt cx="5315309" cy="746405"/>
            </a:xfrm>
          </p:grpSpPr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AF78D7F9-6949-6949-B44D-6BC2C8EC584E}"/>
                  </a:ext>
                </a:extLst>
              </p:cNvPr>
              <p:cNvSpPr/>
              <p:nvPr/>
            </p:nvSpPr>
            <p:spPr>
              <a:xfrm>
                <a:off x="2367332" y="2177085"/>
                <a:ext cx="4942107" cy="746405"/>
              </a:xfrm>
              <a:custGeom>
                <a:avLst/>
                <a:gdLst>
                  <a:gd name="connsiteX0" fmla="*/ 0 w 4942107"/>
                  <a:gd name="connsiteY0" fmla="*/ 0 h 746403"/>
                  <a:gd name="connsiteX1" fmla="*/ 4568906 w 4942107"/>
                  <a:gd name="connsiteY1" fmla="*/ 0 h 746403"/>
                  <a:gd name="connsiteX2" fmla="*/ 4942107 w 4942107"/>
                  <a:gd name="connsiteY2" fmla="*/ 373202 h 746403"/>
                  <a:gd name="connsiteX3" fmla="*/ 4568906 w 4942107"/>
                  <a:gd name="connsiteY3" fmla="*/ 746403 h 746403"/>
                  <a:gd name="connsiteX4" fmla="*/ 0 w 4942107"/>
                  <a:gd name="connsiteY4" fmla="*/ 746403 h 746403"/>
                  <a:gd name="connsiteX5" fmla="*/ 0 w 4942107"/>
                  <a:gd name="connsiteY5" fmla="*/ 0 h 7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2107" h="746403">
                    <a:moveTo>
                      <a:pt x="4942107" y="746402"/>
                    </a:moveTo>
                    <a:lnTo>
                      <a:pt x="373201" y="746402"/>
                    </a:lnTo>
                    <a:lnTo>
                      <a:pt x="0" y="373201"/>
                    </a:lnTo>
                    <a:lnTo>
                      <a:pt x="373201" y="1"/>
                    </a:lnTo>
                    <a:lnTo>
                      <a:pt x="4942107" y="1"/>
                    </a:lnTo>
                    <a:lnTo>
                      <a:pt x="4942107" y="74640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80000"/>
                  <a:hueOff val="0"/>
                  <a:satOff val="0"/>
                  <a:lumOff val="24006"/>
                  <a:alphaOff val="0"/>
                </a:schemeClr>
              </a:fillRef>
              <a:effectRef idx="0">
                <a:schemeClr val="accent2">
                  <a:shade val="80000"/>
                  <a:hueOff val="0"/>
                  <a:satOff val="0"/>
                  <a:lumOff val="2400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5744" tIns="45721" rIns="85344" bIns="45721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PE" sz="1200" b="1" kern="1200" dirty="0">
                    <a:solidFill>
                      <a:srgbClr val="FFFF00"/>
                    </a:solidFill>
                  </a:rPr>
                  <a:t>El testimonio celestial de la integridad. </a:t>
                </a:r>
                <a:r>
                  <a:rPr lang="es-PE" sz="1200" kern="1200" dirty="0"/>
                  <a:t>Es significativo que la afirmación de la integridad de Job provenga de Dios mismo</a:t>
                </a:r>
                <a:endParaRPr lang="es-ES" sz="1200" kern="1200" dirty="0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AE23E0EC-CE1B-48C1-EC66-067BF4B9C956}"/>
                  </a:ext>
                </a:extLst>
              </p:cNvPr>
              <p:cNvSpPr/>
              <p:nvPr/>
            </p:nvSpPr>
            <p:spPr>
              <a:xfrm>
                <a:off x="1994130" y="2177086"/>
                <a:ext cx="746403" cy="746403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8375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PE"/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105D9C2-DE51-2E25-A5BB-7FA7F8A40843}"/>
                </a:ext>
              </a:extLst>
            </p:cNvPr>
            <p:cNvGrpSpPr/>
            <p:nvPr/>
          </p:nvGrpSpPr>
          <p:grpSpPr>
            <a:xfrm>
              <a:off x="1994130" y="2829251"/>
              <a:ext cx="5315309" cy="746404"/>
              <a:chOff x="1994130" y="3099513"/>
              <a:chExt cx="5315309" cy="746404"/>
            </a:xfrm>
          </p:grpSpPr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510B95BA-6217-F15C-E905-246E2A9DFADC}"/>
                  </a:ext>
                </a:extLst>
              </p:cNvPr>
              <p:cNvSpPr/>
              <p:nvPr/>
            </p:nvSpPr>
            <p:spPr>
              <a:xfrm>
                <a:off x="2367332" y="3099513"/>
                <a:ext cx="4942107" cy="746404"/>
              </a:xfrm>
              <a:custGeom>
                <a:avLst/>
                <a:gdLst>
                  <a:gd name="connsiteX0" fmla="*/ 0 w 4942107"/>
                  <a:gd name="connsiteY0" fmla="*/ 0 h 746403"/>
                  <a:gd name="connsiteX1" fmla="*/ 4568906 w 4942107"/>
                  <a:gd name="connsiteY1" fmla="*/ 0 h 746403"/>
                  <a:gd name="connsiteX2" fmla="*/ 4942107 w 4942107"/>
                  <a:gd name="connsiteY2" fmla="*/ 373202 h 746403"/>
                  <a:gd name="connsiteX3" fmla="*/ 4568906 w 4942107"/>
                  <a:gd name="connsiteY3" fmla="*/ 746403 h 746403"/>
                  <a:gd name="connsiteX4" fmla="*/ 0 w 4942107"/>
                  <a:gd name="connsiteY4" fmla="*/ 746403 h 746403"/>
                  <a:gd name="connsiteX5" fmla="*/ 0 w 4942107"/>
                  <a:gd name="connsiteY5" fmla="*/ 0 h 7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2107" h="746403">
                    <a:moveTo>
                      <a:pt x="4942107" y="746402"/>
                    </a:moveTo>
                    <a:lnTo>
                      <a:pt x="373201" y="746402"/>
                    </a:lnTo>
                    <a:lnTo>
                      <a:pt x="0" y="373201"/>
                    </a:lnTo>
                    <a:lnTo>
                      <a:pt x="373201" y="1"/>
                    </a:lnTo>
                    <a:lnTo>
                      <a:pt x="4942107" y="1"/>
                    </a:lnTo>
                    <a:lnTo>
                      <a:pt x="4942107" y="746402"/>
                    </a:lnTo>
                    <a:close/>
                  </a:path>
                </a:pathLst>
              </a:custGeom>
              <a:solidFill>
                <a:srgbClr val="EE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80000"/>
                  <a:hueOff val="0"/>
                  <a:satOff val="0"/>
                  <a:lumOff val="48012"/>
                  <a:alphaOff val="0"/>
                </a:schemeClr>
              </a:fillRef>
              <a:effectRef idx="0">
                <a:schemeClr val="accent2">
                  <a:shade val="80000"/>
                  <a:hueOff val="0"/>
                  <a:satOff val="0"/>
                  <a:lumOff val="4801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5744" tIns="45721" rIns="85344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PE" sz="1200" b="1" kern="1200" dirty="0">
                    <a:solidFill>
                      <a:srgbClr val="FFFF00"/>
                    </a:solidFill>
                  </a:rPr>
                  <a:t>Integridad como fidelidad relacional. </a:t>
                </a:r>
                <a:r>
                  <a:rPr lang="es-PE" sz="1200" kern="1200" dirty="0"/>
                  <a:t>La integridad de Job no solo es externa, sino una fidelidad relacional, una adhesión de corazón incluso en la oscuridad, por encima de la lógica retributiva</a:t>
                </a:r>
                <a:endParaRPr lang="es-ES" sz="1200" kern="1200" dirty="0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0C817F23-A7E5-6B84-CA47-E0D954A6B80A}"/>
                  </a:ext>
                </a:extLst>
              </p:cNvPr>
              <p:cNvSpPr/>
              <p:nvPr/>
            </p:nvSpPr>
            <p:spPr>
              <a:xfrm>
                <a:off x="1994130" y="3099514"/>
                <a:ext cx="746403" cy="746403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1675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PE"/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D1CC2FA5-C006-0043-BC21-13A1236600D6}"/>
                </a:ext>
              </a:extLst>
            </p:cNvPr>
            <p:cNvGrpSpPr/>
            <p:nvPr/>
          </p:nvGrpSpPr>
          <p:grpSpPr>
            <a:xfrm>
              <a:off x="1994130" y="1254480"/>
              <a:ext cx="5315309" cy="746405"/>
              <a:chOff x="1994130" y="1254480"/>
              <a:chExt cx="5315309" cy="746405"/>
            </a:xfrm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F01CDE51-CC16-6B50-01FC-0A6C766A9EA7}"/>
                  </a:ext>
                </a:extLst>
              </p:cNvPr>
              <p:cNvSpPr/>
              <p:nvPr/>
            </p:nvSpPr>
            <p:spPr>
              <a:xfrm>
                <a:off x="2367332" y="1254480"/>
                <a:ext cx="4942107" cy="746405"/>
              </a:xfrm>
              <a:custGeom>
                <a:avLst/>
                <a:gdLst>
                  <a:gd name="connsiteX0" fmla="*/ 0 w 4942107"/>
                  <a:gd name="connsiteY0" fmla="*/ 0 h 746403"/>
                  <a:gd name="connsiteX1" fmla="*/ 4568906 w 4942107"/>
                  <a:gd name="connsiteY1" fmla="*/ 0 h 746403"/>
                  <a:gd name="connsiteX2" fmla="*/ 4942107 w 4942107"/>
                  <a:gd name="connsiteY2" fmla="*/ 373202 h 746403"/>
                  <a:gd name="connsiteX3" fmla="*/ 4568906 w 4942107"/>
                  <a:gd name="connsiteY3" fmla="*/ 746403 h 746403"/>
                  <a:gd name="connsiteX4" fmla="*/ 0 w 4942107"/>
                  <a:gd name="connsiteY4" fmla="*/ 746403 h 746403"/>
                  <a:gd name="connsiteX5" fmla="*/ 0 w 4942107"/>
                  <a:gd name="connsiteY5" fmla="*/ 0 h 7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2107" h="746403">
                    <a:moveTo>
                      <a:pt x="4942107" y="746402"/>
                    </a:moveTo>
                    <a:lnTo>
                      <a:pt x="373201" y="746402"/>
                    </a:lnTo>
                    <a:lnTo>
                      <a:pt x="0" y="373201"/>
                    </a:lnTo>
                    <a:lnTo>
                      <a:pt x="373201" y="1"/>
                    </a:lnTo>
                    <a:lnTo>
                      <a:pt x="4942107" y="1"/>
                    </a:lnTo>
                    <a:lnTo>
                      <a:pt x="4942107" y="746402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5744" tIns="45721" rIns="85344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PE" sz="1200" b="1" kern="1200" dirty="0">
                    <a:solidFill>
                      <a:srgbClr val="FFFF00"/>
                    </a:solidFill>
                    <a:latin typeface="+mj-lt"/>
                    <a:ea typeface="+mn-ea"/>
                    <a:cs typeface="+mn-cs"/>
                  </a:rPr>
                  <a:t>La integridad ante el sufrimiento injusto. </a:t>
                </a:r>
                <a:r>
                  <a:rPr lang="es-PE" sz="1200" kern="1200" dirty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rPr>
                  <a:t>El texto establece que la integridad verdadera no depende de la bendición visible, sino de una relación verdadera con Dios</a:t>
                </a:r>
                <a:endParaRPr lang="es-ES" sz="1200" kern="1200" dirty="0">
                  <a:solidFill>
                    <a:schemeClr val="tx1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A7B06091-3653-E481-66CD-A144D297C03F}"/>
                  </a:ext>
                </a:extLst>
              </p:cNvPr>
              <p:cNvSpPr/>
              <p:nvPr/>
            </p:nvSpPr>
            <p:spPr>
              <a:xfrm>
                <a:off x="1994130" y="1254481"/>
                <a:ext cx="746403" cy="746403"/>
              </a:xfrm>
              <a:prstGeom prst="ellipse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P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7355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5E11A70A-CBF6-E8A1-B098-A8C1082EF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837F6446-1E1B-C2A3-4EB5-EB475BADB8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09505CCD-B68C-F6B4-8EDF-7695CE2DF377}"/>
              </a:ext>
            </a:extLst>
          </p:cNvPr>
          <p:cNvSpPr txBox="1"/>
          <p:nvPr/>
        </p:nvSpPr>
        <p:spPr>
          <a:xfrm>
            <a:off x="481550" y="393750"/>
            <a:ext cx="527379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DA42E4E1-2556-3206-F695-420DE48A1D37}"/>
              </a:ext>
            </a:extLst>
          </p:cNvPr>
          <p:cNvSpPr txBox="1"/>
          <p:nvPr/>
        </p:nvSpPr>
        <p:spPr>
          <a:xfrm>
            <a:off x="549001" y="1580126"/>
            <a:ext cx="5949338" cy="22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sz="1300" b="1" dirty="0">
                <a:solidFill>
                  <a:srgbClr val="C00000"/>
                </a:solidFill>
              </a:rPr>
              <a:t>B. Salmo 15: La ética del adorador</a:t>
            </a:r>
          </a:p>
          <a:p>
            <a:endParaRPr lang="es-PE" sz="1300" b="1" dirty="0">
              <a:solidFill>
                <a:srgbClr val="C00000"/>
              </a:solidFill>
            </a:endParaRPr>
          </a:p>
          <a:p>
            <a:r>
              <a:rPr lang="es-PE" sz="1300" b="1" dirty="0">
                <a:solidFill>
                  <a:srgbClr val="C00000"/>
                </a:solidFill>
              </a:rPr>
              <a:t>1. Texto base.</a:t>
            </a:r>
          </a:p>
          <a:p>
            <a:r>
              <a:rPr lang="es-PE" sz="1300" dirty="0"/>
              <a:t>¿Quién habitará en tu tabernáculo? ¿Quién morará en tu monte santo?.</a:t>
            </a:r>
          </a:p>
          <a:p>
            <a:pPr marL="0" indent="0">
              <a:buNone/>
            </a:pPr>
            <a:r>
              <a:rPr lang="es-PE" sz="1300" dirty="0"/>
              <a:t> </a:t>
            </a:r>
            <a:endParaRPr lang="es-PE" sz="1300" b="1" dirty="0"/>
          </a:p>
          <a:p>
            <a:r>
              <a:rPr lang="es-PE" sz="1300" b="1" dirty="0">
                <a:solidFill>
                  <a:srgbClr val="EE0000"/>
                </a:solidFill>
              </a:rPr>
              <a:t>2. Análisis léxico y gramatical del texto.</a:t>
            </a:r>
          </a:p>
          <a:p>
            <a:pPr lvl="0">
              <a:spcBef>
                <a:spcPts val="1000"/>
              </a:spcBef>
            </a:pPr>
            <a:r>
              <a:rPr lang="es-PE" sz="1300" b="1" dirty="0">
                <a:solidFill>
                  <a:srgbClr val="0070C0"/>
                </a:solidFill>
              </a:rPr>
              <a:t>3. Implicación teológica                                                                                                    </a:t>
            </a:r>
            <a:r>
              <a:rPr lang="es-PE" sz="1300" dirty="0">
                <a:solidFill>
                  <a:prstClr val="black"/>
                </a:solidFill>
              </a:rPr>
              <a:t>El adorador aceptado por Dios no es el ritualista, sino el ético relacionalmente íntegro. </a:t>
            </a:r>
            <a:endParaRPr lang="es-PE" sz="1300" dirty="0">
              <a:solidFill>
                <a:srgbClr val="FF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7816DF-6CCD-A8C7-57FC-660E1AE6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097" y="1580126"/>
            <a:ext cx="1853902" cy="15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6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5B54DA07-6155-467A-93C0-52751FC3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3303C6E7-B6A2-E3D4-53A3-6BA1D75D73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676A34AB-88C8-360B-926E-93C0796D91EE}"/>
              </a:ext>
            </a:extLst>
          </p:cNvPr>
          <p:cNvSpPr txBox="1"/>
          <p:nvPr/>
        </p:nvSpPr>
        <p:spPr>
          <a:xfrm>
            <a:off x="481549" y="393750"/>
            <a:ext cx="541364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90061C1D-05E0-E517-0558-DFEDA2CD71FC}"/>
              </a:ext>
            </a:extLst>
          </p:cNvPr>
          <p:cNvSpPr txBox="1"/>
          <p:nvPr/>
        </p:nvSpPr>
        <p:spPr>
          <a:xfrm>
            <a:off x="581272" y="1276055"/>
            <a:ext cx="5722708" cy="263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b="1" dirty="0">
                <a:solidFill>
                  <a:srgbClr val="FF0000"/>
                </a:solidFill>
              </a:rPr>
              <a:t>C. Proverbios 11:3. La integridad del justo</a:t>
            </a:r>
          </a:p>
          <a:p>
            <a:r>
              <a:rPr lang="es-PE" b="1" dirty="0">
                <a:solidFill>
                  <a:srgbClr val="00B0F0"/>
                </a:solidFill>
              </a:rPr>
              <a:t>1. Texto base.</a:t>
            </a:r>
          </a:p>
          <a:p>
            <a:r>
              <a:rPr lang="es-PE" b="1" dirty="0"/>
              <a:t>“</a:t>
            </a:r>
            <a:r>
              <a:rPr lang="es-PE" b="1" dirty="0">
                <a:solidFill>
                  <a:srgbClr val="7030A0"/>
                </a:solidFill>
              </a:rPr>
              <a:t>LA INTEGRIDAD DE LOS RECTOS LOS ENCAMINARÁ; </a:t>
            </a:r>
          </a:p>
          <a:p>
            <a:pPr marL="0" indent="0">
              <a:buNone/>
            </a:pPr>
            <a:r>
              <a:rPr lang="es-PE" b="1" dirty="0"/>
              <a:t>pero destruirá a los pecadores su propia perversidad”</a:t>
            </a:r>
          </a:p>
          <a:p>
            <a:r>
              <a:rPr lang="es-PE" b="1" dirty="0">
                <a:solidFill>
                  <a:srgbClr val="00B0F0"/>
                </a:solidFill>
              </a:rPr>
              <a:t>2.Analisis léxico y gramatical</a:t>
            </a:r>
          </a:p>
          <a:p>
            <a:r>
              <a:rPr lang="es-PE" b="1" dirty="0"/>
              <a:t>El verbo hebreo  </a:t>
            </a:r>
            <a:r>
              <a:rPr lang="es-PE" b="1" dirty="0" err="1">
                <a:solidFill>
                  <a:srgbClr val="C00000"/>
                </a:solidFill>
              </a:rPr>
              <a:t>tanhem</a:t>
            </a:r>
            <a:r>
              <a:rPr lang="es-PE" b="1" dirty="0">
                <a:solidFill>
                  <a:srgbClr val="C00000"/>
                </a:solidFill>
              </a:rPr>
              <a:t> </a:t>
            </a:r>
            <a:r>
              <a:rPr lang="es-PE" b="1" dirty="0">
                <a:solidFill>
                  <a:srgbClr val="FF0000"/>
                </a:solidFill>
              </a:rPr>
              <a:t>“encaminará</a:t>
            </a:r>
            <a:r>
              <a:rPr lang="es-PE" b="1" dirty="0"/>
              <a:t>”, </a:t>
            </a:r>
            <a:r>
              <a:rPr lang="es-PE" b="1" dirty="0">
                <a:solidFill>
                  <a:srgbClr val="7030A0"/>
                </a:solidFill>
              </a:rPr>
              <a:t>significa guiar, dirigir, conducir</a:t>
            </a:r>
            <a:r>
              <a:rPr lang="es-PE" b="1" dirty="0"/>
              <a:t>. </a:t>
            </a:r>
          </a:p>
          <a:p>
            <a:endParaRPr lang="es-PE" b="1" dirty="0"/>
          </a:p>
          <a:p>
            <a:r>
              <a:rPr lang="es-PE" b="1" dirty="0"/>
              <a:t>El contraste está en el vocablo hebreo </a:t>
            </a:r>
            <a:r>
              <a:rPr lang="es-PE" b="1" dirty="0" err="1">
                <a:solidFill>
                  <a:srgbClr val="FF0000"/>
                </a:solidFill>
              </a:rPr>
              <a:t>selef</a:t>
            </a:r>
            <a:r>
              <a:rPr lang="es-PE" b="1" dirty="0">
                <a:solidFill>
                  <a:srgbClr val="FF0000"/>
                </a:solidFill>
              </a:rPr>
              <a:t> </a:t>
            </a:r>
            <a:r>
              <a:rPr lang="es-PE" b="1" dirty="0">
                <a:solidFill>
                  <a:srgbClr val="00B0F0"/>
                </a:solidFill>
              </a:rPr>
              <a:t>“perversidad”, </a:t>
            </a:r>
            <a:r>
              <a:rPr lang="es-PE" b="1" dirty="0">
                <a:solidFill>
                  <a:srgbClr val="FF0000"/>
                </a:solidFill>
              </a:rPr>
              <a:t>que</a:t>
            </a:r>
            <a:r>
              <a:rPr lang="es-PE" b="1" dirty="0">
                <a:solidFill>
                  <a:srgbClr val="00B0F0"/>
                </a:solidFill>
              </a:rPr>
              <a:t> </a:t>
            </a:r>
            <a:r>
              <a:rPr lang="es-PE" b="1" dirty="0">
                <a:solidFill>
                  <a:srgbClr val="FF0000"/>
                </a:solidFill>
              </a:rPr>
              <a:t>denota torcedura moral. </a:t>
            </a:r>
            <a:r>
              <a:rPr lang="es-PE" b="1" dirty="0"/>
              <a:t>Esta perversidad no solo es pasiva, sino que activamente destruye al impío.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C2160CA-0F47-65D7-7711-1441CBAEB92E}"/>
              </a:ext>
            </a:extLst>
          </p:cNvPr>
          <p:cNvGrpSpPr/>
          <p:nvPr/>
        </p:nvGrpSpPr>
        <p:grpSpPr>
          <a:xfrm>
            <a:off x="6303980" y="1789977"/>
            <a:ext cx="2466728" cy="1563546"/>
            <a:chOff x="6303980" y="1492114"/>
            <a:chExt cx="2466728" cy="1563546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09475B8-5819-0F10-8C97-20EE8FE50AF2}"/>
                </a:ext>
              </a:extLst>
            </p:cNvPr>
            <p:cNvGrpSpPr/>
            <p:nvPr/>
          </p:nvGrpSpPr>
          <p:grpSpPr>
            <a:xfrm>
              <a:off x="6303980" y="1492114"/>
              <a:ext cx="2466728" cy="1563546"/>
              <a:chOff x="6303980" y="1492114"/>
              <a:chExt cx="2466728" cy="1563546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2AFDF054-732C-48A9-0A1B-D3A892C3A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3981" y="1492114"/>
                <a:ext cx="2466727" cy="1563546"/>
              </a:xfrm>
              <a:prstGeom prst="rect">
                <a:avLst/>
              </a:prstGeom>
            </p:spPr>
          </p:pic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B7C63870-4120-F43E-F51A-FDA1C6E1CF57}"/>
                  </a:ext>
                </a:extLst>
              </p:cNvPr>
              <p:cNvSpPr/>
              <p:nvPr/>
            </p:nvSpPr>
            <p:spPr>
              <a:xfrm>
                <a:off x="6303980" y="1492114"/>
                <a:ext cx="714182" cy="567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ángulo redondeado 6">
              <a:extLst>
                <a:ext uri="{FF2B5EF4-FFF2-40B4-BE49-F238E27FC236}">
                  <a16:creationId xmlns:a16="http://schemas.microsoft.com/office/drawing/2014/main" id="{C1606318-2DF4-FCD1-D6FC-92AA842001F4}"/>
                </a:ext>
              </a:extLst>
            </p:cNvPr>
            <p:cNvSpPr/>
            <p:nvPr/>
          </p:nvSpPr>
          <p:spPr>
            <a:xfrm>
              <a:off x="7198571" y="2591751"/>
              <a:ext cx="1365955" cy="46390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0348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6293E4BD-598C-47A6-8D7C-BCB741944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17EB5C61-3FA7-BD7D-C654-06E6F20FAB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1A6A3624-CC47-B0AA-B77A-A7DD8D086E17}"/>
              </a:ext>
            </a:extLst>
          </p:cNvPr>
          <p:cNvSpPr txBox="1"/>
          <p:nvPr/>
        </p:nvSpPr>
        <p:spPr>
          <a:xfrm>
            <a:off x="481549" y="393750"/>
            <a:ext cx="523708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7C85F3D7-CF5B-B6B1-D8E0-D0F2F3BCBF3E}"/>
              </a:ext>
            </a:extLst>
          </p:cNvPr>
          <p:cNvSpPr txBox="1"/>
          <p:nvPr/>
        </p:nvSpPr>
        <p:spPr>
          <a:xfrm>
            <a:off x="549000" y="1482100"/>
            <a:ext cx="4966429" cy="3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sz="1600" b="1" dirty="0">
                <a:solidFill>
                  <a:srgbClr val="595959"/>
                </a:solidFill>
              </a:rPr>
              <a:t>D. Miqueas 6:6-8. Integridad como expresión del pacto</a:t>
            </a:r>
          </a:p>
          <a:p>
            <a:r>
              <a:rPr lang="es-PE" sz="1600" b="1" dirty="0">
                <a:solidFill>
                  <a:srgbClr val="EE0000"/>
                </a:solidFill>
              </a:rPr>
              <a:t>1. Texto base</a:t>
            </a:r>
          </a:p>
          <a:p>
            <a:r>
              <a:rPr lang="es-PE" sz="1600" b="1" dirty="0">
                <a:solidFill>
                  <a:srgbClr val="595959"/>
                </a:solidFill>
              </a:rPr>
              <a:t>“¿Con qué me presentaré ante Jehová…? </a:t>
            </a:r>
          </a:p>
          <a:p>
            <a:r>
              <a:rPr lang="es-PE" sz="1600" b="1" dirty="0">
                <a:solidFill>
                  <a:srgbClr val="595959"/>
                </a:solidFill>
              </a:rPr>
              <a:t>Él te ha declarado, oh hombre, lo que es bueno; y que pide Jehová de ti; solamente </a:t>
            </a:r>
            <a:r>
              <a:rPr lang="es-PE" sz="1600" b="1" dirty="0">
                <a:solidFill>
                  <a:srgbClr val="EE0000"/>
                </a:solidFill>
              </a:rPr>
              <a:t>hacer justicia, amar misericordia, y humillarte ante tu Dios” </a:t>
            </a:r>
            <a:r>
              <a:rPr lang="es-PE" sz="1600" b="1" dirty="0">
                <a:solidFill>
                  <a:srgbClr val="595959"/>
                </a:solidFill>
              </a:rPr>
              <a:t>(Miqueas 6:6-8).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B35802-B91E-91DF-6C5A-873F4B6BD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4" y="1405866"/>
            <a:ext cx="2493915" cy="18487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884E34-C80D-3148-119B-09B2CF36D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113" y="3334643"/>
            <a:ext cx="2493915" cy="13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CFDC94C2-F80E-11A9-BC9C-D12A6FC37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295761A7-12F1-18A2-48F7-457EB3CB11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2DEAFB52-6102-8361-3355-6739F22E685B}"/>
              </a:ext>
            </a:extLst>
          </p:cNvPr>
          <p:cNvSpPr txBox="1"/>
          <p:nvPr/>
        </p:nvSpPr>
        <p:spPr>
          <a:xfrm>
            <a:off x="481550" y="393750"/>
            <a:ext cx="519353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0B2E6981-5FC8-293E-F6BB-AB7901EE584D}"/>
              </a:ext>
            </a:extLst>
          </p:cNvPr>
          <p:cNvSpPr txBox="1"/>
          <p:nvPr/>
        </p:nvSpPr>
        <p:spPr>
          <a:xfrm>
            <a:off x="481550" y="1380777"/>
            <a:ext cx="5924371" cy="3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PE" b="1" dirty="0">
                <a:solidFill>
                  <a:srgbClr val="0070C0"/>
                </a:solidFill>
              </a:rPr>
              <a:t>2. ANÁLISIS EXEGÉTICO </a:t>
            </a:r>
          </a:p>
          <a:p>
            <a:pPr algn="just"/>
            <a:r>
              <a:rPr lang="es-PE" dirty="0"/>
              <a:t>Dios llama a su pueblo por haber abandonado los fundamentos del pacto. La respuesta de Miqueas resume una teología ética del pacto.</a:t>
            </a:r>
          </a:p>
          <a:p>
            <a:pPr algn="just"/>
            <a:r>
              <a:rPr lang="es-PE" b="1" dirty="0">
                <a:solidFill>
                  <a:srgbClr val="FF0000"/>
                </a:solidFill>
              </a:rPr>
              <a:t>HACER JUSTICIA</a:t>
            </a:r>
            <a:r>
              <a:rPr lang="es-PE" b="1" dirty="0"/>
              <a:t>, </a:t>
            </a:r>
            <a:r>
              <a:rPr lang="es-PE" dirty="0"/>
              <a:t>se refiere básicamente a la práctica del derecho conforme a la justicia divina (Amos 5:24)</a:t>
            </a:r>
          </a:p>
          <a:p>
            <a:pPr algn="just"/>
            <a:endParaRPr lang="es-PE" dirty="0"/>
          </a:p>
          <a:p>
            <a:pPr algn="just"/>
            <a:r>
              <a:rPr lang="es-PE" b="1" dirty="0">
                <a:solidFill>
                  <a:srgbClr val="FF0000"/>
                </a:solidFill>
              </a:rPr>
              <a:t>AMAR MISERICORDIA</a:t>
            </a:r>
            <a:r>
              <a:rPr lang="es-PE" dirty="0"/>
              <a:t>, implica lealtad amorosa. “</a:t>
            </a:r>
            <a:r>
              <a:rPr lang="es-PE" dirty="0" err="1"/>
              <a:t>Hesed</a:t>
            </a:r>
            <a:r>
              <a:rPr lang="es-PE" dirty="0"/>
              <a:t>” es más que compasión: es la fidelidad en el amor</a:t>
            </a:r>
          </a:p>
          <a:p>
            <a:pPr algn="just"/>
            <a:endParaRPr lang="es-PE" dirty="0"/>
          </a:p>
          <a:p>
            <a:pPr algn="just"/>
            <a:r>
              <a:rPr lang="es-PE" b="1" dirty="0">
                <a:solidFill>
                  <a:srgbClr val="FF0000"/>
                </a:solidFill>
              </a:rPr>
              <a:t>HUMILLACIÓN ANTE DIOS</a:t>
            </a:r>
            <a:r>
              <a:rPr lang="es-PE" b="1" dirty="0"/>
              <a:t>. </a:t>
            </a:r>
          </a:p>
          <a:p>
            <a:pPr algn="just"/>
            <a:endParaRPr lang="es-PE" b="1" dirty="0">
              <a:solidFill>
                <a:srgbClr val="7030A0"/>
              </a:solidFill>
            </a:endParaRPr>
          </a:p>
          <a:p>
            <a:pPr algn="just"/>
            <a:r>
              <a:rPr lang="es-PE" b="1" dirty="0">
                <a:solidFill>
                  <a:srgbClr val="0070C0"/>
                </a:solidFill>
              </a:rPr>
              <a:t>3: IMPLICACIÓN TEOLÓGICA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831AFE-19CB-0B11-C86D-FC69BB27CA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65" r="23476"/>
          <a:stretch>
            <a:fillRect/>
          </a:stretch>
        </p:blipFill>
        <p:spPr>
          <a:xfrm>
            <a:off x="6667178" y="1780276"/>
            <a:ext cx="1995272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14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95E90D79-8960-9CD6-22CE-4AF4773D9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25CB526A-30A1-75D8-782C-014760E6760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53276F0A-BACE-03B3-C4D7-0B09AA807A32}"/>
              </a:ext>
            </a:extLst>
          </p:cNvPr>
          <p:cNvSpPr txBox="1"/>
          <p:nvPr/>
        </p:nvSpPr>
        <p:spPr>
          <a:xfrm>
            <a:off x="481550" y="393750"/>
            <a:ext cx="519353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E9A26B24-FE66-4D90-48D4-5E76252AB7D3}"/>
              </a:ext>
            </a:extLst>
          </p:cNvPr>
          <p:cNvSpPr txBox="1"/>
          <p:nvPr/>
        </p:nvSpPr>
        <p:spPr>
          <a:xfrm>
            <a:off x="481551" y="1216295"/>
            <a:ext cx="5576028" cy="356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PE" sz="1350" b="1" dirty="0">
                <a:solidFill>
                  <a:srgbClr val="FF0000"/>
                </a:solidFill>
              </a:rPr>
              <a:t>E. Mateo 23:13-28</a:t>
            </a:r>
          </a:p>
          <a:p>
            <a:r>
              <a:rPr lang="es-PE" sz="1350" b="1" dirty="0">
                <a:solidFill>
                  <a:srgbClr val="0070C0"/>
                </a:solidFill>
              </a:rPr>
              <a:t>1. TEXTO BASE.</a:t>
            </a:r>
          </a:p>
          <a:p>
            <a:r>
              <a:rPr lang="es-PE" sz="1350" dirty="0"/>
              <a:t>“¡Hay de vosotros, escribas y fariseos, hipócritas…</a:t>
            </a:r>
          </a:p>
          <a:p>
            <a:pPr marL="0" indent="0">
              <a:buNone/>
            </a:pPr>
            <a:r>
              <a:rPr lang="es-PE" sz="1350" dirty="0"/>
              <a:t>porque sois semejantes a sepulcros blanqueados…”</a:t>
            </a:r>
          </a:p>
          <a:p>
            <a:pPr marL="0" indent="0">
              <a:buNone/>
            </a:pPr>
            <a:r>
              <a:rPr lang="es-PE" sz="1350" dirty="0"/>
              <a:t>(Mateo 23:27)</a:t>
            </a:r>
          </a:p>
          <a:p>
            <a:pPr marL="0" indent="0">
              <a:buNone/>
            </a:pPr>
            <a:endParaRPr lang="es-PE" sz="1350" b="1" dirty="0"/>
          </a:p>
          <a:p>
            <a:r>
              <a:rPr lang="es-PE" sz="1350" b="1" dirty="0">
                <a:solidFill>
                  <a:srgbClr val="0070C0"/>
                </a:solidFill>
              </a:rPr>
              <a:t>2.ANALISIS LÉXICO Y GRAMATICAL</a:t>
            </a:r>
          </a:p>
          <a:p>
            <a:r>
              <a:rPr lang="es-PE" sz="1350" dirty="0"/>
              <a:t>El término </a:t>
            </a:r>
            <a:r>
              <a:rPr lang="es-PE" sz="1350" b="1" dirty="0">
                <a:solidFill>
                  <a:srgbClr val="EE0000"/>
                </a:solidFill>
              </a:rPr>
              <a:t>“hipócrita”, </a:t>
            </a:r>
            <a:r>
              <a:rPr lang="es-PE" sz="1350" dirty="0"/>
              <a:t>Jesús lo usa como denuncia profética para quienes despliegan una piedad que no refleja su interior</a:t>
            </a:r>
          </a:p>
          <a:p>
            <a:endParaRPr lang="es-PE" sz="1350" b="1" dirty="0"/>
          </a:p>
          <a:p>
            <a:r>
              <a:rPr lang="es-PE" sz="1350" b="1" dirty="0">
                <a:solidFill>
                  <a:srgbClr val="0070C0"/>
                </a:solidFill>
              </a:rPr>
              <a:t>3. IMPLICACIÓN TEOLÓGICA.</a:t>
            </a:r>
          </a:p>
          <a:p>
            <a:r>
              <a:rPr lang="es-PE" sz="1350" kern="1200" dirty="0">
                <a:solidFill>
                  <a:schemeClr val="tx1"/>
                </a:solidFill>
                <a:latin typeface="Calibri" panose="020F0502020204030204"/>
              </a:rPr>
              <a:t>Cristo determina la integridad como unidad moral </a:t>
            </a:r>
            <a:r>
              <a:rPr lang="es-PE" sz="1350" b="1" kern="1200" dirty="0">
                <a:solidFill>
                  <a:srgbClr val="EE0000"/>
                </a:solidFill>
                <a:latin typeface="Calibri" panose="020F0502020204030204"/>
              </a:rPr>
              <a:t>INTERIOR-EXTERIOR</a:t>
            </a:r>
            <a:r>
              <a:rPr lang="es-PE" sz="1350" kern="1200" dirty="0">
                <a:solidFill>
                  <a:schemeClr val="tx1"/>
                </a:solidFill>
                <a:latin typeface="Calibri" panose="020F0502020204030204"/>
              </a:rPr>
              <a:t>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A358B4-8988-B927-6D99-5B2CE194D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921" y="1634804"/>
            <a:ext cx="2389736" cy="27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9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396C1534-223A-4C05-E286-A6464C95D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235CEF95-2C63-EC8E-65FA-5DF0B3E61D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1C9CDB8B-60A8-12FB-FE72-A95A48F2D73B}"/>
              </a:ext>
            </a:extLst>
          </p:cNvPr>
          <p:cNvSpPr txBox="1"/>
          <p:nvPr/>
        </p:nvSpPr>
        <p:spPr>
          <a:xfrm>
            <a:off x="481550" y="393750"/>
            <a:ext cx="519353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96241BCA-2792-31AC-3F9E-B4EEB4693F4B}"/>
              </a:ext>
            </a:extLst>
          </p:cNvPr>
          <p:cNvSpPr txBox="1"/>
          <p:nvPr/>
        </p:nvSpPr>
        <p:spPr>
          <a:xfrm>
            <a:off x="481550" y="1479005"/>
            <a:ext cx="6282106" cy="304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b="1" dirty="0">
                <a:solidFill>
                  <a:srgbClr val="FF0000"/>
                </a:solidFill>
              </a:rPr>
              <a:t>F. Filipenses 2:15,16. Integridad como testimonio en medio de una generación torcida</a:t>
            </a:r>
          </a:p>
          <a:p>
            <a:pPr marL="342900" indent="-342900">
              <a:buAutoNum type="arabicPeriod"/>
            </a:pPr>
            <a:r>
              <a:rPr lang="es-PE" b="1" dirty="0">
                <a:solidFill>
                  <a:srgbClr val="00B0F0"/>
                </a:solidFill>
              </a:rPr>
              <a:t>Texto base: </a:t>
            </a:r>
            <a:r>
              <a:rPr lang="es-PE" dirty="0"/>
              <a:t>“Para que seáis irreprensibles y sencillos, hijos de Dios sin mancha en medio de una generación maligna y perversa, en medio de la cual resplandecéis como luminares en el mundo; asidos de la Palabra de vida eterna, para que en el día de Cristo yo pueda gloriarme de que no he corrido en vano, ni en vano he trabajado” </a:t>
            </a:r>
          </a:p>
          <a:p>
            <a:endParaRPr lang="es-PE" dirty="0"/>
          </a:p>
          <a:p>
            <a:r>
              <a:rPr lang="es-PE" b="1" dirty="0">
                <a:solidFill>
                  <a:srgbClr val="00B0F0"/>
                </a:solidFill>
              </a:rPr>
              <a:t>2. Análisis gramatical del texto griego</a:t>
            </a:r>
          </a:p>
          <a:p>
            <a:r>
              <a:rPr lang="es-PE" dirty="0"/>
              <a:t>2.1. Para que seáis irreprensibles y sencillos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100563-BEC6-BCCD-B399-B9E84B4E8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829" y="1220866"/>
            <a:ext cx="1724619" cy="17786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8B0F13-7072-1B03-D8F3-6895D6BBE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829" y="2964167"/>
            <a:ext cx="1724619" cy="18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82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8ACC274A-A94D-5055-ED50-C90545A77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07AA1349-4044-29A4-547C-F37B015611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986862AB-1308-DC64-4F76-E18362E491A3}"/>
              </a:ext>
            </a:extLst>
          </p:cNvPr>
          <p:cNvSpPr txBox="1"/>
          <p:nvPr/>
        </p:nvSpPr>
        <p:spPr>
          <a:xfrm>
            <a:off x="481550" y="393750"/>
            <a:ext cx="519353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7DA801F6-5EDD-CDB4-7657-0E96C2A5B8DA}"/>
              </a:ext>
            </a:extLst>
          </p:cNvPr>
          <p:cNvSpPr txBox="1"/>
          <p:nvPr/>
        </p:nvSpPr>
        <p:spPr>
          <a:xfrm>
            <a:off x="481550" y="1249200"/>
            <a:ext cx="6282106" cy="339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sz="1350" b="1" dirty="0">
                <a:solidFill>
                  <a:srgbClr val="0070C0"/>
                </a:solidFill>
              </a:rPr>
              <a:t>2.2. HIJOS DE DIOS SIN MANCHA</a:t>
            </a:r>
          </a:p>
          <a:p>
            <a:r>
              <a:rPr lang="es-PE" sz="1350" dirty="0"/>
              <a:t>Significa relación filial con Dios que implica una naturaleza trasformada éticamente</a:t>
            </a:r>
          </a:p>
          <a:p>
            <a:endParaRPr lang="es-PE" sz="1350" dirty="0"/>
          </a:p>
          <a:p>
            <a:r>
              <a:rPr lang="es-PE" sz="1350" b="1" dirty="0">
                <a:solidFill>
                  <a:srgbClr val="0070C0"/>
                </a:solidFill>
              </a:rPr>
              <a:t>2.3. EN MEDIO DE UNA GENERACIÓN PERVERSA Y TORCIDA.</a:t>
            </a:r>
          </a:p>
          <a:p>
            <a:endParaRPr lang="es-PE" sz="1350" b="1" dirty="0"/>
          </a:p>
          <a:p>
            <a:r>
              <a:rPr lang="es-PE" sz="1350" b="1" dirty="0">
                <a:solidFill>
                  <a:srgbClr val="0070C0"/>
                </a:solidFill>
              </a:rPr>
              <a:t>2.4. EN EL QUE BRILLÁIS COMO LUCES EN EL MUNDO.</a:t>
            </a:r>
          </a:p>
          <a:p>
            <a:endParaRPr lang="es-PE" sz="1350" b="1" dirty="0"/>
          </a:p>
          <a:p>
            <a:r>
              <a:rPr lang="es-PE" sz="1350" b="1" dirty="0">
                <a:solidFill>
                  <a:srgbClr val="0070C0"/>
                </a:solidFill>
              </a:rPr>
              <a:t>2.5. ASIDOS DE LA PALABRA DE VIDA.</a:t>
            </a:r>
          </a:p>
          <a:p>
            <a:r>
              <a:rPr lang="es-PE" sz="1350" dirty="0">
                <a:solidFill>
                  <a:schemeClr val="tx1"/>
                </a:solidFill>
              </a:rPr>
              <a:t>Integridad aquí no solo es conducta moral, sino fidelidad al evangelio como norma ética y fuente de vida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D5E482-358A-6537-3A69-0F9B2A658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575" y="2297830"/>
            <a:ext cx="1742613" cy="14257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13C4FB-ECAB-82CD-1DAF-1695314A4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575" y="3723604"/>
            <a:ext cx="1742614" cy="9209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10E4A7-5886-8CF4-14AE-07788ABEC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73" y="1295369"/>
            <a:ext cx="1742615" cy="10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80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93F753F-08CD-70F4-AAFC-B2E04DBA7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11755D35-6698-0467-82F0-03CB6174C1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8CD70554-80FB-ADB8-F890-239F9CA2AD7E}"/>
              </a:ext>
            </a:extLst>
          </p:cNvPr>
          <p:cNvSpPr txBox="1"/>
          <p:nvPr/>
        </p:nvSpPr>
        <p:spPr>
          <a:xfrm>
            <a:off x="481550" y="393750"/>
            <a:ext cx="519353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FF0000"/>
                </a:solidFill>
                <a:latin typeface="+mj-lt"/>
              </a:rPr>
              <a:t>CAPITULO IV</a:t>
            </a:r>
            <a:r>
              <a:rPr lang="es-PE" sz="1800" b="1" dirty="0">
                <a:solidFill>
                  <a:srgbClr val="EE0000"/>
                </a:solidFill>
                <a:latin typeface="+mj-lt"/>
              </a:rPr>
              <a:t>.</a:t>
            </a:r>
            <a:r>
              <a:rPr lang="es-PE" sz="18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s-PE" sz="1800" b="1" dirty="0">
                <a:solidFill>
                  <a:srgbClr val="595959"/>
                </a:solidFill>
                <a:latin typeface="+mj-lt"/>
              </a:rPr>
              <a:t>FUNDAMENTOS EXEGÉTICOS DE LA INTEGRIDAD EN LA ESCRITURA</a:t>
            </a:r>
            <a:endParaRPr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1F82330B-9740-F28E-B4C5-B2A9F82B4AAD}"/>
              </a:ext>
            </a:extLst>
          </p:cNvPr>
          <p:cNvSpPr txBox="1"/>
          <p:nvPr/>
        </p:nvSpPr>
        <p:spPr>
          <a:xfrm>
            <a:off x="481550" y="1295369"/>
            <a:ext cx="6282106" cy="3395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PE" b="1" dirty="0">
                <a:solidFill>
                  <a:srgbClr val="0070C0"/>
                </a:solidFill>
              </a:rPr>
              <a:t>2.6. PARA MI GLORIARME EN EL DÍA DE CRISTO</a:t>
            </a:r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  <a:p>
            <a:r>
              <a:rPr lang="es-PE" b="1" dirty="0">
                <a:solidFill>
                  <a:srgbClr val="FF0000"/>
                </a:solidFill>
              </a:rPr>
              <a:t>3.  IMPLICANCIAS TEOLÓGICAS Y PASTORALES</a:t>
            </a:r>
          </a:p>
          <a:p>
            <a:pPr marL="342900" indent="-342900">
              <a:buAutoNum type="alphaUcPeriod"/>
            </a:pPr>
            <a:r>
              <a:rPr lang="es-PE" b="1" dirty="0">
                <a:solidFill>
                  <a:srgbClr val="0070C0"/>
                </a:solidFill>
              </a:rPr>
              <a:t>Integridad</a:t>
            </a:r>
            <a:r>
              <a:rPr lang="es-PE" dirty="0">
                <a:solidFill>
                  <a:srgbClr val="00B0F0"/>
                </a:solidFill>
              </a:rPr>
              <a:t> </a:t>
            </a:r>
            <a:r>
              <a:rPr lang="es-PE" dirty="0"/>
              <a:t>como </a:t>
            </a:r>
            <a:r>
              <a:rPr lang="es-PE" b="1" dirty="0">
                <a:solidFill>
                  <a:srgbClr val="0070C0"/>
                </a:solidFill>
              </a:rPr>
              <a:t>fruto de la nueva creación, </a:t>
            </a:r>
            <a:r>
              <a:rPr lang="es-PE" dirty="0"/>
              <a:t>no es perfección sin error, sino vida coherente con la nueva identidad en Cristo.</a:t>
            </a:r>
          </a:p>
          <a:p>
            <a:pPr marL="342900" indent="-342900">
              <a:buAutoNum type="alphaUcPeriod"/>
            </a:pPr>
            <a:endParaRPr lang="es-PE" dirty="0"/>
          </a:p>
          <a:p>
            <a:r>
              <a:rPr lang="es-PE" dirty="0"/>
              <a:t>B. Ética cristiana como testimonio misionero, </a:t>
            </a:r>
            <a:r>
              <a:rPr lang="es-PE" b="1" dirty="0">
                <a:solidFill>
                  <a:srgbClr val="FF0000"/>
                </a:solidFill>
              </a:rPr>
              <a:t>la integridad no es privada sino pública y misionera.</a:t>
            </a:r>
          </a:p>
          <a:p>
            <a:endParaRPr lang="es-PE" b="1" dirty="0">
              <a:solidFill>
                <a:srgbClr val="FF0000"/>
              </a:solidFill>
            </a:endParaRPr>
          </a:p>
          <a:p>
            <a:r>
              <a:rPr lang="es-PE" dirty="0"/>
              <a:t>C. Integridad sostenida por la Palabra. </a:t>
            </a:r>
          </a:p>
          <a:p>
            <a:endParaRPr lang="es-PE" b="1" dirty="0"/>
          </a:p>
          <a:p>
            <a:r>
              <a:rPr lang="es-PE" b="1" dirty="0">
                <a:solidFill>
                  <a:schemeClr val="bg1"/>
                </a:solidFill>
              </a:rPr>
              <a:t>PASTORAL</a:t>
            </a:r>
          </a:p>
          <a:p>
            <a:endParaRPr lang="es-PE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33848B-B4ED-4C8B-D2D9-18747F237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17" y="1428516"/>
            <a:ext cx="2048433" cy="16176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5B983B-48A1-906A-0B88-8362F71EB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017" y="3046181"/>
            <a:ext cx="2048433" cy="161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7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44D93887-3FFE-4F96-8FF8-C24FD548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0782AE74-E4C9-B0DD-720D-2EFB38E9B2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D52CF10D-C305-7F6C-7FF2-7499B752354C}"/>
              </a:ext>
            </a:extLst>
          </p:cNvPr>
          <p:cNvSpPr txBox="1"/>
          <p:nvPr/>
        </p:nvSpPr>
        <p:spPr>
          <a:xfrm>
            <a:off x="481549" y="393750"/>
            <a:ext cx="595959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rgbClr val="595959"/>
                </a:solidFill>
              </a:rPr>
              <a:t>4. APLICACIÓN PARA EL LIDERAZGO PASTORAL</a:t>
            </a: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ED4423F3-056C-D499-5185-1F5C7EF58C90}"/>
              </a:ext>
            </a:extLst>
          </p:cNvPr>
          <p:cNvSpPr txBox="1"/>
          <p:nvPr/>
        </p:nvSpPr>
        <p:spPr>
          <a:xfrm>
            <a:off x="549000" y="1249200"/>
            <a:ext cx="8046000" cy="10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s-PE" dirty="0">
              <a:solidFill>
                <a:srgbClr val="FF0000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D33D5ED-56CA-985C-895D-95A793689C0F}"/>
              </a:ext>
            </a:extLst>
          </p:cNvPr>
          <p:cNvGrpSpPr/>
          <p:nvPr/>
        </p:nvGrpSpPr>
        <p:grpSpPr>
          <a:xfrm>
            <a:off x="1170504" y="1794025"/>
            <a:ext cx="6802991" cy="2173732"/>
            <a:chOff x="1603699" y="2532851"/>
            <a:chExt cx="6802991" cy="217373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92180CE-8FBF-4623-3772-8464A0D42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5796" y="2532851"/>
              <a:ext cx="3250894" cy="2173732"/>
            </a:xfrm>
            <a:prstGeom prst="rect">
              <a:avLst/>
            </a:prstGeom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6436572F-E825-20DA-E728-B418F4E1BD31}"/>
                </a:ext>
              </a:extLst>
            </p:cNvPr>
            <p:cNvGrpSpPr/>
            <p:nvPr/>
          </p:nvGrpSpPr>
          <p:grpSpPr>
            <a:xfrm>
              <a:off x="1603699" y="2532851"/>
              <a:ext cx="3387762" cy="2108927"/>
              <a:chOff x="1603699" y="2532851"/>
              <a:chExt cx="3387762" cy="2108927"/>
            </a:xfrm>
          </p:grpSpPr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FA6B7C0F-E510-84D0-4E21-0798FA906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3700" y="2532851"/>
                <a:ext cx="1224298" cy="1034320"/>
              </a:xfrm>
              <a:prstGeom prst="rect">
                <a:avLst/>
              </a:prstGeom>
            </p:spPr>
          </p:pic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574D0A9C-CC73-E7B9-4D0F-F3C0A5A51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3699" y="3646156"/>
                <a:ext cx="1224298" cy="995622"/>
              </a:xfrm>
              <a:prstGeom prst="rect">
                <a:avLst/>
              </a:prstGeom>
            </p:spPr>
          </p:pic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6D377F5C-7975-D2D2-74FF-90B9122C1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4948" y="2532851"/>
                <a:ext cx="2006513" cy="20946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340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>
          <a:extLst>
            <a:ext uri="{FF2B5EF4-FFF2-40B4-BE49-F238E27FC236}">
              <a16:creationId xmlns:a16="http://schemas.microsoft.com/office/drawing/2014/main" id="{A051F53E-52DC-1A3D-C770-CCF5B64C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pantalla-02.jpg">
            <a:extLst>
              <a:ext uri="{FF2B5EF4-FFF2-40B4-BE49-F238E27FC236}">
                <a16:creationId xmlns:a16="http://schemas.microsoft.com/office/drawing/2014/main" id="{F6D33CEB-3EEE-DC9E-DFF8-F7743B308A4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>
            <a:extLst>
              <a:ext uri="{FF2B5EF4-FFF2-40B4-BE49-F238E27FC236}">
                <a16:creationId xmlns:a16="http://schemas.microsoft.com/office/drawing/2014/main" id="{08077982-6DA9-C954-0018-E53E77CC8187}"/>
              </a:ext>
            </a:extLst>
          </p:cNvPr>
          <p:cNvSpPr txBox="1"/>
          <p:nvPr/>
        </p:nvSpPr>
        <p:spPr>
          <a:xfrm>
            <a:off x="2819902" y="2764424"/>
            <a:ext cx="3504195" cy="12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rgbClr val="595959"/>
                </a:solidFill>
              </a:rPr>
              <a:t>INTEGRIDAD EN LA VIDA DEL MINISTRO</a:t>
            </a:r>
            <a:endParaRPr sz="28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1550" y="393750"/>
            <a:ext cx="626215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rgbClr val="595959"/>
                </a:solidFill>
                <a:latin typeface="+mj-lt"/>
              </a:rPr>
              <a:t>1. INTEGRIDAD DESDE LA PERSPECTIVA BÍBLICA</a:t>
            </a:r>
          </a:p>
        </p:txBody>
      </p:sp>
      <p:sp>
        <p:nvSpPr>
          <p:cNvPr id="68" name="Google Shape;68;p15"/>
          <p:cNvSpPr txBox="1"/>
          <p:nvPr/>
        </p:nvSpPr>
        <p:spPr>
          <a:xfrm>
            <a:off x="510700" y="1497227"/>
            <a:ext cx="6029330" cy="30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PE" sz="1200" b="1" dirty="0">
                <a:solidFill>
                  <a:srgbClr val="FF0000"/>
                </a:solidFill>
              </a:rPr>
              <a:t>ESTA DIVIDIDO EN CUATROS CAPÍTULOS</a:t>
            </a:r>
          </a:p>
          <a:p>
            <a:pPr algn="ctr">
              <a:lnSpc>
                <a:spcPct val="150000"/>
              </a:lnSpc>
            </a:pPr>
            <a:endParaRPr lang="es-PE" sz="12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s-PE" sz="1200" b="1" dirty="0">
                <a:solidFill>
                  <a:srgbClr val="EE0000"/>
                </a:solidFill>
              </a:rPr>
              <a:t>CAPITULO I. </a:t>
            </a:r>
            <a:r>
              <a:rPr lang="es-PE" sz="1200" dirty="0">
                <a:solidFill>
                  <a:srgbClr val="595959"/>
                </a:solidFill>
              </a:rPr>
              <a:t>INTEGRIDAD: UN DESAFIO URGENTE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PE" sz="1200" dirty="0">
                <a:solidFill>
                  <a:srgbClr val="595959"/>
                </a:solidFill>
              </a:rPr>
              <a:t>Y UNA VOCACIÓN TEOLÓGICA</a:t>
            </a:r>
          </a:p>
          <a:p>
            <a:pPr>
              <a:lnSpc>
                <a:spcPct val="150000"/>
              </a:lnSpc>
            </a:pPr>
            <a:endParaRPr lang="es-PE" sz="1200" b="1" dirty="0">
              <a:solidFill>
                <a:srgbClr val="595959"/>
              </a:solidFill>
            </a:endParaRPr>
          </a:p>
          <a:p>
            <a:pPr>
              <a:lnSpc>
                <a:spcPct val="150000"/>
              </a:lnSpc>
            </a:pPr>
            <a:r>
              <a:rPr lang="es-PE" sz="1200" b="1" dirty="0">
                <a:solidFill>
                  <a:srgbClr val="EE0000"/>
                </a:solidFill>
              </a:rPr>
              <a:t>CAPITULO II. </a:t>
            </a:r>
            <a:r>
              <a:rPr lang="es-PE" sz="1200" dirty="0">
                <a:solidFill>
                  <a:srgbClr val="595959"/>
                </a:solidFill>
              </a:rPr>
              <a:t>LA INTEGRIDAD COMO PILAR EN EL LLAMADO PASTORAL</a:t>
            </a:r>
          </a:p>
          <a:p>
            <a:pPr>
              <a:lnSpc>
                <a:spcPct val="150000"/>
              </a:lnSpc>
            </a:pPr>
            <a:endParaRPr lang="es-PE" sz="1200" b="1" dirty="0">
              <a:solidFill>
                <a:srgbClr val="595959"/>
              </a:solidFill>
            </a:endParaRPr>
          </a:p>
          <a:p>
            <a:pPr>
              <a:lnSpc>
                <a:spcPct val="150000"/>
              </a:lnSpc>
            </a:pPr>
            <a:r>
              <a:rPr lang="es-PE" sz="1200" b="1" dirty="0">
                <a:solidFill>
                  <a:srgbClr val="EE0000"/>
                </a:solidFill>
              </a:rPr>
              <a:t>CAPITUO III. </a:t>
            </a:r>
            <a:r>
              <a:rPr lang="es-PE" sz="1200" dirty="0">
                <a:solidFill>
                  <a:srgbClr val="595959"/>
                </a:solidFill>
              </a:rPr>
              <a:t>LA INTEGRIDAD EN EL CONTEXTO DE LA TEOLOGÍA BÍBLICA</a:t>
            </a:r>
          </a:p>
          <a:p>
            <a:pPr>
              <a:lnSpc>
                <a:spcPct val="150000"/>
              </a:lnSpc>
            </a:pPr>
            <a:endParaRPr lang="es-PE" sz="1200" b="1" dirty="0">
              <a:solidFill>
                <a:srgbClr val="595959"/>
              </a:solidFill>
            </a:endParaRPr>
          </a:p>
          <a:p>
            <a:pPr>
              <a:lnSpc>
                <a:spcPct val="150000"/>
              </a:lnSpc>
            </a:pPr>
            <a:r>
              <a:rPr lang="es-PE" sz="1200" b="1" dirty="0">
                <a:solidFill>
                  <a:srgbClr val="EE0000"/>
                </a:solidFill>
              </a:rPr>
              <a:t>CAPITULO IV. </a:t>
            </a:r>
            <a:r>
              <a:rPr lang="es-PE" sz="1200" dirty="0">
                <a:solidFill>
                  <a:srgbClr val="595959"/>
                </a:solidFill>
              </a:rPr>
              <a:t>FUNDAMENTOS EXEGÉTICOS DE LA INTEGRIDAD EN LA </a:t>
            </a:r>
          </a:p>
          <a:p>
            <a:pPr>
              <a:lnSpc>
                <a:spcPct val="150000"/>
              </a:lnSpc>
            </a:pPr>
            <a:r>
              <a:rPr lang="es-PE" sz="1200" dirty="0">
                <a:solidFill>
                  <a:srgbClr val="595959"/>
                </a:solidFill>
              </a:rPr>
              <a:t>ESCRITURA (REVELACIÓN BIBLICA) </a:t>
            </a:r>
            <a:endParaRPr sz="1200" dirty="0">
              <a:solidFill>
                <a:srgbClr val="595959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4A65228-FEF5-A8D5-3CAD-4D24C66B9FDD}"/>
              </a:ext>
            </a:extLst>
          </p:cNvPr>
          <p:cNvGrpSpPr/>
          <p:nvPr/>
        </p:nvGrpSpPr>
        <p:grpSpPr>
          <a:xfrm>
            <a:off x="6422687" y="1252848"/>
            <a:ext cx="2125800" cy="3568824"/>
            <a:chOff x="8700656" y="1080656"/>
            <a:chExt cx="3491344" cy="58190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1223A7C-07B7-B2D4-798C-B7176DFA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0656" y="2701997"/>
              <a:ext cx="3491344" cy="1309073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42CA118-A0C6-7473-858C-BA52DC8A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6910" y="5430982"/>
              <a:ext cx="3325090" cy="1468762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990646B-CC14-7ED4-B655-4A22E881F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0656" y="1080656"/>
              <a:ext cx="3491344" cy="1579598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38E26F5-1BA4-FD89-434D-440C4447E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6508" y="4029614"/>
              <a:ext cx="2715492" cy="13596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9171E650-C87B-B397-A1B1-3EAE4136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10A53FBA-4C68-77A5-9914-4746AD157F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39E617B9-C917-2C92-C067-DE12084FDCED}"/>
              </a:ext>
            </a:extLst>
          </p:cNvPr>
          <p:cNvSpPr txBox="1"/>
          <p:nvPr/>
        </p:nvSpPr>
        <p:spPr>
          <a:xfrm>
            <a:off x="481550" y="393750"/>
            <a:ext cx="626215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595959"/>
                </a:solidFill>
                <a:latin typeface="Calibri" panose="020F0502020204030204"/>
              </a:rPr>
              <a:t>CAPITULO I. INTRODUCCIÓN</a:t>
            </a:r>
            <a:endParaRPr lang="es-ES" sz="1800" b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F2A87FF8-BAC0-80C0-6315-DD98049E1035}"/>
              </a:ext>
            </a:extLst>
          </p:cNvPr>
          <p:cNvSpPr txBox="1"/>
          <p:nvPr/>
        </p:nvSpPr>
        <p:spPr>
          <a:xfrm>
            <a:off x="549000" y="1431851"/>
            <a:ext cx="5559970" cy="267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PE" sz="1200" b="1" dirty="0">
                <a:solidFill>
                  <a:srgbClr val="595959"/>
                </a:solidFill>
                <a:latin typeface="+mn-lt"/>
              </a:rPr>
              <a:t>LA INTEGRIDAD: UN DESAFIO URGENTE Y UNA VOCACIÓN TEOLÓGICA</a:t>
            </a:r>
          </a:p>
          <a:p>
            <a:pPr algn="just">
              <a:lnSpc>
                <a:spcPct val="150000"/>
              </a:lnSpc>
            </a:pPr>
            <a:r>
              <a:rPr lang="es-PE" sz="1200" b="1" dirty="0">
                <a:solidFill>
                  <a:srgbClr val="595959"/>
                </a:solidFill>
                <a:latin typeface="+mn-lt"/>
              </a:rPr>
              <a:t>DOS FACTORES PRINCIPALES:</a:t>
            </a:r>
          </a:p>
          <a:p>
            <a:pPr algn="just">
              <a:lnSpc>
                <a:spcPct val="150000"/>
              </a:lnSpc>
            </a:pPr>
            <a:endParaRPr lang="es-PE" sz="1200" b="1" dirty="0">
              <a:solidFill>
                <a:srgbClr val="595959"/>
              </a:solidFill>
              <a:latin typeface="+mn-lt"/>
            </a:endParaRPr>
          </a:p>
          <a:p>
            <a:pPr marL="228600" indent="-228600" algn="just">
              <a:lnSpc>
                <a:spcPct val="150000"/>
              </a:lnSpc>
              <a:buAutoNum type="alphaUcPeriod"/>
            </a:pPr>
            <a:r>
              <a:rPr lang="es-PE" sz="1200" b="1" dirty="0">
                <a:solidFill>
                  <a:srgbClr val="0070C0"/>
                </a:solidFill>
                <a:latin typeface="+mn-lt"/>
              </a:rPr>
              <a:t>EL PROBLEMA CONTEMPORÁNEO: </a:t>
            </a:r>
          </a:p>
          <a:p>
            <a:pPr algn="just">
              <a:lnSpc>
                <a:spcPct val="150000"/>
              </a:lnSpc>
            </a:pPr>
            <a:endParaRPr lang="es-PE" sz="1200" b="1" dirty="0">
              <a:solidFill>
                <a:srgbClr val="0070C0"/>
              </a:solidFill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s-PE" sz="1200" b="1" dirty="0">
                <a:solidFill>
                  <a:srgbClr val="EE0000"/>
                </a:solidFill>
                <a:latin typeface="+mn-lt"/>
              </a:rPr>
              <a:t>1. CRISIS MORAL Y CRISIS DE IDENTIDAD</a:t>
            </a:r>
          </a:p>
          <a:p>
            <a:pPr algn="just">
              <a:lnSpc>
                <a:spcPct val="150000"/>
              </a:lnSpc>
            </a:pPr>
            <a:r>
              <a:rPr lang="es-PE" sz="1200" dirty="0">
                <a:solidFill>
                  <a:srgbClr val="595959"/>
                </a:solidFill>
                <a:latin typeface="+mn-lt"/>
              </a:rPr>
              <a:t>EL PROBLEMA CONTEMPORÁNEO se refiere básicamente al contexto histórico del siglo XXI. </a:t>
            </a:r>
            <a:endParaRPr lang="en-US" sz="1200" dirty="0">
              <a:solidFill>
                <a:srgbClr val="595959"/>
              </a:solidFill>
              <a:latin typeface="+mn-lt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9067DA4-653A-3B62-34F3-AF4ADF9A24FD}"/>
              </a:ext>
            </a:extLst>
          </p:cNvPr>
          <p:cNvGrpSpPr/>
          <p:nvPr/>
        </p:nvGrpSpPr>
        <p:grpSpPr>
          <a:xfrm>
            <a:off x="6347101" y="1669362"/>
            <a:ext cx="2247899" cy="2628617"/>
            <a:chOff x="6936376" y="888274"/>
            <a:chExt cx="5255624" cy="595435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39DF048-1564-F9DA-59F8-8A952714F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6378" y="888274"/>
              <a:ext cx="5255622" cy="283694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14B9300-45B2-4859-472C-3726C278C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6376" y="3814354"/>
              <a:ext cx="5255623" cy="3028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273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8336D4A4-75CB-5E72-7250-F0A48898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8BCEEEB1-EA94-11CB-3CAA-34C24152012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76578624-1858-637D-9F01-C953A247012B}"/>
              </a:ext>
            </a:extLst>
          </p:cNvPr>
          <p:cNvSpPr txBox="1"/>
          <p:nvPr/>
        </p:nvSpPr>
        <p:spPr>
          <a:xfrm>
            <a:off x="481550" y="393750"/>
            <a:ext cx="539395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s-PE" sz="1800" b="1" dirty="0">
                <a:solidFill>
                  <a:srgbClr val="595959"/>
                </a:solidFill>
              </a:rPr>
              <a:t>2. LA ÉTICA DEL DESEMPEÑO Y LA CRISIS DEL MINISTERIO PASTORAL </a:t>
            </a: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B7DA3922-7EEE-E863-8266-08EFB51D8EF3}"/>
              </a:ext>
            </a:extLst>
          </p:cNvPr>
          <p:cNvSpPr txBox="1"/>
          <p:nvPr/>
        </p:nvSpPr>
        <p:spPr>
          <a:xfrm>
            <a:off x="464190" y="1365652"/>
            <a:ext cx="8215621" cy="8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PE" sz="1200" b="1" dirty="0">
                <a:solidFill>
                  <a:srgbClr val="FF0000"/>
                </a:solidFill>
              </a:rPr>
              <a:t>En el mundo de las redes sociales, donde la imagen habla más que la esencia</a:t>
            </a:r>
            <a:r>
              <a:rPr lang="es-PE" sz="1200" b="1" dirty="0"/>
              <a:t>, </a:t>
            </a:r>
            <a:r>
              <a:rPr lang="es-PE" sz="1200" b="1" dirty="0">
                <a:solidFill>
                  <a:srgbClr val="FF0000"/>
                </a:solidFill>
              </a:rPr>
              <a:t>muchos lideres espirituales se sienten presionados a mantener una apariencia de éxito</a:t>
            </a:r>
            <a:r>
              <a:rPr lang="es-PE" sz="1200" b="1" dirty="0"/>
              <a:t>.</a:t>
            </a:r>
            <a:endParaRPr lang="es-PE" sz="1200" dirty="0">
              <a:solidFill>
                <a:srgbClr val="595959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5BC0960-C373-52A7-597D-0C43FCFF3873}"/>
              </a:ext>
            </a:extLst>
          </p:cNvPr>
          <p:cNvGrpSpPr/>
          <p:nvPr/>
        </p:nvGrpSpPr>
        <p:grpSpPr>
          <a:xfrm>
            <a:off x="1184818" y="2107688"/>
            <a:ext cx="6505006" cy="2411499"/>
            <a:chOff x="0" y="2338251"/>
            <a:chExt cx="12191999" cy="451974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95C0E4A-4187-ECB7-6C8C-A030D278C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338251"/>
              <a:ext cx="2840182" cy="4519749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79DE416-DF59-5E6B-696D-6C7EE746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0182" y="2338251"/>
              <a:ext cx="9351817" cy="4519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18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1550" y="393750"/>
            <a:ext cx="494648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595959"/>
                </a:solidFill>
                <a:latin typeface="+mn-lt"/>
              </a:rPr>
              <a:t> 3</a:t>
            </a:r>
            <a:r>
              <a:rPr lang="es-PE" b="1" dirty="0">
                <a:solidFill>
                  <a:srgbClr val="595959"/>
                </a:solidFill>
                <a:latin typeface="+mn-lt"/>
              </a:rPr>
              <a:t>.  </a:t>
            </a:r>
            <a:r>
              <a:rPr lang="es-PE" sz="1800" b="1" dirty="0">
                <a:solidFill>
                  <a:srgbClr val="595959"/>
                </a:solidFill>
                <a:latin typeface="+mn-lt"/>
              </a:rPr>
              <a:t>APLICACIÓN PASTORAL</a:t>
            </a:r>
            <a:endParaRPr sz="1800" b="1" dirty="0">
              <a:solidFill>
                <a:srgbClr val="595959"/>
              </a:solidFill>
              <a:latin typeface="+mn-lt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7D963E5-1D32-7C1C-BCDD-110A5AFC1E51}"/>
              </a:ext>
            </a:extLst>
          </p:cNvPr>
          <p:cNvGrpSpPr/>
          <p:nvPr/>
        </p:nvGrpSpPr>
        <p:grpSpPr>
          <a:xfrm>
            <a:off x="1191638" y="1508419"/>
            <a:ext cx="6760724" cy="2982117"/>
            <a:chOff x="1191638" y="1508419"/>
            <a:chExt cx="6760724" cy="298211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FB21140-9758-4202-3181-B13F8AB6F220}"/>
                </a:ext>
              </a:extLst>
            </p:cNvPr>
            <p:cNvSpPr/>
            <p:nvPr/>
          </p:nvSpPr>
          <p:spPr>
            <a:xfrm>
              <a:off x="1630185" y="1596128"/>
              <a:ext cx="6322177" cy="701674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s-PE"/>
            </a:p>
          </p:txBody>
        </p: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9EF34B9-6BFA-503F-13C7-F6EC093784A3}"/>
                </a:ext>
              </a:extLst>
            </p:cNvPr>
            <p:cNvSpPr/>
            <p:nvPr/>
          </p:nvSpPr>
          <p:spPr>
            <a:xfrm>
              <a:off x="1191638" y="1508419"/>
              <a:ext cx="877093" cy="877093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  <a:ln w="25400" cap="flat" cmpd="sng" algn="ctr">
              <a:solidFill>
                <a:schemeClr val="accent4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PE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CED9FB7-4D89-1337-D486-43E9E7441B70}"/>
                </a:ext>
              </a:extLst>
            </p:cNvPr>
            <p:cNvSpPr/>
            <p:nvPr/>
          </p:nvSpPr>
          <p:spPr>
            <a:xfrm>
              <a:off x="1885244" y="2648640"/>
              <a:ext cx="6067118" cy="7016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s-PE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B7D68396-1117-EDD8-CB2A-2AF61819CB30}"/>
                </a:ext>
              </a:extLst>
            </p:cNvPr>
            <p:cNvSpPr/>
            <p:nvPr/>
          </p:nvSpPr>
          <p:spPr>
            <a:xfrm>
              <a:off x="1446697" y="2560931"/>
              <a:ext cx="877093" cy="877093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PE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ED0F9E6-1DFD-EF26-3086-45DD6B65D129}"/>
                </a:ext>
              </a:extLst>
            </p:cNvPr>
            <p:cNvSpPr/>
            <p:nvPr/>
          </p:nvSpPr>
          <p:spPr>
            <a:xfrm>
              <a:off x="1630185" y="3701152"/>
              <a:ext cx="6322177" cy="701674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s-PE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288C0053-3D61-1B53-FE40-ED0F5B0EA129}"/>
                </a:ext>
              </a:extLst>
            </p:cNvPr>
            <p:cNvSpPr/>
            <p:nvPr/>
          </p:nvSpPr>
          <p:spPr>
            <a:xfrm>
              <a:off x="1191638" y="3613443"/>
              <a:ext cx="877093" cy="877093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  <a:ln w="25400" cap="flat" cmpd="sng" algn="ctr">
              <a:solidFill>
                <a:srgbClr val="EE000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PE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02A4BBE-99D7-B764-BABB-7E8A31B0436F}"/>
                </a:ext>
              </a:extLst>
            </p:cNvPr>
            <p:cNvSpPr txBox="1"/>
            <p:nvPr/>
          </p:nvSpPr>
          <p:spPr>
            <a:xfrm>
              <a:off x="2323790" y="1799617"/>
              <a:ext cx="5419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El pastor esta llamado a ser testigo vivo de coherencia moral</a:t>
              </a:r>
              <a:endParaRPr lang="es-PE" b="1" kern="120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BF41ED6-08A6-3A32-C864-2BD2D787FF28}"/>
                </a:ext>
              </a:extLst>
            </p:cNvPr>
            <p:cNvSpPr txBox="1"/>
            <p:nvPr/>
          </p:nvSpPr>
          <p:spPr>
            <a:xfrm>
              <a:off x="2421627" y="2845588"/>
              <a:ext cx="54328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b="1" kern="1200" dirty="0">
                  <a:solidFill>
                    <a:schemeClr val="bg1"/>
                  </a:solidFill>
                </a:rPr>
                <a:t>La integridad comienza con una lucha interna: Ser fiel a Dios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8939A62-4104-4D26-8CEA-20BBFD2769D8}"/>
                </a:ext>
              </a:extLst>
            </p:cNvPr>
            <p:cNvSpPr txBox="1"/>
            <p:nvPr/>
          </p:nvSpPr>
          <p:spPr>
            <a:xfrm>
              <a:off x="2169268" y="3818045"/>
              <a:ext cx="54280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b="1" kern="1200" dirty="0">
                  <a:solidFill>
                    <a:schemeClr val="bg1"/>
                  </a:solidFill>
                </a:rPr>
                <a:t>Y esta verdad se expresa en actitudes, decisiones y un profundo compromiso con Cristo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1549" y="393750"/>
            <a:ext cx="661964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1800" b="1" dirty="0">
                <a:solidFill>
                  <a:srgbClr val="595959"/>
                </a:solidFill>
              </a:rPr>
              <a:t>B. FUNDAMENTOS DEL CONCEPTO DE INTEGRIDAD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549000" y="1355064"/>
            <a:ext cx="8046000" cy="86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PE" dirty="0"/>
              <a:t>La integridad se manifiesta externamente en las relaciones y en el modo en que vivimos.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11F449D-5829-AE28-738D-34EF53AFB708}"/>
              </a:ext>
            </a:extLst>
          </p:cNvPr>
          <p:cNvGrpSpPr/>
          <p:nvPr/>
        </p:nvGrpSpPr>
        <p:grpSpPr>
          <a:xfrm>
            <a:off x="683679" y="2103917"/>
            <a:ext cx="7500639" cy="2060870"/>
            <a:chOff x="0" y="3245474"/>
            <a:chExt cx="12191999" cy="3612527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0CF1228-6534-749F-F9C8-E138EDB5C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5253" y="3245476"/>
              <a:ext cx="3126746" cy="3612523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6BDF95A-CB5E-C1AC-50D7-F050C5323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245476"/>
              <a:ext cx="3291840" cy="3612524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51D1DFA-52A4-FFAB-6298-CA41E179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840" y="3245477"/>
              <a:ext cx="3523793" cy="3612524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111BD47-6B6C-0E18-F986-366C82321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5633" y="3245474"/>
              <a:ext cx="2249620" cy="36125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A0F69FCC-8744-47DB-390E-80A6B81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Pantalla-03.jpg">
            <a:extLst>
              <a:ext uri="{FF2B5EF4-FFF2-40B4-BE49-F238E27FC236}">
                <a16:creationId xmlns:a16="http://schemas.microsoft.com/office/drawing/2014/main" id="{94063A11-D17D-4F1A-0859-1F33CCAC1A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BF03E0E0-7053-B8A0-989A-2CC2521A9AFA}"/>
              </a:ext>
            </a:extLst>
          </p:cNvPr>
          <p:cNvSpPr txBox="1"/>
          <p:nvPr/>
        </p:nvSpPr>
        <p:spPr>
          <a:xfrm>
            <a:off x="481550" y="393750"/>
            <a:ext cx="4800569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rgbClr val="595959"/>
                </a:solidFill>
              </a:rPr>
              <a:t>2. INTEGRIDAD Y SANTIDAD: DOS CARAS DE LA MISMA MONEDA</a:t>
            </a:r>
          </a:p>
        </p:txBody>
      </p:sp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CE2351D0-47D4-2AAC-ADA5-E68856ADCCAB}"/>
              </a:ext>
            </a:extLst>
          </p:cNvPr>
          <p:cNvSpPr txBox="1"/>
          <p:nvPr/>
        </p:nvSpPr>
        <p:spPr>
          <a:xfrm>
            <a:off x="581026" y="1538808"/>
            <a:ext cx="8046000" cy="36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PE" dirty="0"/>
              <a:t>La integridad y la santidad van de la mano.</a:t>
            </a:r>
            <a:endParaRPr lang="es-PE" dirty="0">
              <a:solidFill>
                <a:srgbClr val="0070C0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BC80A7A-2E38-1903-8685-3F0901B8B756}"/>
              </a:ext>
            </a:extLst>
          </p:cNvPr>
          <p:cNvGrpSpPr/>
          <p:nvPr/>
        </p:nvGrpSpPr>
        <p:grpSpPr>
          <a:xfrm>
            <a:off x="581026" y="2048540"/>
            <a:ext cx="7946524" cy="2253322"/>
            <a:chOff x="-2" y="2951018"/>
            <a:chExt cx="12192000" cy="390698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4EB2DF8-17CA-030F-DC9A-B54477F4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2951018"/>
              <a:ext cx="6096000" cy="3906982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D231B85-E61E-3E43-19F1-1118124D4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233" y="2951018"/>
              <a:ext cx="5908765" cy="3906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84702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2059</Words>
  <Application>Microsoft Office PowerPoint</Application>
  <PresentationFormat>Presentación en pantalla (16:9)</PresentationFormat>
  <Paragraphs>184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García</dc:creator>
  <cp:lastModifiedBy>Usuario</cp:lastModifiedBy>
  <cp:revision>17</cp:revision>
  <dcterms:modified xsi:type="dcterms:W3CDTF">2025-06-04T20:19:22Z</dcterms:modified>
</cp:coreProperties>
</file>