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10"/>
  </p:notesMasterIdLst>
  <p:sldIdLst>
    <p:sldId id="256" r:id="rId2"/>
    <p:sldId id="257" r:id="rId3"/>
    <p:sldId id="258" r:id="rId4"/>
    <p:sldId id="260" r:id="rId5"/>
    <p:sldId id="275" r:id="rId6"/>
    <p:sldId id="263" r:id="rId7"/>
    <p:sldId id="262" r:id="rId8"/>
    <p:sldId id="266" r:id="rId9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8" d="100"/>
          <a:sy n="108" d="100"/>
        </p:scale>
        <p:origin x="730" y="77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g35b8558886b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7" name="Google Shape;57;g35b8558886b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g35b8558886b_0_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Google Shape;64;g35b8558886b_0_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g35b8558886b_0_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Google Shape;64;g35b8558886b_0_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84780640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g35b8558886b_0_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Google Shape;64;g35b8558886b_0_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3811968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g35b8558886b_0_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Google Shape;64;g35b8558886b_0_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02020922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g35b8558886b_0_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Google Shape;64;g35b8558886b_0_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0638714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g35b8558886b_0_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Google Shape;64;g35b8558886b_0_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6489725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‹Nº›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JP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jp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JP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9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 title="Pantalla-01.jp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4000" cy="514350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9" name="Google Shape;59;p14" title="pantalla-02.jp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4000" cy="5143505"/>
          </a:xfrm>
          <a:prstGeom prst="rect">
            <a:avLst/>
          </a:prstGeom>
          <a:noFill/>
          <a:ln>
            <a:noFill/>
          </a:ln>
        </p:spPr>
      </p:pic>
      <p:sp>
        <p:nvSpPr>
          <p:cNvPr id="60" name="Google Shape;60;p14"/>
          <p:cNvSpPr txBox="1"/>
          <p:nvPr/>
        </p:nvSpPr>
        <p:spPr>
          <a:xfrm>
            <a:off x="1843951" y="2556244"/>
            <a:ext cx="5462751" cy="11513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419" sz="2400" b="1" dirty="0">
                <a:solidFill>
                  <a:schemeClr val="tx1"/>
                </a:solidFill>
              </a:rPr>
              <a:t>INTEGRIDAD EN EL TRABAJO PASTORAL</a:t>
            </a:r>
          </a:p>
        </p:txBody>
      </p:sp>
      <p:sp>
        <p:nvSpPr>
          <p:cNvPr id="61" name="Google Shape;61;p14"/>
          <p:cNvSpPr txBox="1"/>
          <p:nvPr/>
        </p:nvSpPr>
        <p:spPr>
          <a:xfrm>
            <a:off x="2537637" y="3590538"/>
            <a:ext cx="4167963" cy="5916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419" sz="1600" b="1" dirty="0">
                <a:solidFill>
                  <a:schemeClr val="dk2"/>
                </a:solidFill>
              </a:rPr>
              <a:t>PR. ELISEO DE LA CRUZ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Google Shape;66;p15" title="Pantalla-03.jp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4000" cy="5143505"/>
          </a:xfrm>
          <a:prstGeom prst="rect">
            <a:avLst/>
          </a:prstGeom>
          <a:noFill/>
          <a:ln>
            <a:noFill/>
          </a:ln>
        </p:spPr>
      </p:pic>
      <p:sp>
        <p:nvSpPr>
          <p:cNvPr id="67" name="Google Shape;67;p15"/>
          <p:cNvSpPr txBox="1"/>
          <p:nvPr/>
        </p:nvSpPr>
        <p:spPr>
          <a:xfrm>
            <a:off x="549000" y="376434"/>
            <a:ext cx="3388702" cy="46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419" sz="2800" b="1" dirty="0">
                <a:solidFill>
                  <a:schemeClr val="tx1"/>
                </a:solidFill>
              </a:rPr>
              <a:t>INTRODUCCIÓN</a:t>
            </a:r>
            <a:endParaRPr sz="2800" b="1" dirty="0">
              <a:solidFill>
                <a:schemeClr val="tx1"/>
              </a:solidFill>
            </a:endParaRPr>
          </a:p>
        </p:txBody>
      </p:sp>
      <p:sp>
        <p:nvSpPr>
          <p:cNvPr id="68" name="Google Shape;68;p15"/>
          <p:cNvSpPr txBox="1"/>
          <p:nvPr/>
        </p:nvSpPr>
        <p:spPr>
          <a:xfrm>
            <a:off x="549000" y="1190843"/>
            <a:ext cx="8046000" cy="38702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s-ES" dirty="0"/>
              <a:t> Crisis moral y falta de coherencia.</a:t>
            </a:r>
          </a:p>
          <a:p>
            <a:r>
              <a:rPr lang="es-ES" dirty="0"/>
              <a:t>• La integridad es columna vertebral del ministerio.</a:t>
            </a:r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pPr algn="ctr"/>
            <a:r>
              <a:rPr lang="es-ES" sz="1600" dirty="0"/>
              <a:t>"La integridad es la concordancia entre</a:t>
            </a:r>
          </a:p>
          <a:p>
            <a:pPr algn="ctr"/>
            <a:r>
              <a:rPr lang="es-ES" sz="1600" dirty="0"/>
              <a:t>lo que profesamos y practicamos." (</a:t>
            </a:r>
            <a:r>
              <a:rPr lang="es-ES" sz="1600" dirty="0" err="1"/>
              <a:t>Stott</a:t>
            </a:r>
            <a:r>
              <a:rPr lang="es-ES" sz="1600" dirty="0"/>
              <a:t>)</a:t>
            </a:r>
          </a:p>
          <a:p>
            <a:pPr lvl="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endParaRPr lang="es-ES" sz="1200" dirty="0">
              <a:solidFill>
                <a:schemeClr val="dk1"/>
              </a:solidFill>
            </a:endParaRPr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06A2DF83-7829-46AF-8428-DF82260148C9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r="1504"/>
          <a:stretch/>
        </p:blipFill>
        <p:spPr>
          <a:xfrm>
            <a:off x="2438121" y="2003739"/>
            <a:ext cx="4069283" cy="2065707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Google Shape;66;p15" title="Pantalla-03.jp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4000" cy="5143505"/>
          </a:xfrm>
          <a:prstGeom prst="rect">
            <a:avLst/>
          </a:prstGeom>
          <a:noFill/>
          <a:ln>
            <a:noFill/>
          </a:ln>
        </p:spPr>
      </p:pic>
      <p:sp>
        <p:nvSpPr>
          <p:cNvPr id="67" name="Google Shape;67;p15"/>
          <p:cNvSpPr txBox="1"/>
          <p:nvPr/>
        </p:nvSpPr>
        <p:spPr>
          <a:xfrm>
            <a:off x="481550" y="378643"/>
            <a:ext cx="7244776" cy="46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PE" sz="3200" b="1" dirty="0"/>
              <a:t>Naturaleza del Llamado Pastoral</a:t>
            </a:r>
            <a:endParaRPr lang="es-ES" sz="3200" b="1" dirty="0">
              <a:solidFill>
                <a:schemeClr val="tx1"/>
              </a:solidFill>
            </a:endParaRPr>
          </a:p>
        </p:txBody>
      </p:sp>
      <p:sp>
        <p:nvSpPr>
          <p:cNvPr id="68" name="Google Shape;68;p15"/>
          <p:cNvSpPr txBox="1"/>
          <p:nvPr/>
        </p:nvSpPr>
        <p:spPr>
          <a:xfrm>
            <a:off x="481550" y="1275908"/>
            <a:ext cx="4763845" cy="299129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s-ES" sz="2000" dirty="0">
                <a:latin typeface="Calibri" panose="020F0502020204030204" pitchFamily="34" charset="0"/>
                <a:cs typeface="Calibri" panose="020F0502020204030204" pitchFamily="34" charset="0"/>
              </a:rPr>
              <a:t>• Vocación divina, no profesión.</a:t>
            </a:r>
          </a:p>
          <a:p>
            <a:r>
              <a:rPr lang="es-ES" sz="2000" dirty="0">
                <a:latin typeface="Calibri" panose="020F0502020204030204" pitchFamily="34" charset="0"/>
                <a:cs typeface="Calibri" panose="020F0502020204030204" pitchFamily="34" charset="0"/>
              </a:rPr>
              <a:t>• Llamado interior y exterior.</a:t>
            </a:r>
          </a:p>
          <a:p>
            <a:endParaRPr lang="es-E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s-E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s-ES" sz="2000" dirty="0">
                <a:latin typeface="Calibri" panose="020F0502020204030204" pitchFamily="34" charset="0"/>
                <a:cs typeface="Calibri" panose="020F0502020204030204" pitchFamily="34" charset="0"/>
              </a:rPr>
              <a:t>Responsabilidades:</a:t>
            </a:r>
          </a:p>
          <a:p>
            <a:r>
              <a:rPr lang="es-ES" sz="2000" dirty="0">
                <a:latin typeface="Calibri" panose="020F0502020204030204" pitchFamily="34" charset="0"/>
                <a:cs typeface="Calibri" panose="020F0502020204030204" pitchFamily="34" charset="0"/>
              </a:rPr>
              <a:t>Cuidar rebaño, velar almas,</a:t>
            </a:r>
          </a:p>
          <a:p>
            <a:r>
              <a:rPr lang="es-ES" sz="2000" dirty="0">
                <a:latin typeface="Calibri" panose="020F0502020204030204" pitchFamily="34" charset="0"/>
                <a:cs typeface="Calibri" panose="020F0502020204030204" pitchFamily="34" charset="0"/>
              </a:rPr>
              <a:t>Enseñar Doctrina...</a:t>
            </a: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E05C8219-35F8-47D6-A9F0-17F0213735C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54530" y="1701128"/>
            <a:ext cx="4238103" cy="23823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17343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Google Shape;66;p15" title="Pantalla-03.jp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4000" cy="5143505"/>
          </a:xfrm>
          <a:prstGeom prst="rect">
            <a:avLst/>
          </a:prstGeom>
          <a:noFill/>
          <a:ln>
            <a:noFill/>
          </a:ln>
        </p:spPr>
      </p:pic>
      <p:sp>
        <p:nvSpPr>
          <p:cNvPr id="67" name="Google Shape;67;p15"/>
          <p:cNvSpPr txBox="1"/>
          <p:nvPr/>
        </p:nvSpPr>
        <p:spPr>
          <a:xfrm>
            <a:off x="481550" y="387392"/>
            <a:ext cx="6526222" cy="46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PE" sz="3500" b="1" dirty="0"/>
              <a:t>Exigencia Ética del Llamado</a:t>
            </a:r>
            <a:endParaRPr lang="es-ES" sz="3500" b="1" dirty="0">
              <a:solidFill>
                <a:schemeClr val="tx1"/>
              </a:solidFill>
            </a:endParaRPr>
          </a:p>
        </p:txBody>
      </p:sp>
      <p:sp>
        <p:nvSpPr>
          <p:cNvPr id="68" name="Google Shape;68;p15"/>
          <p:cNvSpPr txBox="1"/>
          <p:nvPr/>
        </p:nvSpPr>
        <p:spPr>
          <a:xfrm>
            <a:off x="395377" y="1197933"/>
            <a:ext cx="8394436" cy="34353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s-ES" sz="1800" dirty="0">
                <a:latin typeface="Calibri" panose="020F0502020204030204" pitchFamily="34" charset="0"/>
                <a:cs typeface="Calibri" panose="020F0502020204030204" pitchFamily="34" charset="0"/>
              </a:rPr>
              <a:t>• 1 Timoteo 3:1–7, Tito 1:5–9.</a:t>
            </a:r>
          </a:p>
          <a:p>
            <a:r>
              <a:rPr lang="es-ES" sz="1800" dirty="0">
                <a:latin typeface="Calibri" panose="020F0502020204030204" pitchFamily="34" charset="0"/>
                <a:cs typeface="Calibri" panose="020F0502020204030204" pitchFamily="34" charset="0"/>
              </a:rPr>
              <a:t>Irreprensibilidad, dominio propio, hospitalidad.</a:t>
            </a:r>
          </a:p>
          <a:p>
            <a:endParaRPr lang="es-ES" sz="1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s-ES" sz="1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s-ES" sz="1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s-ES" sz="1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s-ES" sz="1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s-ES" sz="1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s-ES" sz="1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s-ES" sz="1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s-ES" sz="1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s-ES" sz="1800" b="1" dirty="0">
                <a:latin typeface="Calibri" panose="020F0502020204030204" pitchFamily="34" charset="0"/>
                <a:cs typeface="Calibri" panose="020F0502020204030204" pitchFamily="34" charset="0"/>
              </a:rPr>
              <a:t>"Liderazgo pastoral es un llamado a la santidad."</a:t>
            </a:r>
          </a:p>
        </p:txBody>
      </p:sp>
      <p:pic>
        <p:nvPicPr>
          <p:cNvPr id="6" name="Imagen 5">
            <a:extLst>
              <a:ext uri="{FF2B5EF4-FFF2-40B4-BE49-F238E27FC236}">
                <a16:creationId xmlns:a16="http://schemas.microsoft.com/office/drawing/2014/main" id="{10977CC6-77FE-4C72-828A-FFF1F4C9CFD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470749" y="2170046"/>
            <a:ext cx="3320991" cy="18672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94175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Google Shape;66;p15" title="Pantalla-03.jp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4000" cy="5143505"/>
          </a:xfrm>
          <a:prstGeom prst="rect">
            <a:avLst/>
          </a:prstGeom>
          <a:noFill/>
          <a:ln>
            <a:noFill/>
          </a:ln>
        </p:spPr>
      </p:pic>
      <p:sp>
        <p:nvSpPr>
          <p:cNvPr id="67" name="Google Shape;67;p15"/>
          <p:cNvSpPr txBox="1"/>
          <p:nvPr/>
        </p:nvSpPr>
        <p:spPr>
          <a:xfrm>
            <a:off x="281182" y="513459"/>
            <a:ext cx="6932154" cy="3174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PE" sz="3200" b="1" dirty="0"/>
              <a:t>Autoridad Espiritual y Credibilidad</a:t>
            </a:r>
            <a:endParaRPr lang="es-PE" sz="32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8" name="Google Shape;68;p15"/>
          <p:cNvSpPr txBox="1"/>
          <p:nvPr/>
        </p:nvSpPr>
        <p:spPr>
          <a:xfrm>
            <a:off x="418488" y="1344385"/>
            <a:ext cx="7748050" cy="35891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s-ES" sz="2000" dirty="0">
                <a:latin typeface="Calibri" panose="020F0502020204030204" pitchFamily="34" charset="0"/>
                <a:cs typeface="Calibri" panose="020F0502020204030204" pitchFamily="34" charset="0"/>
              </a:rPr>
              <a:t>• La autoridad nace de la integridad.</a:t>
            </a:r>
          </a:p>
          <a:p>
            <a:r>
              <a:rPr lang="es-ES" sz="2000" dirty="0">
                <a:latin typeface="Calibri" panose="020F0502020204030204" pitchFamily="34" charset="0"/>
                <a:cs typeface="Calibri" panose="020F0502020204030204" pitchFamily="34" charset="0"/>
              </a:rPr>
              <a:t>• Ejemplos: Pablo, Jesús.</a:t>
            </a:r>
          </a:p>
          <a:p>
            <a:endParaRPr lang="es-E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s-E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s-ES" sz="2400" b="1" dirty="0">
                <a:latin typeface="Calibri" panose="020F0502020204030204" pitchFamily="34" charset="0"/>
                <a:cs typeface="Calibri" panose="020F0502020204030204" pitchFamily="34" charset="0"/>
              </a:rPr>
              <a:t>"El púlpito sin</a:t>
            </a:r>
          </a:p>
          <a:p>
            <a:r>
              <a:rPr lang="es-ES" sz="2400" b="1" dirty="0">
                <a:latin typeface="Calibri" panose="020F0502020204030204" pitchFamily="34" charset="0"/>
                <a:cs typeface="Calibri" panose="020F0502020204030204" pitchFamily="34" charset="0"/>
              </a:rPr>
              <a:t>Integridad</a:t>
            </a:r>
          </a:p>
          <a:p>
            <a:r>
              <a:rPr lang="es-ES" sz="2400" b="1" dirty="0">
                <a:latin typeface="Calibri" panose="020F0502020204030204" pitchFamily="34" charset="0"/>
                <a:cs typeface="Calibri" panose="020F0502020204030204" pitchFamily="34" charset="0"/>
              </a:rPr>
              <a:t>es espectáculo."</a:t>
            </a:r>
            <a:endParaRPr lang="es-PE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28600" lvl="0" indent="-22860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AutoNum type="arabicPeriod"/>
            </a:pPr>
            <a:endParaRPr lang="es-ES" sz="1000" dirty="0">
              <a:solidFill>
                <a:schemeClr val="dk1"/>
              </a:solidFill>
            </a:endParaRPr>
          </a:p>
          <a:p>
            <a:pPr marL="228600" lvl="0" indent="-22860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AutoNum type="arabicPeriod"/>
            </a:pPr>
            <a:endParaRPr lang="es-ES" sz="1000" dirty="0">
              <a:solidFill>
                <a:schemeClr val="dk1"/>
              </a:solidFill>
            </a:endParaRP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079F0047-E032-42B1-B763-52F3C2777C7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83816" y="1708297"/>
            <a:ext cx="4271453" cy="26696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73776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Google Shape;66;p15" title="Pantalla-03.jp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4000" cy="5143505"/>
          </a:xfrm>
          <a:prstGeom prst="rect">
            <a:avLst/>
          </a:prstGeom>
          <a:noFill/>
          <a:ln>
            <a:noFill/>
          </a:ln>
        </p:spPr>
      </p:pic>
      <p:sp>
        <p:nvSpPr>
          <p:cNvPr id="67" name="Google Shape;67;p15"/>
          <p:cNvSpPr txBox="1"/>
          <p:nvPr/>
        </p:nvSpPr>
        <p:spPr>
          <a:xfrm>
            <a:off x="481550" y="437012"/>
            <a:ext cx="6526222" cy="46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PE" sz="3500" b="1" dirty="0"/>
              <a:t>Integridad como Protección</a:t>
            </a:r>
            <a:endParaRPr lang="es-PE" sz="35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8" name="Google Shape;68;p15"/>
          <p:cNvSpPr txBox="1"/>
          <p:nvPr/>
        </p:nvSpPr>
        <p:spPr>
          <a:xfrm>
            <a:off x="481550" y="1851582"/>
            <a:ext cx="4735492" cy="20092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s-ES" sz="2000" dirty="0">
                <a:latin typeface="Calibri" panose="020F0502020204030204" pitchFamily="34" charset="0"/>
                <a:cs typeface="Calibri" panose="020F0502020204030204" pitchFamily="34" charset="0"/>
              </a:rPr>
              <a:t>• Impacto de la caída moral:</a:t>
            </a:r>
          </a:p>
          <a:p>
            <a:r>
              <a:rPr lang="es-ES" sz="2000" dirty="0">
                <a:latin typeface="Calibri" panose="020F0502020204030204" pitchFamily="34" charset="0"/>
                <a:cs typeface="Calibri" panose="020F0502020204030204" pitchFamily="34" charset="0"/>
              </a:rPr>
              <a:t>Elí, David.</a:t>
            </a:r>
            <a:br>
              <a:rPr lang="es-ES" sz="20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endParaRPr lang="es-E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s-ES" sz="2000" dirty="0">
                <a:latin typeface="Calibri" panose="020F0502020204030204" pitchFamily="34" charset="0"/>
                <a:cs typeface="Calibri" panose="020F0502020204030204" pitchFamily="34" charset="0"/>
              </a:rPr>
              <a:t>• Integridad como escudo:</a:t>
            </a:r>
          </a:p>
          <a:p>
            <a:r>
              <a:rPr lang="es-ES" sz="2000" i="1" dirty="0">
                <a:latin typeface="Calibri" panose="020F0502020204030204" pitchFamily="34" charset="0"/>
                <a:cs typeface="Calibri" panose="020F0502020204030204" pitchFamily="34" charset="0"/>
              </a:rPr>
              <a:t>Efesios 6:14.</a:t>
            </a:r>
            <a:br>
              <a:rPr lang="es-ES" sz="20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endParaRPr lang="es-E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s-ES" sz="2000" dirty="0">
                <a:latin typeface="Calibri" panose="020F0502020204030204" pitchFamily="34" charset="0"/>
                <a:cs typeface="Calibri" panose="020F0502020204030204" pitchFamily="34" charset="0"/>
              </a:rPr>
              <a:t>• La verdad protege al pastor.</a:t>
            </a:r>
          </a:p>
          <a:p>
            <a:pPr marL="228600" lvl="0" indent="-22860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AutoNum type="arabicPeriod"/>
            </a:pPr>
            <a:endParaRPr lang="es-ES" sz="900" dirty="0">
              <a:solidFill>
                <a:schemeClr val="dk1"/>
              </a:solidFill>
            </a:endParaRP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8790E991-5F7E-475D-A368-9BE16588471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99454" y="1661050"/>
            <a:ext cx="4006594" cy="22574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24561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Google Shape;66;p15" title="Pantalla-03.jp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4000" cy="5143505"/>
          </a:xfrm>
          <a:prstGeom prst="rect">
            <a:avLst/>
          </a:prstGeom>
          <a:noFill/>
          <a:ln>
            <a:noFill/>
          </a:ln>
        </p:spPr>
      </p:pic>
      <p:sp>
        <p:nvSpPr>
          <p:cNvPr id="67" name="Google Shape;67;p15"/>
          <p:cNvSpPr txBox="1"/>
          <p:nvPr/>
        </p:nvSpPr>
        <p:spPr>
          <a:xfrm>
            <a:off x="541912" y="363231"/>
            <a:ext cx="7322288" cy="5372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s-PE" sz="3500" b="1" dirty="0"/>
              <a:t>Relaciones Pastorales</a:t>
            </a:r>
          </a:p>
        </p:txBody>
      </p:sp>
      <p:sp>
        <p:nvSpPr>
          <p:cNvPr id="68" name="Google Shape;68;p15"/>
          <p:cNvSpPr txBox="1"/>
          <p:nvPr/>
        </p:nvSpPr>
        <p:spPr>
          <a:xfrm>
            <a:off x="549000" y="1956391"/>
            <a:ext cx="8046000" cy="19493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s-ES" sz="2000" dirty="0">
                <a:latin typeface="Calibri" panose="020F0502020204030204" pitchFamily="34" charset="0"/>
                <a:cs typeface="Calibri" panose="020F0502020204030204" pitchFamily="34" charset="0"/>
              </a:rPr>
              <a:t>• Con Dios: devoción real.</a:t>
            </a:r>
          </a:p>
          <a:p>
            <a:r>
              <a:rPr lang="es-ES" sz="2000" dirty="0">
                <a:latin typeface="Calibri" panose="020F0502020204030204" pitchFamily="34" charset="0"/>
                <a:cs typeface="Calibri" panose="020F0502020204030204" pitchFamily="34" charset="0"/>
              </a:rPr>
              <a:t>• Con la congregación: transparencia.</a:t>
            </a:r>
          </a:p>
          <a:p>
            <a:r>
              <a:rPr lang="es-ES" sz="2000" dirty="0">
                <a:latin typeface="Calibri" panose="020F0502020204030204" pitchFamily="34" charset="0"/>
                <a:cs typeface="Calibri" panose="020F0502020204030204" pitchFamily="34" charset="0"/>
              </a:rPr>
              <a:t>• Con colegas: rendición de cuentas.</a:t>
            </a:r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B980ECAF-99AB-40F4-8D4E-7F1328F9B2D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83127" y="1679945"/>
            <a:ext cx="3411870" cy="25589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4921000"/>
      </p:ext>
    </p:extLst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6682</TotalTime>
  <Words>184</Words>
  <Application>Microsoft Office PowerPoint</Application>
  <PresentationFormat>Presentación en pantalla (16:9)</PresentationFormat>
  <Paragraphs>58</Paragraphs>
  <Slides>8</Slides>
  <Notes>8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11" baseType="lpstr">
      <vt:lpstr>Arial</vt:lpstr>
      <vt:lpstr>Calibri</vt:lpstr>
      <vt:lpstr>Simple Light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Ps. Gilber Fauss</dc:creator>
  <cp:lastModifiedBy>Usuario</cp:lastModifiedBy>
  <cp:revision>65</cp:revision>
  <dcterms:modified xsi:type="dcterms:W3CDTF">2025-06-30T22:25:07Z</dcterms:modified>
</cp:coreProperties>
</file>