
<file path=[Content_Types].xml><?xml version="1.0" encoding="utf-8"?>
<Types xmlns="http://schemas.openxmlformats.org/package/2006/content-types">
  <Default Extension="jfif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5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97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46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09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65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460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74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793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04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b855888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b855888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80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11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20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8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56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b855888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b855888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80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antalla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41912" y="363231"/>
            <a:ext cx="7322288" cy="5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2000" b="1" dirty="0"/>
              <a:t>EFICIENCIA Y EFICACIA: CLAVES DEL</a:t>
            </a:r>
          </a:p>
          <a:p>
            <a:r>
              <a:rPr lang="es-PE" sz="2000" b="1" dirty="0"/>
              <a:t>ÉXITO ADMINISTRATIVO</a:t>
            </a:r>
            <a:endParaRPr lang="es-PE" sz="20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549000" y="1347032"/>
            <a:ext cx="8046000" cy="335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b="1" dirty="0"/>
              <a:t>Eficiencia:</a:t>
            </a:r>
            <a:r>
              <a:rPr lang="es-PE" dirty="0"/>
              <a:t> </a:t>
            </a:r>
          </a:p>
          <a:p>
            <a:pPr lvl="1"/>
            <a:r>
              <a:rPr lang="es-PE" dirty="0"/>
              <a:t>Hacer las cosas bien, hacer buen uso de los recursos, evitar el desperdicio. </a:t>
            </a:r>
          </a:p>
          <a:p>
            <a:pPr lvl="1"/>
            <a:r>
              <a:rPr lang="es-PE" dirty="0"/>
              <a:t>.</a:t>
            </a:r>
          </a:p>
          <a:p>
            <a:pPr lvl="0"/>
            <a:r>
              <a:rPr lang="es-PE" b="1" dirty="0"/>
              <a:t>Eficacia:</a:t>
            </a:r>
            <a:r>
              <a:rPr lang="es-PE" dirty="0"/>
              <a:t> </a:t>
            </a:r>
          </a:p>
          <a:p>
            <a:pPr lvl="1"/>
            <a:r>
              <a:rPr lang="es-PE" dirty="0"/>
              <a:t>Lograr los objetivos deseados</a:t>
            </a:r>
          </a:p>
          <a:p>
            <a:pPr lvl="1"/>
            <a:endParaRPr lang="es-PE" dirty="0"/>
          </a:p>
          <a:p>
            <a:pPr lvl="0"/>
            <a:r>
              <a:rPr lang="es-PE" b="1" dirty="0"/>
              <a:t>Falta de Integridad en la administración:</a:t>
            </a:r>
            <a:r>
              <a:rPr lang="es-PE" dirty="0"/>
              <a:t> </a:t>
            </a:r>
          </a:p>
          <a:p>
            <a:pPr lvl="0"/>
            <a:r>
              <a:rPr lang="es-PE" dirty="0"/>
              <a:t>Liderazgo sin plan, delegar sin capacitación ni supervisión, repetir errores.</a:t>
            </a:r>
          </a:p>
          <a:p>
            <a:pPr lvl="0"/>
            <a:endParaRPr lang="es-PE" dirty="0"/>
          </a:p>
          <a:p>
            <a:pPr lvl="0"/>
            <a:r>
              <a:rPr lang="es-PE" sz="1500" b="1" i="1" dirty="0"/>
              <a:t>La falta de integridad en la administración no se limita a actos corruptos o deshonestos, sino también con el trabajo negligente. </a:t>
            </a:r>
            <a:r>
              <a:rPr lang="es-PE" sz="1200" i="1" dirty="0"/>
              <a:t>Mateo 25:26-27</a:t>
            </a:r>
          </a:p>
          <a:p>
            <a:pPr lvl="0"/>
            <a:endParaRPr lang="es-PE" dirty="0"/>
          </a:p>
          <a:p>
            <a:pPr lvl="0"/>
            <a:r>
              <a:rPr lang="es-ES" b="1" baseline="30000" dirty="0">
                <a:latin typeface="system-ui"/>
              </a:rPr>
              <a:t>2</a:t>
            </a:r>
            <a:r>
              <a:rPr lang="es-ES" dirty="0">
                <a:latin typeface="system-ui"/>
              </a:rPr>
              <a:t>Respondiendo su señor, le dijo: Siervo malo y negligente, sabías que siego donde no sembré, y que recojo donde no esparcí. </a:t>
            </a:r>
            <a:r>
              <a:rPr lang="es-ES" b="1" baseline="30000" dirty="0">
                <a:latin typeface="system-ui"/>
              </a:rPr>
              <a:t> </a:t>
            </a:r>
            <a:r>
              <a:rPr lang="es-ES" dirty="0">
                <a:latin typeface="system-ui"/>
              </a:rPr>
              <a:t>Por tanto, debías haber dado mi dinero a los banqueros, y al venir yo, hubiera recibido lo que es mío con los intereses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492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17753" y="366712"/>
            <a:ext cx="670605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2000" b="1" dirty="0"/>
              <a:t>LA ADMINISTRACIÓN DESDE UNA ÓPTICA BÍBLICA</a:t>
            </a:r>
            <a:endParaRPr lang="es-PE" sz="20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481550" y="1145510"/>
            <a:ext cx="8181602" cy="356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s-PE" b="1" dirty="0"/>
          </a:p>
          <a:p>
            <a:r>
              <a:rPr lang="es-PE" dirty="0"/>
              <a:t>La administración en la biblia adquiere una dimensión espiritual y trascendente. No es solo una tarea secular, sino </a:t>
            </a:r>
            <a:r>
              <a:rPr lang="es-PE" b="1" dirty="0"/>
              <a:t>adoración y obediencia a Dios</a:t>
            </a:r>
            <a:r>
              <a:rPr lang="es-PE" dirty="0"/>
              <a:t>. Analizaremos </a:t>
            </a:r>
            <a:r>
              <a:rPr lang="es-PE" b="1" dirty="0"/>
              <a:t>2 palabras </a:t>
            </a:r>
            <a:r>
              <a:rPr lang="es-PE" dirty="0"/>
              <a:t>que se usan en la biblia para </a:t>
            </a:r>
            <a:r>
              <a:rPr lang="es-PE" b="1" dirty="0"/>
              <a:t>referirse a la administración:</a:t>
            </a:r>
            <a:endParaRPr lang="es-PE" dirty="0"/>
          </a:p>
          <a:p>
            <a:endParaRPr lang="es-PE" b="1" dirty="0"/>
          </a:p>
          <a:p>
            <a:r>
              <a:rPr lang="es-PE" b="1" dirty="0" err="1"/>
              <a:t>Kubernetes</a:t>
            </a:r>
            <a:r>
              <a:rPr lang="es-PE" b="1" dirty="0"/>
              <a:t> (</a:t>
            </a:r>
            <a:r>
              <a:rPr lang="es-PE" b="1" dirty="0" err="1"/>
              <a:t>κυ</a:t>
            </a:r>
            <a:r>
              <a:rPr lang="es-PE" b="1" dirty="0"/>
              <a:t>βερνήτης): Liderazgo Estratégico</a:t>
            </a:r>
            <a:endParaRPr lang="es-PE" dirty="0"/>
          </a:p>
          <a:p>
            <a:pPr lvl="0"/>
            <a:r>
              <a:rPr lang="es-PE" b="1" dirty="0"/>
              <a:t>1 Corintios 12:28:</a:t>
            </a:r>
            <a:r>
              <a:rPr lang="es-PE" dirty="0"/>
              <a:t>  </a:t>
            </a:r>
            <a:r>
              <a:rPr lang="es-ES" b="1" baseline="30000" dirty="0"/>
              <a:t> </a:t>
            </a:r>
            <a:r>
              <a:rPr lang="es-ES" dirty="0"/>
              <a:t>Y a unos puso Dios en la iglesia, primeramente apóstoles, luego profetas, lo tercero maestros, luego los que hacen milagros, después los que sanan, los que ayudan, los que </a:t>
            </a:r>
            <a:r>
              <a:rPr lang="es-ES" u="sng" dirty="0"/>
              <a:t>administran</a:t>
            </a:r>
            <a:r>
              <a:rPr lang="es-ES" dirty="0"/>
              <a:t>, los que tienen don de lenguas.</a:t>
            </a:r>
            <a:endParaRPr lang="es-PE" dirty="0"/>
          </a:p>
          <a:p>
            <a:pPr lvl="0"/>
            <a:endParaRPr lang="es-PE" dirty="0"/>
          </a:p>
          <a:p>
            <a:pPr lvl="0"/>
            <a:r>
              <a:rPr lang="es-PE" dirty="0"/>
              <a:t>"Los que administran" (piloto, gobernador, director).</a:t>
            </a:r>
          </a:p>
          <a:p>
            <a:pPr lvl="0"/>
            <a:r>
              <a:rPr lang="es-PE" b="1" dirty="0"/>
              <a:t>Don de Dios</a:t>
            </a:r>
            <a:r>
              <a:rPr lang="es-PE" dirty="0"/>
              <a:t> para liderar con sabiduría y discernimiento.</a:t>
            </a:r>
          </a:p>
          <a:p>
            <a:pPr lvl="0"/>
            <a:r>
              <a:rPr lang="es-PE" b="1" dirty="0"/>
              <a:t>Liderazgo Estratégico y Visionario:</a:t>
            </a:r>
            <a:r>
              <a:rPr lang="es-PE" dirty="0"/>
              <a:t> Discierne dirección divina, traza planes a largo plazo.</a:t>
            </a:r>
          </a:p>
          <a:p>
            <a:pPr lvl="0"/>
            <a:r>
              <a:rPr lang="es-PE" b="1" dirty="0"/>
              <a:t>Guía Experta:</a:t>
            </a:r>
            <a:r>
              <a:rPr lang="es-PE" dirty="0"/>
              <a:t> Dirige la "nave" de la iglesia con destreza.</a:t>
            </a:r>
          </a:p>
          <a:p>
            <a:pPr lvl="0"/>
            <a:endParaRPr lang="es-PE" dirty="0"/>
          </a:p>
          <a:p>
            <a:pPr lvl="0"/>
            <a:r>
              <a:rPr lang="es-PE" b="1" dirty="0"/>
              <a:t>Integridad:</a:t>
            </a:r>
            <a:r>
              <a:rPr lang="es-PE" dirty="0"/>
              <a:t> Ministros atentos a la dirección divina, corrigen el rumbo y no operan en "piloto automático".</a:t>
            </a:r>
          </a:p>
        </p:txBody>
      </p:sp>
    </p:spTree>
    <p:extLst>
      <p:ext uri="{BB962C8B-B14F-4D97-AF65-F5344CB8AC3E}">
        <p14:creationId xmlns:p14="http://schemas.microsoft.com/office/powerpoint/2010/main" val="235146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6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52496" y="373249"/>
            <a:ext cx="670822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2000" b="1" dirty="0"/>
              <a:t>LA ADMINISTRACIÓN DESDE UNA ÓPTICA BÍBLICA</a:t>
            </a:r>
            <a:endParaRPr lang="es-PE" sz="20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452496" y="1309987"/>
            <a:ext cx="8473965" cy="336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b="1" dirty="0" err="1"/>
              <a:t>Oikonomos</a:t>
            </a:r>
            <a:r>
              <a:rPr lang="es-PE" b="1" dirty="0"/>
              <a:t> (</a:t>
            </a:r>
            <a:r>
              <a:rPr lang="es-PE" b="1" dirty="0" err="1"/>
              <a:t>οἰκονόμος</a:t>
            </a:r>
            <a:r>
              <a:rPr lang="es-PE" b="1" dirty="0"/>
              <a:t>): Mayordomía Fiel</a:t>
            </a:r>
            <a:endParaRPr lang="es-PE" dirty="0"/>
          </a:p>
          <a:p>
            <a:pPr lvl="0"/>
            <a:r>
              <a:rPr lang="es-PE" b="1" dirty="0"/>
              <a:t>1 Corintios 4:1-2:</a:t>
            </a:r>
            <a:r>
              <a:rPr lang="es-PE" dirty="0"/>
              <a:t> </a:t>
            </a:r>
            <a:r>
              <a:rPr lang="es-ES" b="1" dirty="0"/>
              <a:t>4  </a:t>
            </a:r>
            <a:r>
              <a:rPr lang="es-ES" dirty="0"/>
              <a:t>Así, pues, téngannos los hombres por servidores de Cristo, y </a:t>
            </a:r>
            <a:r>
              <a:rPr lang="es-ES" u="sng" dirty="0"/>
              <a:t>administradores</a:t>
            </a:r>
            <a:r>
              <a:rPr lang="es-ES" dirty="0"/>
              <a:t> de los misterios de Dios. Ahora bien, se requiere de los administradores, que cada uno sea hallado fiel.</a:t>
            </a:r>
            <a:endParaRPr lang="es-PE" dirty="0"/>
          </a:p>
          <a:p>
            <a:pPr lvl="0"/>
            <a:endParaRPr lang="es-PE" dirty="0"/>
          </a:p>
          <a:p>
            <a:pPr lvl="0"/>
            <a:r>
              <a:rPr lang="es-PE" dirty="0"/>
              <a:t>"Administradores" (mayordomos).</a:t>
            </a:r>
          </a:p>
          <a:p>
            <a:pPr lvl="0"/>
            <a:r>
              <a:rPr lang="es-PE" b="1" dirty="0"/>
              <a:t>Dios es el Dueño Absoluto de Todo:</a:t>
            </a:r>
            <a:r>
              <a:rPr lang="es-PE" dirty="0"/>
              <a:t> No somos propietarios, solo administradores.</a:t>
            </a:r>
            <a:br>
              <a:rPr lang="es-PE" dirty="0"/>
            </a:br>
            <a:endParaRPr lang="es-PE" dirty="0"/>
          </a:p>
          <a:p>
            <a:pPr lvl="0"/>
            <a:r>
              <a:rPr lang="es-PE" b="1" dirty="0"/>
              <a:t>Confianza Temporal y Responsabilidad Sagrada:</a:t>
            </a:r>
          </a:p>
          <a:p>
            <a:pPr lvl="0"/>
            <a:r>
              <a:rPr lang="es-PE" dirty="0"/>
              <a:t>Gestionar los recursos de Dios para su gloria y su Reino.</a:t>
            </a:r>
            <a:br>
              <a:rPr lang="es-PE" dirty="0"/>
            </a:br>
            <a:endParaRPr lang="es-PE" dirty="0"/>
          </a:p>
          <a:p>
            <a:pPr lvl="0"/>
            <a:r>
              <a:rPr lang="es-PE" b="1" dirty="0"/>
              <a:t>Rendición de Cuentas Ineludible:</a:t>
            </a:r>
            <a:r>
              <a:rPr lang="es-PE" dirty="0"/>
              <a:t> Todos rendiremos cuentas a Dios por nuestra administración.</a:t>
            </a:r>
          </a:p>
          <a:p>
            <a:pPr lvl="0"/>
            <a:r>
              <a:rPr lang="es-ES" dirty="0"/>
              <a:t> 2 Corintios 5:10  Porque es necesario que todos nosotros comparezcamos ante el tribunal de Cristo, para que cada uno reciba según lo que haya hecho mientras estaba en el cuerpo, sea bueno o sea malo.</a:t>
            </a:r>
            <a:endParaRPr lang="es-PE" dirty="0"/>
          </a:p>
          <a:p>
            <a:pPr lvl="0"/>
            <a:endParaRPr lang="es-PE" dirty="0"/>
          </a:p>
          <a:p>
            <a:pPr lvl="0"/>
            <a:r>
              <a:rPr lang="es-PE" b="1" dirty="0"/>
              <a:t>Integridad:</a:t>
            </a:r>
            <a:r>
              <a:rPr lang="es-PE" dirty="0"/>
              <a:t> Radical diligencia y transparencia absoluta.</a:t>
            </a:r>
          </a:p>
        </p:txBody>
      </p:sp>
    </p:spTree>
    <p:extLst>
      <p:ext uri="{BB962C8B-B14F-4D97-AF65-F5344CB8AC3E}">
        <p14:creationId xmlns:p14="http://schemas.microsoft.com/office/powerpoint/2010/main" val="204980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74920" y="389988"/>
            <a:ext cx="766253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2000" b="1" dirty="0"/>
              <a:t>LA INTEGRIDAD EN LA PRÁCTICA:</a:t>
            </a:r>
          </a:p>
          <a:p>
            <a:r>
              <a:rPr lang="es-PE" sz="2000" b="1" dirty="0"/>
              <a:t>CASOS EN LA IGLESIA</a:t>
            </a:r>
            <a:endParaRPr lang="es-PE" sz="20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549000" y="2059435"/>
            <a:ext cx="8046000" cy="198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b="1" dirty="0"/>
              <a:t> 1. Titularidad de Bienes:</a:t>
            </a:r>
          </a:p>
          <a:p>
            <a:r>
              <a:rPr lang="es-PE" dirty="0"/>
              <a:t>¿Propiedades de la Iglesia a nombre personal? </a:t>
            </a:r>
          </a:p>
          <a:p>
            <a:pPr lvl="1"/>
            <a:r>
              <a:rPr lang="es-PE" i="1" dirty="0"/>
              <a:t>Peligro: Pérdida del bien, desvío de propósito.</a:t>
            </a:r>
          </a:p>
          <a:p>
            <a:pPr lvl="1"/>
            <a:endParaRPr lang="es-PE" dirty="0"/>
          </a:p>
          <a:p>
            <a:pPr lvl="0"/>
            <a:r>
              <a:rPr lang="es-PE" b="1" dirty="0"/>
              <a:t>2. Mantenimiento y Obligaciones:</a:t>
            </a:r>
          </a:p>
          <a:p>
            <a:pPr lvl="0"/>
            <a:r>
              <a:rPr lang="es-PE" dirty="0"/>
              <a:t>¿Descuidar pagos/mantenimiento por otras prioridades? </a:t>
            </a:r>
          </a:p>
          <a:p>
            <a:pPr lvl="1"/>
            <a:r>
              <a:rPr lang="es-PE" i="1" dirty="0"/>
              <a:t>Peligro: Deudas, deterioro, riesgo para congregantes.</a:t>
            </a:r>
          </a:p>
          <a:p>
            <a:pPr lvl="1"/>
            <a:endParaRPr lang="es-PE" dirty="0"/>
          </a:p>
          <a:p>
            <a:pPr lvl="0"/>
            <a:r>
              <a:rPr lang="es-PE" b="1" dirty="0"/>
              <a:t>3. Prioridades Presupuestarias:</a:t>
            </a:r>
          </a:p>
          <a:p>
            <a:pPr lvl="0"/>
            <a:r>
              <a:rPr lang="es-PE" dirty="0"/>
              <a:t>¿Ignorar evangelización por estética/aniversarios? </a:t>
            </a:r>
          </a:p>
          <a:p>
            <a:pPr lvl="1"/>
            <a:r>
              <a:rPr lang="es-PE" i="1" dirty="0"/>
              <a:t>Peligro: Desvío de la Gran Comisión.</a:t>
            </a:r>
            <a:endParaRPr lang="es-PE" dirty="0"/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EA810E-05F5-4857-A757-9BC695C2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851" y="1895581"/>
            <a:ext cx="3415149" cy="19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394483"/>
            <a:ext cx="65262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2000" b="1" dirty="0"/>
              <a:t>LA INTEGRIDAD EN LA PRÁCTICA:</a:t>
            </a:r>
          </a:p>
          <a:p>
            <a:r>
              <a:rPr lang="es-PE" sz="2000" b="1" dirty="0"/>
              <a:t>CASOS EN LA IGLESIA</a:t>
            </a:r>
            <a:endParaRPr lang="es-PE" sz="20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549000" y="1378952"/>
            <a:ext cx="80460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s-PE" dirty="0"/>
          </a:p>
          <a:p>
            <a:pPr lvl="0"/>
            <a:r>
              <a:rPr lang="es-PE" b="1" dirty="0"/>
              <a:t>4. Evaluación y Crecimiento:</a:t>
            </a:r>
          </a:p>
          <a:p>
            <a:pPr lvl="0"/>
            <a:r>
              <a:rPr lang="es-PE" dirty="0"/>
              <a:t>¿Actividades sin crecimiento ni evaluación? </a:t>
            </a:r>
          </a:p>
          <a:p>
            <a:pPr lvl="1"/>
            <a:r>
              <a:rPr lang="es-PE" i="1" dirty="0"/>
              <a:t>Peligro: Falta de control, ineficacia.</a:t>
            </a:r>
            <a:endParaRPr lang="es-PE" dirty="0"/>
          </a:p>
          <a:p>
            <a:pPr lvl="0">
              <a:spcBef>
                <a:spcPts val="500"/>
              </a:spcBef>
            </a:pPr>
            <a:r>
              <a:rPr lang="es-PE" b="1" dirty="0"/>
              <a:t>5. Transparencia en Compras:</a:t>
            </a:r>
          </a:p>
          <a:p>
            <a:pPr lvl="0"/>
            <a:r>
              <a:rPr lang="es-PE" dirty="0"/>
              <a:t>¿Compras sin investigación ni comprobantes? </a:t>
            </a:r>
          </a:p>
          <a:p>
            <a:pPr lvl="1"/>
            <a:r>
              <a:rPr lang="es-PE" i="1" dirty="0"/>
              <a:t>Peligro: Mal uso de fondos, favoritismos.</a:t>
            </a:r>
            <a:endParaRPr lang="es-PE" dirty="0"/>
          </a:p>
          <a:p>
            <a:pPr lvl="0">
              <a:spcBef>
                <a:spcPts val="500"/>
              </a:spcBef>
            </a:pPr>
            <a:r>
              <a:rPr lang="es-PE" b="1" dirty="0"/>
              <a:t>6. Cumplimiento Laboral:</a:t>
            </a:r>
          </a:p>
          <a:p>
            <a:pPr lvl="0"/>
            <a:r>
              <a:rPr lang="es-PE" dirty="0"/>
              <a:t>¿Personal sin derechos laborales? </a:t>
            </a:r>
          </a:p>
          <a:p>
            <a:pPr lvl="1"/>
            <a:r>
              <a:rPr lang="es-PE" i="1" dirty="0"/>
              <a:t>Peligro: Demandas, daño al testimonio.</a:t>
            </a:r>
            <a:endParaRPr lang="es-PE" dirty="0"/>
          </a:p>
          <a:p>
            <a:pPr lvl="0">
              <a:spcBef>
                <a:spcPts val="500"/>
              </a:spcBef>
            </a:pPr>
            <a:r>
              <a:rPr lang="es-PE" b="1" dirty="0"/>
              <a:t>7. Abuso de Autoridad:</a:t>
            </a:r>
          </a:p>
          <a:p>
            <a:pPr lvl="0"/>
            <a:r>
              <a:rPr lang="es-PE" dirty="0"/>
              <a:t>¿Oportunidades solo para afines? </a:t>
            </a:r>
          </a:p>
          <a:p>
            <a:pPr lvl="1"/>
            <a:r>
              <a:rPr lang="es-PE" i="1" dirty="0"/>
              <a:t>Peligro: </a:t>
            </a:r>
            <a:r>
              <a:rPr lang="es-PE" i="1" dirty="0" err="1"/>
              <a:t>Controlismo</a:t>
            </a:r>
            <a:r>
              <a:rPr lang="es-PE" i="1" dirty="0"/>
              <a:t>, abuso de poder.</a:t>
            </a:r>
            <a:endParaRPr lang="es-PE" dirty="0"/>
          </a:p>
          <a:p>
            <a:pPr lvl="0">
              <a:spcBef>
                <a:spcPts val="500"/>
              </a:spcBef>
            </a:pPr>
            <a:r>
              <a:rPr lang="es-PE" b="1" dirty="0"/>
              <a:t>8. Desequilibrio Financiero:</a:t>
            </a:r>
          </a:p>
          <a:p>
            <a:pPr lvl="0"/>
            <a:r>
              <a:rPr lang="es-PE" dirty="0"/>
              <a:t>¿Ofrenda del ministro excede 50% de ingresos? </a:t>
            </a:r>
          </a:p>
          <a:p>
            <a:pPr lvl="1"/>
            <a:r>
              <a:rPr lang="es-PE" i="1" dirty="0"/>
              <a:t>Peligro: Propósitos de la iglesia comprometidos</a:t>
            </a:r>
            <a:r>
              <a:rPr lang="es-PE" sz="1200" i="1" dirty="0"/>
              <a:t>.</a:t>
            </a:r>
            <a:endParaRPr lang="es-PE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E84F8-8EE6-46D7-A138-B70AD06D7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25" y="1826979"/>
            <a:ext cx="3581223" cy="21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49000" y="396037"/>
            <a:ext cx="602511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1800" b="1" dirty="0"/>
              <a:t>CULTIVANDO LA INTEGRIDAD EN LA ADMINISTRACIÓN ECLESIÁSTICA</a:t>
            </a:r>
            <a:endParaRPr lang="es-PE" sz="18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534824" y="1471103"/>
            <a:ext cx="5320171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b="1" dirty="0"/>
              <a:t>Formas de corrupción</a:t>
            </a:r>
            <a:r>
              <a:rPr lang="es-PE" dirty="0"/>
              <a:t> </a:t>
            </a:r>
          </a:p>
          <a:p>
            <a:pPr lvl="1"/>
            <a:r>
              <a:rPr lang="es-PE" b="1" dirty="0"/>
              <a:t>Malversación de fondos: </a:t>
            </a:r>
          </a:p>
          <a:p>
            <a:pPr lvl="1"/>
            <a:r>
              <a:rPr lang="es-PE" dirty="0"/>
              <a:t>Desvío de ofrendas, diezmos, donaciones para uso personal.</a:t>
            </a:r>
          </a:p>
          <a:p>
            <a:pPr lvl="1"/>
            <a:endParaRPr lang="es-PE" dirty="0"/>
          </a:p>
          <a:p>
            <a:pPr lvl="1"/>
            <a:r>
              <a:rPr lang="es-PE" b="1" dirty="0"/>
              <a:t>Nepotismo y favoritismo: </a:t>
            </a:r>
            <a:r>
              <a:rPr lang="es-PE" dirty="0"/>
              <a:t>Contratación o asignación de privilegios a familiares o amigos sin el debido proceso.</a:t>
            </a:r>
          </a:p>
          <a:p>
            <a:pPr lvl="1"/>
            <a:endParaRPr lang="es-PE" dirty="0"/>
          </a:p>
          <a:p>
            <a:pPr lvl="1"/>
            <a:r>
              <a:rPr lang="es-PE" b="1" dirty="0"/>
              <a:t>Abuso de autoridad y poder: </a:t>
            </a:r>
            <a:r>
              <a:rPr lang="es-PE" dirty="0"/>
              <a:t>Utilizar la autoridad y la influencia para intimidar, manipular o explotar al personal o voluntariado.</a:t>
            </a:r>
          </a:p>
          <a:p>
            <a:pPr lvl="1"/>
            <a:endParaRPr lang="es-PE" dirty="0"/>
          </a:p>
          <a:p>
            <a:pPr lvl="1"/>
            <a:r>
              <a:rPr lang="es-PE" b="1" dirty="0"/>
              <a:t>Falta de transparencia y rendición de cuentas: </a:t>
            </a:r>
            <a:r>
              <a:rPr lang="es-PE" dirty="0"/>
              <a:t>Ausencia de informes financieros claros y periódicos. </a:t>
            </a:r>
          </a:p>
          <a:p>
            <a:pPr lvl="1"/>
            <a:endParaRPr lang="es-PE" dirty="0"/>
          </a:p>
          <a:p>
            <a:pPr lvl="1"/>
            <a:r>
              <a:rPr lang="es-PE" b="1" dirty="0"/>
              <a:t>Conflicto de intereses: </a:t>
            </a:r>
            <a:r>
              <a:rPr lang="es-PE" dirty="0"/>
              <a:t>Toma de decisiones que beneficia los intereses personales o familiares.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2F7AD2-1137-46E4-8F13-E9188F6D1EB2}"/>
              </a:ext>
            </a:extLst>
          </p:cNvPr>
          <p:cNvSpPr txBox="1"/>
          <p:nvPr/>
        </p:nvSpPr>
        <p:spPr>
          <a:xfrm>
            <a:off x="6000653" y="1324659"/>
            <a:ext cx="2594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i="1" dirty="0"/>
              <a:t>“La Iglesia, un faro de luz, no es inmune a la tentación”</a:t>
            </a:r>
          </a:p>
          <a:p>
            <a:endParaRPr lang="es-PE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13B1F9-A917-42B2-9EBE-FA669F5BF8CE}"/>
              </a:ext>
            </a:extLst>
          </p:cNvPr>
          <p:cNvSpPr txBox="1"/>
          <p:nvPr/>
        </p:nvSpPr>
        <p:spPr>
          <a:xfrm>
            <a:off x="6057013" y="3939344"/>
            <a:ext cx="2629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PE" b="1" dirty="0"/>
              <a:t>El siervo de Dios:</a:t>
            </a:r>
          </a:p>
          <a:p>
            <a:pPr lvl="0"/>
            <a:r>
              <a:rPr lang="es-PE" dirty="0"/>
              <a:t>Alerta, en oración, guiado por el Espíritu Santo.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04AD78-E30F-4A14-B8E9-B3447A93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013" y="2063323"/>
            <a:ext cx="2596206" cy="1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68595" y="366128"/>
            <a:ext cx="674104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1900" b="1" dirty="0"/>
              <a:t>CONSECUENCIAS DE LA CORRUPCIÓN EN LA IGLESIA</a:t>
            </a:r>
            <a:endParaRPr lang="es-PE" sz="19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549000" y="1751605"/>
            <a:ext cx="80460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b="1" dirty="0"/>
              <a:t>Destruye la confianza y la fe: </a:t>
            </a:r>
            <a:br>
              <a:rPr lang="es-PE" b="1" dirty="0"/>
            </a:br>
            <a:r>
              <a:rPr lang="es-PE" dirty="0"/>
              <a:t>Puede conducir a que los creyentes se alejen de la fe.</a:t>
            </a:r>
            <a:br>
              <a:rPr lang="es-PE" dirty="0"/>
            </a:br>
            <a:endParaRPr lang="es-PE" dirty="0"/>
          </a:p>
          <a:p>
            <a:pPr lvl="0"/>
            <a:r>
              <a:rPr lang="es-PE" b="1" dirty="0"/>
              <a:t>Daña el testimonio del Evangelio: </a:t>
            </a:r>
            <a:br>
              <a:rPr lang="es-PE" b="1" dirty="0"/>
            </a:br>
            <a:r>
              <a:rPr lang="es-PE" dirty="0"/>
              <a:t>Desacredita el mensaje de Cristo ante el mundo.</a:t>
            </a:r>
            <a:br>
              <a:rPr lang="es-PE" dirty="0"/>
            </a:br>
            <a:endParaRPr lang="es-PE" dirty="0"/>
          </a:p>
          <a:p>
            <a:pPr lvl="0"/>
            <a:r>
              <a:rPr lang="es-PE" b="1" dirty="0"/>
              <a:t>Desvía recursos de la misión: </a:t>
            </a:r>
            <a:br>
              <a:rPr lang="es-PE" b="1" dirty="0"/>
            </a:br>
            <a:r>
              <a:rPr lang="es-PE" dirty="0"/>
              <a:t>Impide que los fondos económicos y los esfuerzos se</a:t>
            </a:r>
          </a:p>
          <a:p>
            <a:pPr lvl="0"/>
            <a:r>
              <a:rPr lang="es-PE" dirty="0"/>
              <a:t>Dirijan a los propósitos fundamentales de la obra de Dios.</a:t>
            </a:r>
            <a:br>
              <a:rPr lang="es-PE" dirty="0"/>
            </a:br>
            <a:endParaRPr lang="es-PE" dirty="0"/>
          </a:p>
          <a:p>
            <a:pPr lvl="0"/>
            <a:r>
              <a:rPr lang="es-PE" b="1" dirty="0"/>
              <a:t>Crea división y desánimo:</a:t>
            </a:r>
            <a:br>
              <a:rPr lang="es-PE" b="1" dirty="0"/>
            </a:br>
            <a:r>
              <a:rPr lang="es-PE" dirty="0"/>
              <a:t>Genera conflictos internos y resentimientos. </a:t>
            </a:r>
            <a:br>
              <a:rPr lang="es-PE" dirty="0"/>
            </a:br>
            <a:endParaRPr lang="es-PE" dirty="0"/>
          </a:p>
          <a:p>
            <a:pPr lvl="0"/>
            <a:r>
              <a:rPr lang="es-PE" b="1" dirty="0"/>
              <a:t>Afecta la comunión y la unidad: </a:t>
            </a:r>
            <a:br>
              <a:rPr lang="es-PE" b="1" dirty="0"/>
            </a:br>
            <a:r>
              <a:rPr lang="es-PE" dirty="0"/>
              <a:t>Se genera sospechas y desconfianza.</a:t>
            </a:r>
          </a:p>
          <a:p>
            <a:r>
              <a:rPr lang="es-PE" b="1" dirty="0"/>
              <a:t> </a:t>
            </a:r>
            <a:endParaRPr lang="es-ES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88ECBA-3D81-4419-9F3F-F4308C36D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847" y="1831172"/>
            <a:ext cx="3383745" cy="22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02510" y="401043"/>
            <a:ext cx="668879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1900" b="1" dirty="0"/>
              <a:t>LA ADMINISTRACIÓN ECLESIÁSTICA:</a:t>
            </a:r>
          </a:p>
          <a:p>
            <a:r>
              <a:rPr lang="es-PE" sz="1900" b="1" dirty="0"/>
              <a:t>UNA VOCACIÓN SAGRADA</a:t>
            </a:r>
            <a:endParaRPr lang="es-PE" sz="19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1A2581-3F1F-4433-9604-D16318439FB1}"/>
              </a:ext>
            </a:extLst>
          </p:cNvPr>
          <p:cNvSpPr/>
          <p:nvPr/>
        </p:nvSpPr>
        <p:spPr>
          <a:xfrm>
            <a:off x="510364" y="1470582"/>
            <a:ext cx="6528390" cy="306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 Ampliada:</a:t>
            </a: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diligente, ético y fiel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administrar los recursos de Dios.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Alcanzar metas del Reino con 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 y eficacia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Basada en: 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Mayordomía fiel (</a:t>
            </a:r>
            <a:r>
              <a:rPr lang="es-P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Oikonomos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liderazgo sabio (</a:t>
            </a:r>
            <a:r>
              <a:rPr lang="es-P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Kubernetes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transparencia, servicio desinteresado e integridad radical.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Conscientes de la rendición de cuentas final.</a:t>
            </a:r>
            <a:b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acto administrativo es un </a:t>
            </a:r>
            <a:r>
              <a:rPr lang="es-PE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 de adoración</a:t>
            </a: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2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pantalla-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843951" y="2556244"/>
            <a:ext cx="5462751" cy="115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</a:rPr>
              <a:t>INTEGRIDAD EN 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</a:rPr>
              <a:t>GESTIÓN ADMINISTRATIVA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419" sz="1800" b="1" dirty="0">
              <a:solidFill>
                <a:schemeClr val="dk2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537637" y="3590538"/>
            <a:ext cx="4167963" cy="59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 dirty="0">
                <a:solidFill>
                  <a:schemeClr val="dk2"/>
                </a:solidFill>
              </a:rPr>
              <a:t>GILBER FAUSS 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i="1" dirty="0">
                <a:solidFill>
                  <a:schemeClr val="dk2"/>
                </a:solidFill>
              </a:rPr>
              <a:t>SECRETARIO NACIONAL LADP</a:t>
            </a:r>
            <a:endParaRPr sz="1600" i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49000" y="376434"/>
            <a:ext cx="338870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tx1"/>
                </a:solidFill>
              </a:rPr>
              <a:t>INTRODUCCIÓN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49000" y="1482100"/>
            <a:ext cx="80460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b="1" dirty="0">
                <a:solidFill>
                  <a:schemeClr val="dk1"/>
                </a:solidFill>
              </a:rPr>
              <a:t>¿Qué aprenderemos en este módulo?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1.1 La crisis de integridad en la administración a nivel mundial.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1.2 La definición de la administración desde el enfoque académico y Bíblico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1.3 La integridad en la administración eclesiástica.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1.4 Casos prácticos de la integridad en la gestión.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1.5 La integridad y el impacto en la obra de Dios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2. </a:t>
            </a:r>
            <a:r>
              <a:rPr lang="es-ES" b="1" dirty="0">
                <a:solidFill>
                  <a:schemeClr val="dk1"/>
                </a:solidFill>
              </a:rPr>
              <a:t>¿Qué va a necesitar para rendir la evaluación?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2.1 Repasar el tema VI del libro </a:t>
            </a:r>
            <a:r>
              <a:rPr lang="es-ES" i="1" dirty="0">
                <a:solidFill>
                  <a:schemeClr val="dk1"/>
                </a:solidFill>
              </a:rPr>
              <a:t>“Integridad en la Vida del Ministro” </a:t>
            </a:r>
            <a:r>
              <a:rPr lang="es-ES" dirty="0">
                <a:solidFill>
                  <a:schemeClr val="dk1"/>
                </a:solidFill>
              </a:rPr>
              <a:t>ECAM 2025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</a:rPr>
              <a:t>2.2 Analizar el video Integridad en la gestión administrativa Reverendo Ricardo Castillo.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ES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378643"/>
            <a:ext cx="65262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tx1"/>
                </a:solidFill>
              </a:rPr>
              <a:t>LA INTEGRIDAD EN CRISIS</a:t>
            </a:r>
          </a:p>
        </p:txBody>
      </p:sp>
      <p:sp>
        <p:nvSpPr>
          <p:cNvPr id="68" name="Google Shape;68;p15"/>
          <p:cNvSpPr txBox="1"/>
          <p:nvPr/>
        </p:nvSpPr>
        <p:spPr>
          <a:xfrm>
            <a:off x="481550" y="1973196"/>
            <a:ext cx="8394436" cy="148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 administrativa: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desafío global.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cáncer que no respeta culturas, nivel social o económico; y que atraviesa todas las áreas de la actividad humana.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 Globales: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Operación Lava Jato, con origen en Brasil</a:t>
            </a:r>
          </a:p>
          <a:p>
            <a:pPr marL="457200" lvl="1">
              <a:buSzPts val="1000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(Odebrecht,  afectó una docena de países de</a:t>
            </a:r>
          </a:p>
          <a:p>
            <a:pPr marL="457200" lvl="1">
              <a:buSzPts val="1000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América Latina).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5FBD34-5274-41EB-B938-AB492A104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80" y="2500324"/>
            <a:ext cx="3291943" cy="19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387392"/>
            <a:ext cx="65262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1"/>
                </a:solidFill>
              </a:rPr>
              <a:t>LA INTEGRIDAD EN CRISIS</a:t>
            </a:r>
          </a:p>
        </p:txBody>
      </p:sp>
      <p:sp>
        <p:nvSpPr>
          <p:cNvPr id="68" name="Google Shape;68;p15"/>
          <p:cNvSpPr txBox="1"/>
          <p:nvPr/>
        </p:nvSpPr>
        <p:spPr>
          <a:xfrm>
            <a:off x="395377" y="97730"/>
            <a:ext cx="8394436" cy="450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Escándalos de la empresa alemana  Siemens (Argentina, Nigeria, Rusia).</a:t>
            </a: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 de medicamentos y desvío de fondos (Togo, Vietnam).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A76619-382F-4F0C-9FA2-D047A4252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1507724"/>
            <a:ext cx="2258966" cy="14076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36EFAB-AC48-4B8B-81C7-FE5C849F1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13643"/>
            <a:ext cx="2258966" cy="14017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E08DDD-A01E-4FD1-8A5E-F6463AB23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608" y="3521668"/>
            <a:ext cx="2348555" cy="11809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E155A1-1077-49FF-B22F-4552255D6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489888"/>
            <a:ext cx="2161953" cy="12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1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496184"/>
            <a:ext cx="6526222" cy="31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CONSECUENCIAS DE LA FALTA DE INTEGRIDAD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18488" y="1880555"/>
            <a:ext cx="7748050" cy="324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públicos en mal estado:</a:t>
            </a: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Fondos desviados, infraestructura deficiente, calidad de vida afectada.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P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P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Pérdida de confianza:</a:t>
            </a: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instituciones y democracia.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Distanciamiento y desilusión ciudadana.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Inestabilidad social y crisis de gobernabilidad.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Instalación de una cultura de corrupción.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324874-A8E7-41FD-BB38-1838669B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935" y="3364689"/>
            <a:ext cx="2321330" cy="12905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BAEA54-7D94-40A3-BC76-72F7AD27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435" r="6518"/>
          <a:stretch/>
        </p:blipFill>
        <p:spPr>
          <a:xfrm>
            <a:off x="6073935" y="1966773"/>
            <a:ext cx="2321330" cy="12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437012"/>
            <a:ext cx="65262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ENTENDEMOS POR ADMINISTRACIÓN?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81550" y="1851582"/>
            <a:ext cx="4735492" cy="200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P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s-PE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P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Idalberto Chiavenato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PE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"Proceso de </a:t>
            </a:r>
            <a:r>
              <a:rPr lang="es-PE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planear, organizar, dirigir y controlar</a:t>
            </a:r>
            <a:r>
              <a:rPr lang="es-PE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empleo de los recursos para conseguir objetivos con </a:t>
            </a:r>
            <a:r>
              <a:rPr lang="es-PE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 y eficacia</a:t>
            </a:r>
            <a:r>
              <a:rPr lang="es-PE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922996-0561-4056-A630-A7F03F3A0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77" y="1925358"/>
            <a:ext cx="3285873" cy="19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433833"/>
            <a:ext cx="65262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CUATRO PILARES DE LA ADMINISTRACIÓN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81550" y="1332328"/>
            <a:ext cx="80460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Planificación: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 </a:t>
            </a:r>
            <a:r>
              <a:rPr lang="es-P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P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lograrlo.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a largo plazo y objetivos específicos.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de iglesia multiplicadora de discípulos, objetivos de bautizados.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Organización:</a:t>
            </a:r>
            <a: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Estructurar recursos y tareas.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roles, responsabilidades, canales de comunicación.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Líderes de evangelismo y maestros capacitados, con asignación de recursos.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Pantall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81550" y="394519"/>
            <a:ext cx="65262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1800" b="1" dirty="0"/>
              <a:t>Los Cuatro Pilares de la Administración (Continuación)</a:t>
            </a:r>
            <a:endParaRPr lang="es-PE" sz="18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549000" y="1513631"/>
            <a:ext cx="80460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Dirección:</a:t>
            </a: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s-PE" b="1" dirty="0"/>
              <a:t>Motivar, guiar y supervisar</a:t>
            </a:r>
            <a:r>
              <a:rPr lang="es-PE" dirty="0"/>
              <a:t> al equipo.</a:t>
            </a:r>
          </a:p>
          <a:p>
            <a:pPr lvl="1"/>
            <a:r>
              <a:rPr lang="es-PE" dirty="0"/>
              <a:t>Liderazgo dinámico que inspira y coordina.</a:t>
            </a:r>
          </a:p>
          <a:p>
            <a:pPr lvl="1"/>
            <a:r>
              <a:rPr lang="es-PE" dirty="0"/>
              <a:t>Ejemplo:</a:t>
            </a:r>
          </a:p>
          <a:p>
            <a:pPr lvl="1"/>
            <a:r>
              <a:rPr lang="es-PE" dirty="0"/>
              <a:t>Pastores que escuchan a los maestros y</a:t>
            </a:r>
          </a:p>
          <a:p>
            <a:pPr lvl="1"/>
            <a:r>
              <a:rPr lang="es-PE" dirty="0"/>
              <a:t>resuelven conflictos y celebran logros.</a:t>
            </a:r>
          </a:p>
          <a:p>
            <a:pPr lvl="1"/>
            <a:endParaRPr lang="es-PE" dirty="0"/>
          </a:p>
          <a:p>
            <a:pPr lvl="0"/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Control:</a:t>
            </a: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s-PE" dirty="0"/>
              <a:t>Evaluar, monitorear y ajustar.</a:t>
            </a:r>
          </a:p>
          <a:p>
            <a:pPr lvl="1"/>
            <a:r>
              <a:rPr lang="es-PE" dirty="0"/>
              <a:t>Verificar el progreso, medir resultados, tomar acciones correctivas.</a:t>
            </a:r>
          </a:p>
          <a:p>
            <a:pPr lvl="1"/>
            <a:r>
              <a:rPr lang="es-PE" dirty="0"/>
              <a:t>Ejemplo: Analizar resultados de eventos, ajustar estrategias.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0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AAE3B2-0C3B-4519-9686-7E5EBD418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26" y="1513631"/>
            <a:ext cx="3338623" cy="18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899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1393</Words>
  <Application>Microsoft Office PowerPoint</Application>
  <PresentationFormat>Presentación en pantalla (16:9)</PresentationFormat>
  <Paragraphs>164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system-ui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Ps. Gilber Fauss</dc:creator>
  <cp:lastModifiedBy>Usuario</cp:lastModifiedBy>
  <cp:revision>57</cp:revision>
  <dcterms:modified xsi:type="dcterms:W3CDTF">2025-06-23T12:17:11Z</dcterms:modified>
</cp:coreProperties>
</file>