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webp" ContentType="image/webp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6" r:id="rId3"/>
    <p:sldId id="277" r:id="rId4"/>
    <p:sldId id="259" r:id="rId5"/>
    <p:sldId id="276" r:id="rId6"/>
    <p:sldId id="263" r:id="rId7"/>
    <p:sldId id="257" r:id="rId8"/>
    <p:sldId id="274" r:id="rId9"/>
    <p:sldId id="275" r:id="rId10"/>
    <p:sldId id="258" r:id="rId11"/>
    <p:sldId id="270" r:id="rId12"/>
    <p:sldId id="278" r:id="rId13"/>
    <p:sldId id="271" r:id="rId14"/>
    <p:sldId id="279" r:id="rId15"/>
    <p:sldId id="280" r:id="rId16"/>
    <p:sldId id="266" r:id="rId17"/>
  </p:sldIdLst>
  <p:sldSz cx="12192000" cy="6858000"/>
  <p:notesSz cx="6858000" cy="9144000"/>
  <p:defaultTextStyle>
    <a:defPPr>
      <a:defRPr lang="es-P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737" autoAdjust="0"/>
    <p:restoredTop sz="94660"/>
  </p:normalViewPr>
  <p:slideViewPr>
    <p:cSldViewPr snapToGrid="0">
      <p:cViewPr varScale="1">
        <p:scale>
          <a:sx n="88" d="100"/>
          <a:sy n="88" d="100"/>
        </p:scale>
        <p:origin x="159" y="5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BF5C3EB-408E-4C0E-AEF5-C60E24CAC8F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69DA5236-D2E5-4F4C-8AB9-A3C454B2966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FD8AFF0-C4F7-44E5-BB0E-D41C5F5BAC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A1A491-6E70-4E17-BF62-3A35C3BBE0DA}" type="datetimeFigureOut">
              <a:rPr lang="es-PE" smtClean="0"/>
              <a:t>1/08/2025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F1B46D7-2B50-47D0-A207-B9007284B7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3544601-5070-4AA4-AC9B-7BE07AB8BC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510A55-89C6-4CA2-A7E9-F6851B949F9D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0710458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93E62DE-B1A9-45BA-981D-F08C43F428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330EBA31-0184-4FFD-BE54-D279A01F13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06719D9-2923-4AA9-A682-D73E226DB7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A1A491-6E70-4E17-BF62-3A35C3BBE0DA}" type="datetimeFigureOut">
              <a:rPr lang="es-PE" smtClean="0"/>
              <a:t>1/08/2025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6CE36E8-ADC5-4C42-A575-4639077822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2722DC2-34CE-4823-81A0-6245ED0D23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510A55-89C6-4CA2-A7E9-F6851B949F9D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4523692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DDE46DBB-E8C7-4817-ABE6-A5D06F2AB84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B307E97D-7525-4BD3-8F34-4DC94440B35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D51BD46-2CBD-4B88-99E3-0303A45B46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A1A491-6E70-4E17-BF62-3A35C3BBE0DA}" type="datetimeFigureOut">
              <a:rPr lang="es-PE" smtClean="0"/>
              <a:t>1/08/2025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7565805-3EDD-4E4C-A581-E5DB80E579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A13BBD3-6820-41CB-8513-F41279D18D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510A55-89C6-4CA2-A7E9-F6851B949F9D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9075387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002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601"/>
            </a:lvl1pPr>
            <a:lvl2pPr marL="304954" indent="0" algn="ctr">
              <a:buNone/>
              <a:defRPr sz="1334"/>
            </a:lvl2pPr>
            <a:lvl3pPr marL="609907" indent="0" algn="ctr">
              <a:buNone/>
              <a:defRPr sz="1201"/>
            </a:lvl3pPr>
            <a:lvl4pPr marL="914861" indent="0" algn="ctr">
              <a:buNone/>
              <a:defRPr sz="1067"/>
            </a:lvl4pPr>
            <a:lvl5pPr marL="1219815" indent="0" algn="ctr">
              <a:buNone/>
              <a:defRPr sz="1067"/>
            </a:lvl5pPr>
            <a:lvl6pPr marL="1524769" indent="0" algn="ctr">
              <a:buNone/>
              <a:defRPr sz="1067"/>
            </a:lvl6pPr>
            <a:lvl7pPr marL="1829723" indent="0" algn="ctr">
              <a:buNone/>
              <a:defRPr sz="1067"/>
            </a:lvl7pPr>
            <a:lvl8pPr marL="2134676" indent="0" algn="ctr">
              <a:buNone/>
              <a:defRPr sz="1067"/>
            </a:lvl8pPr>
            <a:lvl9pPr marL="2439630" indent="0" algn="ctr">
              <a:buNone/>
              <a:defRPr sz="1067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92132-31A6-439C-871F-7D7A9DB85738}" type="datetimeFigureOut">
              <a:rPr lang="es-PE" smtClean="0"/>
              <a:t>1/08/2025</a:t>
            </a:fld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F4538-B6BD-48C9-943F-83DF7F844D1C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9081260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92132-31A6-439C-871F-7D7A9DB85738}" type="datetimeFigureOut">
              <a:rPr lang="es-PE" smtClean="0"/>
              <a:t>1/08/2025</a:t>
            </a:fld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F4538-B6BD-48C9-943F-83DF7F844D1C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53565170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4002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4"/>
            <a:ext cx="10515600" cy="1500187"/>
          </a:xfrm>
        </p:spPr>
        <p:txBody>
          <a:bodyPr/>
          <a:lstStyle>
            <a:lvl1pPr marL="0" indent="0">
              <a:buNone/>
              <a:defRPr sz="1601">
                <a:solidFill>
                  <a:schemeClr val="tx1">
                    <a:tint val="75000"/>
                  </a:schemeClr>
                </a:solidFill>
              </a:defRPr>
            </a:lvl1pPr>
            <a:lvl2pPr marL="304954" indent="0">
              <a:buNone/>
              <a:defRPr sz="1334">
                <a:solidFill>
                  <a:schemeClr val="tx1">
                    <a:tint val="75000"/>
                  </a:schemeClr>
                </a:solidFill>
              </a:defRPr>
            </a:lvl2pPr>
            <a:lvl3pPr marL="609907" indent="0">
              <a:buNone/>
              <a:defRPr sz="1201">
                <a:solidFill>
                  <a:schemeClr val="tx1">
                    <a:tint val="75000"/>
                  </a:schemeClr>
                </a:solidFill>
              </a:defRPr>
            </a:lvl3pPr>
            <a:lvl4pPr marL="914861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4pPr>
            <a:lvl5pPr marL="1219815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5pPr>
            <a:lvl6pPr marL="1524769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6pPr>
            <a:lvl7pPr marL="1829723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7pPr>
            <a:lvl8pPr marL="2134676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8pPr>
            <a:lvl9pPr marL="243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92132-31A6-439C-871F-7D7A9DB85738}" type="datetimeFigureOut">
              <a:rPr lang="es-PE" smtClean="0"/>
              <a:t>1/08/2025</a:t>
            </a:fld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F4538-B6BD-48C9-943F-83DF7F844D1C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13912840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92132-31A6-439C-871F-7D7A9DB85738}" type="datetimeFigureOut">
              <a:rPr lang="es-PE" smtClean="0"/>
              <a:t>1/08/2025</a:t>
            </a:fld>
            <a:endParaRPr lang="es-P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F4538-B6BD-48C9-943F-83DF7F844D1C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65505692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601" b="1"/>
            </a:lvl1pPr>
            <a:lvl2pPr marL="304954" indent="0">
              <a:buNone/>
              <a:defRPr sz="1334" b="1"/>
            </a:lvl2pPr>
            <a:lvl3pPr marL="609907" indent="0">
              <a:buNone/>
              <a:defRPr sz="1201" b="1"/>
            </a:lvl3pPr>
            <a:lvl4pPr marL="914861" indent="0">
              <a:buNone/>
              <a:defRPr sz="1067" b="1"/>
            </a:lvl4pPr>
            <a:lvl5pPr marL="1219815" indent="0">
              <a:buNone/>
              <a:defRPr sz="1067" b="1"/>
            </a:lvl5pPr>
            <a:lvl6pPr marL="1524769" indent="0">
              <a:buNone/>
              <a:defRPr sz="1067" b="1"/>
            </a:lvl6pPr>
            <a:lvl7pPr marL="1829723" indent="0">
              <a:buNone/>
              <a:defRPr sz="1067" b="1"/>
            </a:lvl7pPr>
            <a:lvl8pPr marL="2134676" indent="0">
              <a:buNone/>
              <a:defRPr sz="1067" b="1"/>
            </a:lvl8pPr>
            <a:lvl9pPr marL="2439630" indent="0">
              <a:buNone/>
              <a:defRPr sz="1067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6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601" b="1"/>
            </a:lvl1pPr>
            <a:lvl2pPr marL="304954" indent="0">
              <a:buNone/>
              <a:defRPr sz="1334" b="1"/>
            </a:lvl2pPr>
            <a:lvl3pPr marL="609907" indent="0">
              <a:buNone/>
              <a:defRPr sz="1201" b="1"/>
            </a:lvl3pPr>
            <a:lvl4pPr marL="914861" indent="0">
              <a:buNone/>
              <a:defRPr sz="1067" b="1"/>
            </a:lvl4pPr>
            <a:lvl5pPr marL="1219815" indent="0">
              <a:buNone/>
              <a:defRPr sz="1067" b="1"/>
            </a:lvl5pPr>
            <a:lvl6pPr marL="1524769" indent="0">
              <a:buNone/>
              <a:defRPr sz="1067" b="1"/>
            </a:lvl6pPr>
            <a:lvl7pPr marL="1829723" indent="0">
              <a:buNone/>
              <a:defRPr sz="1067" b="1"/>
            </a:lvl7pPr>
            <a:lvl8pPr marL="2134676" indent="0">
              <a:buNone/>
              <a:defRPr sz="1067" b="1"/>
            </a:lvl8pPr>
            <a:lvl9pPr marL="2439630" indent="0">
              <a:buNone/>
              <a:defRPr sz="1067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6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92132-31A6-439C-871F-7D7A9DB85738}" type="datetimeFigureOut">
              <a:rPr lang="es-PE" smtClean="0"/>
              <a:t>1/08/2025</a:t>
            </a:fld>
            <a:endParaRPr lang="es-P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F4538-B6BD-48C9-943F-83DF7F844D1C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46354222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92132-31A6-439C-871F-7D7A9DB85738}" type="datetimeFigureOut">
              <a:rPr lang="es-PE" smtClean="0"/>
              <a:t>1/08/2025</a:t>
            </a:fld>
            <a:endParaRPr lang="es-P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F4538-B6BD-48C9-943F-83DF7F844D1C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4970174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92132-31A6-439C-871F-7D7A9DB85738}" type="datetimeFigureOut">
              <a:rPr lang="es-PE" smtClean="0"/>
              <a:t>1/08/2025</a:t>
            </a:fld>
            <a:endParaRPr lang="es-P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F4538-B6BD-48C9-943F-83DF7F844D1C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58695044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2135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9" y="987426"/>
            <a:ext cx="6172200" cy="4873625"/>
          </a:xfrm>
        </p:spPr>
        <p:txBody>
          <a:bodyPr/>
          <a:lstStyle>
            <a:lvl1pPr>
              <a:defRPr sz="2135"/>
            </a:lvl1pPr>
            <a:lvl2pPr>
              <a:defRPr sz="1867"/>
            </a:lvl2pPr>
            <a:lvl3pPr>
              <a:defRPr sz="1601"/>
            </a:lvl3pPr>
            <a:lvl4pPr>
              <a:defRPr sz="1334"/>
            </a:lvl4pPr>
            <a:lvl5pPr>
              <a:defRPr sz="1334"/>
            </a:lvl5pPr>
            <a:lvl6pPr>
              <a:defRPr sz="1334"/>
            </a:lvl6pPr>
            <a:lvl7pPr>
              <a:defRPr sz="1334"/>
            </a:lvl7pPr>
            <a:lvl8pPr>
              <a:defRPr sz="1334"/>
            </a:lvl8pPr>
            <a:lvl9pPr>
              <a:defRPr sz="1334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1"/>
            <a:ext cx="3932237" cy="3811588"/>
          </a:xfrm>
        </p:spPr>
        <p:txBody>
          <a:bodyPr/>
          <a:lstStyle>
            <a:lvl1pPr marL="0" indent="0">
              <a:buNone/>
              <a:defRPr sz="1067"/>
            </a:lvl1pPr>
            <a:lvl2pPr marL="304954" indent="0">
              <a:buNone/>
              <a:defRPr sz="934"/>
            </a:lvl2pPr>
            <a:lvl3pPr marL="609907" indent="0">
              <a:buNone/>
              <a:defRPr sz="801"/>
            </a:lvl3pPr>
            <a:lvl4pPr marL="914861" indent="0">
              <a:buNone/>
              <a:defRPr sz="667"/>
            </a:lvl4pPr>
            <a:lvl5pPr marL="1219815" indent="0">
              <a:buNone/>
              <a:defRPr sz="667"/>
            </a:lvl5pPr>
            <a:lvl6pPr marL="1524769" indent="0">
              <a:buNone/>
              <a:defRPr sz="667"/>
            </a:lvl6pPr>
            <a:lvl7pPr marL="1829723" indent="0">
              <a:buNone/>
              <a:defRPr sz="667"/>
            </a:lvl7pPr>
            <a:lvl8pPr marL="2134676" indent="0">
              <a:buNone/>
              <a:defRPr sz="667"/>
            </a:lvl8pPr>
            <a:lvl9pPr marL="2439630" indent="0">
              <a:buNone/>
              <a:defRPr sz="667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92132-31A6-439C-871F-7D7A9DB85738}" type="datetimeFigureOut">
              <a:rPr lang="es-PE" smtClean="0"/>
              <a:t>1/08/2025</a:t>
            </a:fld>
            <a:endParaRPr lang="es-P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F4538-B6BD-48C9-943F-83DF7F844D1C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4016035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DAA0B19-9612-4FD3-8DFE-8DE6804849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D443D4D-F436-4B74-AFB2-621B10245D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2404D93-BF57-4C73-ABCC-DC9D1A05FA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A1A491-6E70-4E17-BF62-3A35C3BBE0DA}" type="datetimeFigureOut">
              <a:rPr lang="es-PE" smtClean="0"/>
              <a:t>1/08/2025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2090EB7-6FC5-4C92-8EB8-528E64BE14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C009888-95E2-464B-80C8-2E92670311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510A55-89C6-4CA2-A7E9-F6851B949F9D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414693448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2135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9" y="987426"/>
            <a:ext cx="6172200" cy="4873625"/>
          </a:xfrm>
        </p:spPr>
        <p:txBody>
          <a:bodyPr anchor="t"/>
          <a:lstStyle>
            <a:lvl1pPr marL="0" indent="0">
              <a:buNone/>
              <a:defRPr sz="2135"/>
            </a:lvl1pPr>
            <a:lvl2pPr marL="304954" indent="0">
              <a:buNone/>
              <a:defRPr sz="1867"/>
            </a:lvl2pPr>
            <a:lvl3pPr marL="609907" indent="0">
              <a:buNone/>
              <a:defRPr sz="1601"/>
            </a:lvl3pPr>
            <a:lvl4pPr marL="914861" indent="0">
              <a:buNone/>
              <a:defRPr sz="1334"/>
            </a:lvl4pPr>
            <a:lvl5pPr marL="1219815" indent="0">
              <a:buNone/>
              <a:defRPr sz="1334"/>
            </a:lvl5pPr>
            <a:lvl6pPr marL="1524769" indent="0">
              <a:buNone/>
              <a:defRPr sz="1334"/>
            </a:lvl6pPr>
            <a:lvl7pPr marL="1829723" indent="0">
              <a:buNone/>
              <a:defRPr sz="1334"/>
            </a:lvl7pPr>
            <a:lvl8pPr marL="2134676" indent="0">
              <a:buNone/>
              <a:defRPr sz="1334"/>
            </a:lvl8pPr>
            <a:lvl9pPr marL="2439630" indent="0">
              <a:buNone/>
              <a:defRPr sz="1334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1"/>
            <a:ext cx="3932237" cy="3811588"/>
          </a:xfrm>
        </p:spPr>
        <p:txBody>
          <a:bodyPr/>
          <a:lstStyle>
            <a:lvl1pPr marL="0" indent="0">
              <a:buNone/>
              <a:defRPr sz="1067"/>
            </a:lvl1pPr>
            <a:lvl2pPr marL="304954" indent="0">
              <a:buNone/>
              <a:defRPr sz="934"/>
            </a:lvl2pPr>
            <a:lvl3pPr marL="609907" indent="0">
              <a:buNone/>
              <a:defRPr sz="801"/>
            </a:lvl3pPr>
            <a:lvl4pPr marL="914861" indent="0">
              <a:buNone/>
              <a:defRPr sz="667"/>
            </a:lvl4pPr>
            <a:lvl5pPr marL="1219815" indent="0">
              <a:buNone/>
              <a:defRPr sz="667"/>
            </a:lvl5pPr>
            <a:lvl6pPr marL="1524769" indent="0">
              <a:buNone/>
              <a:defRPr sz="667"/>
            </a:lvl6pPr>
            <a:lvl7pPr marL="1829723" indent="0">
              <a:buNone/>
              <a:defRPr sz="667"/>
            </a:lvl7pPr>
            <a:lvl8pPr marL="2134676" indent="0">
              <a:buNone/>
              <a:defRPr sz="667"/>
            </a:lvl8pPr>
            <a:lvl9pPr marL="2439630" indent="0">
              <a:buNone/>
              <a:defRPr sz="667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92132-31A6-439C-871F-7D7A9DB85738}" type="datetimeFigureOut">
              <a:rPr lang="es-PE" smtClean="0"/>
              <a:t>1/08/2025</a:t>
            </a:fld>
            <a:endParaRPr lang="es-P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F4538-B6BD-48C9-943F-83DF7F844D1C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77382695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92132-31A6-439C-871F-7D7A9DB85738}" type="datetimeFigureOut">
              <a:rPr lang="es-PE" smtClean="0"/>
              <a:t>1/08/2025</a:t>
            </a:fld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F4538-B6BD-48C9-943F-83DF7F844D1C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53244435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92132-31A6-439C-871F-7D7A9DB85738}" type="datetimeFigureOut">
              <a:rPr lang="es-PE" smtClean="0"/>
              <a:t>1/08/2025</a:t>
            </a:fld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F4538-B6BD-48C9-943F-83DF7F844D1C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2002708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3F15DAA-D1D9-4A8C-A4F9-C63DF77C7B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21A3D9EB-C023-47E8-84C5-4680982FD4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CC5A20E-BC1A-4118-A257-58949884B0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A1A491-6E70-4E17-BF62-3A35C3BBE0DA}" type="datetimeFigureOut">
              <a:rPr lang="es-PE" smtClean="0"/>
              <a:t>1/08/2025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DF8EB92-7280-4BD3-A9D4-FCE29EBB3C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C99AABE-8F67-4FE2-9E09-6C4DB61600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510A55-89C6-4CA2-A7E9-F6851B949F9D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2222461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EB51E26-3C14-41AB-AF4D-9136679BDB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AD80D89-99D5-4A08-AB0A-19E6C2F96C0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BF6F6169-42FA-4AFD-A8D5-391A5AEDF7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EE75924-7216-47F2-9CBA-10C6C9AF30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A1A491-6E70-4E17-BF62-3A35C3BBE0DA}" type="datetimeFigureOut">
              <a:rPr lang="es-PE" smtClean="0"/>
              <a:t>1/08/2025</a:t>
            </a:fld>
            <a:endParaRPr lang="es-PE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C8BD0B90-2F58-4247-A8C8-A4C7C81162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B9C1F2B8-F3BE-47C3-88B8-CB48A3B249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510A55-89C6-4CA2-A7E9-F6851B949F9D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5674168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9AD2036-91B1-4A1F-BB0A-B91D22CF7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F7744FE-8FEB-46D8-9C6D-4A80D1ADDD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C23559D7-F1FD-42DD-A611-B92077F4B3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FE52C214-425F-451B-A13E-EE9D0B39E17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607B486B-6A35-4BAF-8530-E9EEB7433DD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561A451A-0353-42BD-871D-297395AFBD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A1A491-6E70-4E17-BF62-3A35C3BBE0DA}" type="datetimeFigureOut">
              <a:rPr lang="es-PE" smtClean="0"/>
              <a:t>1/08/2025</a:t>
            </a:fld>
            <a:endParaRPr lang="es-PE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4E3B0764-48A3-45D5-88E8-1B8C6C4278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71859E9B-674B-49B7-907C-A391577B39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510A55-89C6-4CA2-A7E9-F6851B949F9D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2337125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7B0A55F-BE69-41B5-A922-B9705355B7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2733E682-1AF1-4A18-A5B2-49E3928BD2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A1A491-6E70-4E17-BF62-3A35C3BBE0DA}" type="datetimeFigureOut">
              <a:rPr lang="es-PE" smtClean="0"/>
              <a:t>1/08/2025</a:t>
            </a:fld>
            <a:endParaRPr lang="es-PE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ADB35708-2AFC-4BA8-97AB-D0802DF62E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774EBC67-575B-4184-89B8-4B4371C3C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510A55-89C6-4CA2-A7E9-F6851B949F9D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4862317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CB90CF38-9C15-43B2-BBE6-04C0EAFEFE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A1A491-6E70-4E17-BF62-3A35C3BBE0DA}" type="datetimeFigureOut">
              <a:rPr lang="es-PE" smtClean="0"/>
              <a:t>1/08/2025</a:t>
            </a:fld>
            <a:endParaRPr lang="es-PE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2B3C6526-D250-4B02-91E6-430D5F5435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453B27AE-D124-48BC-9DF4-F907B4C451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510A55-89C6-4CA2-A7E9-F6851B949F9D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9788414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4901AAE-6C98-470E-A0BB-3AB0B94649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F2B197C-57DA-4445-85D0-1DDA5939CC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59319A2E-7F09-4F35-B0E5-B243E7F03E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9DD39739-BD43-46D1-BF82-9B7457C3DE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A1A491-6E70-4E17-BF62-3A35C3BBE0DA}" type="datetimeFigureOut">
              <a:rPr lang="es-PE" smtClean="0"/>
              <a:t>1/08/2025</a:t>
            </a:fld>
            <a:endParaRPr lang="es-PE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A7FAA8E-62E6-47EC-8749-2E58942975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E523CECF-ED51-4140-99D7-DFF21A9BFF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510A55-89C6-4CA2-A7E9-F6851B949F9D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0512816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5950431-8E8B-4DC5-A96C-78C33C795E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EFF6F290-34CE-44F5-A964-7F3A458B6F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PE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4F5A81C5-B1AF-4F4F-8E3D-D415401BBF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16FE079A-618C-4479-BB40-CDAD63C9A1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A1A491-6E70-4E17-BF62-3A35C3BBE0DA}" type="datetimeFigureOut">
              <a:rPr lang="es-PE" smtClean="0"/>
              <a:t>1/08/2025</a:t>
            </a:fld>
            <a:endParaRPr lang="es-PE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CD326549-B711-4A6F-8A38-E658655A51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BC2A2A27-E739-48CE-8C1E-723A6FC68A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510A55-89C6-4CA2-A7E9-F6851B949F9D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3235037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2F48D7BA-BD88-4354-AEDA-84159568FA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A9831B9-B857-456F-99A3-74D1FA5906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88AAD41-8748-4D53-B3C1-4CD67894E70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A1A491-6E70-4E17-BF62-3A35C3BBE0DA}" type="datetimeFigureOut">
              <a:rPr lang="es-PE" smtClean="0"/>
              <a:t>1/08/2025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23DD147-0CB5-42C5-A583-AF203719D1A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BB9FC3D-5365-4CDC-9FCB-C6160A4D7B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510A55-89C6-4CA2-A7E9-F6851B949F9D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7200121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P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592132-31A6-439C-871F-7D7A9DB85738}" type="datetimeFigureOut">
              <a:rPr lang="es-PE" smtClean="0"/>
              <a:t>1/08/2025</a:t>
            </a:fld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P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0F4538-B6BD-48C9-943F-83DF7F844D1C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4657025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09907" rtl="0" eaLnBrk="1" latinLnBrk="0" hangingPunct="1">
        <a:lnSpc>
          <a:spcPct val="90000"/>
        </a:lnSpc>
        <a:spcBef>
          <a:spcPct val="0"/>
        </a:spcBef>
        <a:buNone/>
        <a:defRPr sz="293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52477" indent="-152477" algn="l" defTabSz="609907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7431" indent="-152477" algn="l" defTabSz="609907" rtl="0" eaLnBrk="1" latinLnBrk="0" hangingPunct="1">
        <a:lnSpc>
          <a:spcPct val="90000"/>
        </a:lnSpc>
        <a:spcBef>
          <a:spcPts val="334"/>
        </a:spcBef>
        <a:buFont typeface="Arial" panose="020B0604020202020204" pitchFamily="34" charset="0"/>
        <a:buChar char="•"/>
        <a:defRPr sz="1601" kern="1200">
          <a:solidFill>
            <a:schemeClr val="tx1"/>
          </a:solidFill>
          <a:latin typeface="+mn-lt"/>
          <a:ea typeface="+mn-ea"/>
          <a:cs typeface="+mn-cs"/>
        </a:defRPr>
      </a:lvl2pPr>
      <a:lvl3pPr marL="762385" indent="-152477" algn="l" defTabSz="609907" rtl="0" eaLnBrk="1" latinLnBrk="0" hangingPunct="1">
        <a:lnSpc>
          <a:spcPct val="90000"/>
        </a:lnSpc>
        <a:spcBef>
          <a:spcPts val="334"/>
        </a:spcBef>
        <a:buFont typeface="Arial" panose="020B0604020202020204" pitchFamily="34" charset="0"/>
        <a:buChar char="•"/>
        <a:defRPr sz="1334" kern="1200">
          <a:solidFill>
            <a:schemeClr val="tx1"/>
          </a:solidFill>
          <a:latin typeface="+mn-lt"/>
          <a:ea typeface="+mn-ea"/>
          <a:cs typeface="+mn-cs"/>
        </a:defRPr>
      </a:lvl3pPr>
      <a:lvl4pPr marL="1067338" indent="-152477" algn="l" defTabSz="609907" rtl="0" eaLnBrk="1" latinLnBrk="0" hangingPunct="1">
        <a:lnSpc>
          <a:spcPct val="90000"/>
        </a:lnSpc>
        <a:spcBef>
          <a:spcPts val="334"/>
        </a:spcBef>
        <a:buFont typeface="Arial" panose="020B0604020202020204" pitchFamily="34" charset="0"/>
        <a:buChar char="•"/>
        <a:defRPr sz="1201" kern="1200">
          <a:solidFill>
            <a:schemeClr val="tx1"/>
          </a:solidFill>
          <a:latin typeface="+mn-lt"/>
          <a:ea typeface="+mn-ea"/>
          <a:cs typeface="+mn-cs"/>
        </a:defRPr>
      </a:lvl4pPr>
      <a:lvl5pPr marL="1372292" indent="-152477" algn="l" defTabSz="609907" rtl="0" eaLnBrk="1" latinLnBrk="0" hangingPunct="1">
        <a:lnSpc>
          <a:spcPct val="90000"/>
        </a:lnSpc>
        <a:spcBef>
          <a:spcPts val="334"/>
        </a:spcBef>
        <a:buFont typeface="Arial" panose="020B0604020202020204" pitchFamily="34" charset="0"/>
        <a:buChar char="•"/>
        <a:defRPr sz="1201" kern="1200">
          <a:solidFill>
            <a:schemeClr val="tx1"/>
          </a:solidFill>
          <a:latin typeface="+mn-lt"/>
          <a:ea typeface="+mn-ea"/>
          <a:cs typeface="+mn-cs"/>
        </a:defRPr>
      </a:lvl5pPr>
      <a:lvl6pPr marL="1677246" indent="-152477" algn="l" defTabSz="609907" rtl="0" eaLnBrk="1" latinLnBrk="0" hangingPunct="1">
        <a:lnSpc>
          <a:spcPct val="90000"/>
        </a:lnSpc>
        <a:spcBef>
          <a:spcPts val="334"/>
        </a:spcBef>
        <a:buFont typeface="Arial" panose="020B0604020202020204" pitchFamily="34" charset="0"/>
        <a:buChar char="•"/>
        <a:defRPr sz="1201" kern="1200">
          <a:solidFill>
            <a:schemeClr val="tx1"/>
          </a:solidFill>
          <a:latin typeface="+mn-lt"/>
          <a:ea typeface="+mn-ea"/>
          <a:cs typeface="+mn-cs"/>
        </a:defRPr>
      </a:lvl6pPr>
      <a:lvl7pPr marL="1982200" indent="-152477" algn="l" defTabSz="609907" rtl="0" eaLnBrk="1" latinLnBrk="0" hangingPunct="1">
        <a:lnSpc>
          <a:spcPct val="90000"/>
        </a:lnSpc>
        <a:spcBef>
          <a:spcPts val="334"/>
        </a:spcBef>
        <a:buFont typeface="Arial" panose="020B0604020202020204" pitchFamily="34" charset="0"/>
        <a:buChar char="•"/>
        <a:defRPr sz="1201" kern="1200">
          <a:solidFill>
            <a:schemeClr val="tx1"/>
          </a:solidFill>
          <a:latin typeface="+mn-lt"/>
          <a:ea typeface="+mn-ea"/>
          <a:cs typeface="+mn-cs"/>
        </a:defRPr>
      </a:lvl7pPr>
      <a:lvl8pPr marL="2287154" indent="-152477" algn="l" defTabSz="609907" rtl="0" eaLnBrk="1" latinLnBrk="0" hangingPunct="1">
        <a:lnSpc>
          <a:spcPct val="90000"/>
        </a:lnSpc>
        <a:spcBef>
          <a:spcPts val="334"/>
        </a:spcBef>
        <a:buFont typeface="Arial" panose="020B0604020202020204" pitchFamily="34" charset="0"/>
        <a:buChar char="•"/>
        <a:defRPr sz="1201" kern="1200">
          <a:solidFill>
            <a:schemeClr val="tx1"/>
          </a:solidFill>
          <a:latin typeface="+mn-lt"/>
          <a:ea typeface="+mn-ea"/>
          <a:cs typeface="+mn-cs"/>
        </a:defRPr>
      </a:lvl8pPr>
      <a:lvl9pPr marL="2592107" indent="-152477" algn="l" defTabSz="609907" rtl="0" eaLnBrk="1" latinLnBrk="0" hangingPunct="1">
        <a:lnSpc>
          <a:spcPct val="90000"/>
        </a:lnSpc>
        <a:spcBef>
          <a:spcPts val="334"/>
        </a:spcBef>
        <a:buFont typeface="Arial" panose="020B0604020202020204" pitchFamily="34" charset="0"/>
        <a:buChar char="•"/>
        <a:defRPr sz="120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907" rtl="0" eaLnBrk="1" latinLnBrk="0" hangingPunct="1">
        <a:defRPr sz="1201" kern="1200">
          <a:solidFill>
            <a:schemeClr val="tx1"/>
          </a:solidFill>
          <a:latin typeface="+mn-lt"/>
          <a:ea typeface="+mn-ea"/>
          <a:cs typeface="+mn-cs"/>
        </a:defRPr>
      </a:lvl1pPr>
      <a:lvl2pPr marL="304954" algn="l" defTabSz="609907" rtl="0" eaLnBrk="1" latinLnBrk="0" hangingPunct="1">
        <a:defRPr sz="1201" kern="1200">
          <a:solidFill>
            <a:schemeClr val="tx1"/>
          </a:solidFill>
          <a:latin typeface="+mn-lt"/>
          <a:ea typeface="+mn-ea"/>
          <a:cs typeface="+mn-cs"/>
        </a:defRPr>
      </a:lvl2pPr>
      <a:lvl3pPr marL="609907" algn="l" defTabSz="609907" rtl="0" eaLnBrk="1" latinLnBrk="0" hangingPunct="1">
        <a:defRPr sz="1201" kern="1200">
          <a:solidFill>
            <a:schemeClr val="tx1"/>
          </a:solidFill>
          <a:latin typeface="+mn-lt"/>
          <a:ea typeface="+mn-ea"/>
          <a:cs typeface="+mn-cs"/>
        </a:defRPr>
      </a:lvl3pPr>
      <a:lvl4pPr marL="914861" algn="l" defTabSz="609907" rtl="0" eaLnBrk="1" latinLnBrk="0" hangingPunct="1">
        <a:defRPr sz="1201" kern="1200">
          <a:solidFill>
            <a:schemeClr val="tx1"/>
          </a:solidFill>
          <a:latin typeface="+mn-lt"/>
          <a:ea typeface="+mn-ea"/>
          <a:cs typeface="+mn-cs"/>
        </a:defRPr>
      </a:lvl4pPr>
      <a:lvl5pPr marL="1219815" algn="l" defTabSz="609907" rtl="0" eaLnBrk="1" latinLnBrk="0" hangingPunct="1">
        <a:defRPr sz="1201" kern="1200">
          <a:solidFill>
            <a:schemeClr val="tx1"/>
          </a:solidFill>
          <a:latin typeface="+mn-lt"/>
          <a:ea typeface="+mn-ea"/>
          <a:cs typeface="+mn-cs"/>
        </a:defRPr>
      </a:lvl5pPr>
      <a:lvl6pPr marL="1524769" algn="l" defTabSz="609907" rtl="0" eaLnBrk="1" latinLnBrk="0" hangingPunct="1">
        <a:defRPr sz="1201" kern="1200">
          <a:solidFill>
            <a:schemeClr val="tx1"/>
          </a:solidFill>
          <a:latin typeface="+mn-lt"/>
          <a:ea typeface="+mn-ea"/>
          <a:cs typeface="+mn-cs"/>
        </a:defRPr>
      </a:lvl6pPr>
      <a:lvl7pPr marL="1829723" algn="l" defTabSz="609907" rtl="0" eaLnBrk="1" latinLnBrk="0" hangingPunct="1">
        <a:defRPr sz="1201" kern="1200">
          <a:solidFill>
            <a:schemeClr val="tx1"/>
          </a:solidFill>
          <a:latin typeface="+mn-lt"/>
          <a:ea typeface="+mn-ea"/>
          <a:cs typeface="+mn-cs"/>
        </a:defRPr>
      </a:lvl7pPr>
      <a:lvl8pPr marL="2134676" algn="l" defTabSz="609907" rtl="0" eaLnBrk="1" latinLnBrk="0" hangingPunct="1">
        <a:defRPr sz="1201" kern="1200">
          <a:solidFill>
            <a:schemeClr val="tx1"/>
          </a:solidFill>
          <a:latin typeface="+mn-lt"/>
          <a:ea typeface="+mn-ea"/>
          <a:cs typeface="+mn-cs"/>
        </a:defRPr>
      </a:lvl8pPr>
      <a:lvl9pPr marL="2439630" algn="l" defTabSz="609907" rtl="0" eaLnBrk="1" latinLnBrk="0" hangingPunct="1">
        <a:defRPr sz="120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web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934F2AE-13B8-41D5-9DFF-6B2EB9760E7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A2DF9006-3E56-4CE0-8D64-9B68DB28D88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PE"/>
          </a:p>
        </p:txBody>
      </p:sp>
      <p:pic>
        <p:nvPicPr>
          <p:cNvPr id="5" name="Google Shape;59;p14" title="pantalla-02.jpg">
            <a:extLst>
              <a:ext uri="{FF2B5EF4-FFF2-40B4-BE49-F238E27FC236}">
                <a16:creationId xmlns:a16="http://schemas.microsoft.com/office/drawing/2014/main" id="{D77F7422-BFF2-4694-A2EE-22B82576C140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14875"/>
            <a:ext cx="12192000" cy="6858007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737981F0-AF2B-4191-90AE-59DF55F12D0F}"/>
              </a:ext>
            </a:extLst>
          </p:cNvPr>
          <p:cNvSpPr txBox="1"/>
          <p:nvPr/>
        </p:nvSpPr>
        <p:spPr>
          <a:xfrm>
            <a:off x="1697834" y="3381534"/>
            <a:ext cx="879632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000" b="1" dirty="0">
                <a:solidFill>
                  <a:srgbClr val="002147"/>
                </a:solidFill>
                <a:latin typeface="Arial Black" panose="020B0A04020102020204" pitchFamily="34" charset="0"/>
              </a:rPr>
              <a:t> </a:t>
            </a:r>
            <a:r>
              <a:rPr lang="es-MX" sz="4400" b="1" dirty="0">
                <a:solidFill>
                  <a:srgbClr val="002147"/>
                </a:solidFill>
                <a:latin typeface="Arial Black" panose="020B0A04020102020204" pitchFamily="34" charset="0"/>
              </a:rPr>
              <a:t>LA INTEGRIDAD </a:t>
            </a:r>
          </a:p>
          <a:p>
            <a:pPr algn="ctr"/>
            <a:r>
              <a:rPr lang="es-MX" sz="3200" b="1" dirty="0">
                <a:solidFill>
                  <a:srgbClr val="002147"/>
                </a:solidFill>
                <a:latin typeface="Arial Black" panose="020B0A04020102020204" pitchFamily="34" charset="0"/>
              </a:rPr>
              <a:t>EN LAS RELACIONES INTERPERSONALES</a:t>
            </a:r>
            <a:endParaRPr lang="es-PE" sz="4000" b="1" dirty="0">
              <a:solidFill>
                <a:srgbClr val="002147"/>
              </a:solidFill>
              <a:latin typeface="Arial Black" panose="020B0A04020102020204" pitchFamily="34" charset="0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16205B15-CA43-49A2-8F72-5281026BE434}"/>
              </a:ext>
            </a:extLst>
          </p:cNvPr>
          <p:cNvSpPr txBox="1"/>
          <p:nvPr/>
        </p:nvSpPr>
        <p:spPr>
          <a:xfrm>
            <a:off x="3575790" y="5181897"/>
            <a:ext cx="50404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i="1" dirty="0">
                <a:solidFill>
                  <a:srgbClr val="002147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PR. CARLOS JARA DEPAZ</a:t>
            </a:r>
            <a:endParaRPr lang="es-PE" sz="2400" b="1" i="1" dirty="0">
              <a:solidFill>
                <a:srgbClr val="00214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72959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687BEF8-6DBC-469A-B379-1D25694402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PE"/>
          </a:p>
        </p:txBody>
      </p:sp>
      <p:pic>
        <p:nvPicPr>
          <p:cNvPr id="10" name="Marcador de contenido 9">
            <a:extLst>
              <a:ext uri="{FF2B5EF4-FFF2-40B4-BE49-F238E27FC236}">
                <a16:creationId xmlns:a16="http://schemas.microsoft.com/office/drawing/2014/main" id="{0AC2C855-9BDC-4872-B779-25DBBE20F89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936281"/>
            <a:ext cx="5419365" cy="4351338"/>
          </a:xfrm>
        </p:spPr>
      </p:pic>
      <p:pic>
        <p:nvPicPr>
          <p:cNvPr id="4" name="Google Shape;66;p15" title="Pantalla-03.jpg">
            <a:extLst>
              <a:ext uri="{FF2B5EF4-FFF2-40B4-BE49-F238E27FC236}">
                <a16:creationId xmlns:a16="http://schemas.microsoft.com/office/drawing/2014/main" id="{31F8C0F4-9C41-4428-A704-A3430D30F937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2192000" cy="6858007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1857B66B-B627-4E9F-8B60-3D5C9B456681}"/>
              </a:ext>
            </a:extLst>
          </p:cNvPr>
          <p:cNvSpPr txBox="1"/>
          <p:nvPr/>
        </p:nvSpPr>
        <p:spPr>
          <a:xfrm>
            <a:off x="588374" y="492690"/>
            <a:ext cx="87775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>
                <a:solidFill>
                  <a:srgbClr val="002147"/>
                </a:solidFill>
                <a:latin typeface="Arial Black" panose="020B0A04020102020204" pitchFamily="34" charset="0"/>
              </a:rPr>
              <a:t>II.- </a:t>
            </a:r>
            <a:r>
              <a:rPr lang="es-ES" sz="2000" b="1" dirty="0">
                <a:solidFill>
                  <a:srgbClr val="002060"/>
                </a:solidFill>
                <a:latin typeface="Arial Black" panose="020B0A04020102020204" pitchFamily="34" charset="0"/>
              </a:rPr>
              <a:t>LA INTEGRIDAD: PRINCIPIOS BÍBLICOS PARA LA PRÁCTICA DE LAS RELACIONES INTERPERSONALES</a:t>
            </a:r>
            <a:endParaRPr lang="es-PE" sz="2000" b="1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1167E140-880D-4258-9EB9-76BC333462B0}"/>
              </a:ext>
            </a:extLst>
          </p:cNvPr>
          <p:cNvSpPr txBox="1"/>
          <p:nvPr/>
        </p:nvSpPr>
        <p:spPr>
          <a:xfrm>
            <a:off x="532659" y="1904023"/>
            <a:ext cx="7707827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>
                <a:latin typeface="Arial Black" panose="020B0A04020102020204" pitchFamily="34" charset="0"/>
              </a:rPr>
              <a:t>C. El Perdón a los demás</a:t>
            </a:r>
            <a:br>
              <a:rPr lang="es-ES" sz="2000" dirty="0"/>
            </a:br>
            <a:r>
              <a:rPr lang="es-E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s-MX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21 Entonces se le acercó Pedro y le dijo: Señor, ¿cuántas veces perdonaré a mi hermano que peque contra mí? ¿Hasta siete? 22 Jesús le dijo: No te digo hasta siete, sino aun hasta </a:t>
            </a:r>
            <a:r>
              <a:rPr lang="es-MX" sz="2000" b="1" i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setenta veces siete</a:t>
            </a:r>
            <a:r>
              <a:rPr lang="es-MX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s-E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s-ES" sz="2000" dirty="0"/>
              <a:t>(Mt 18:21-22)</a:t>
            </a:r>
          </a:p>
          <a:p>
            <a:endParaRPr lang="es-ES" altLang="es-PE" sz="2000" b="1" i="1" dirty="0">
              <a:solidFill>
                <a:srgbClr val="FF0000"/>
              </a:solidFill>
              <a:latin typeface="Arial" panose="020B0604020202020204" pitchFamily="34" charset="0"/>
            </a:endParaRPr>
          </a:p>
          <a:p>
            <a:r>
              <a:rPr lang="es-ES" sz="2000" b="1" dirty="0"/>
              <a:t>1). La deuda del pecado es impagable por medios humanos</a:t>
            </a:r>
            <a:endParaRPr lang="es-ES" sz="2000" b="1" i="1" dirty="0">
              <a:solidFill>
                <a:srgbClr val="FF0000"/>
              </a:solidFill>
              <a:latin typeface="Arial" panose="020B0604020202020204" pitchFamily="34" charset="0"/>
            </a:endParaRPr>
          </a:p>
          <a:p>
            <a:r>
              <a:rPr lang="es-ES" sz="2000" i="1" dirty="0"/>
              <a:t>El rey (símbolo de Dios) no solo tiene compasión, sino que cancela toda la deuda, lo que representa una expresión de gracia inmerecida</a:t>
            </a:r>
            <a:br>
              <a:rPr lang="es-ES" altLang="es-PE" sz="2000" b="1" i="1" dirty="0">
                <a:solidFill>
                  <a:srgbClr val="FF0000"/>
                </a:solidFill>
                <a:latin typeface="Arial" panose="020B0604020202020204" pitchFamily="34" charset="0"/>
              </a:rPr>
            </a:br>
            <a:br>
              <a:rPr lang="es-ES" altLang="es-PE" sz="2000" b="1" i="1" dirty="0">
                <a:solidFill>
                  <a:srgbClr val="FF0000"/>
                </a:solidFill>
                <a:latin typeface="Arial" panose="020B0604020202020204" pitchFamily="34" charset="0"/>
              </a:rPr>
            </a:br>
            <a:r>
              <a:rPr lang="es-ES" sz="2000" b="1" dirty="0"/>
              <a:t>2). El perdón recibido debe reflejarse en nuestras relaciones.</a:t>
            </a:r>
            <a:br>
              <a:rPr lang="es-ES" sz="2000" b="1" dirty="0"/>
            </a:br>
            <a:r>
              <a:rPr lang="es-ES" sz="2000" dirty="0"/>
              <a:t>Cada creyente debe examinar su corazón, para asegurarse de que perdona como ha sido perdonado por Dios. </a:t>
            </a:r>
            <a:endParaRPr lang="es-PE" altLang="es-PE" sz="1900" b="1" i="1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1571C6D6-30DB-42F7-832B-FE5222FB5C4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94"/>
          <a:stretch/>
        </p:blipFill>
        <p:spPr>
          <a:xfrm>
            <a:off x="8615827" y="2687185"/>
            <a:ext cx="2899538" cy="2216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91375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687BEF8-6DBC-469A-B379-1D25694402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PE"/>
          </a:p>
        </p:txBody>
      </p:sp>
      <p:pic>
        <p:nvPicPr>
          <p:cNvPr id="10" name="Marcador de contenido 9">
            <a:extLst>
              <a:ext uri="{FF2B5EF4-FFF2-40B4-BE49-F238E27FC236}">
                <a16:creationId xmlns:a16="http://schemas.microsoft.com/office/drawing/2014/main" id="{0AC2C855-9BDC-4872-B779-25DBBE20F89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936281"/>
            <a:ext cx="5419365" cy="4351338"/>
          </a:xfrm>
        </p:spPr>
      </p:pic>
      <p:pic>
        <p:nvPicPr>
          <p:cNvPr id="4" name="Google Shape;66;p15" title="Pantalla-03.jpg">
            <a:extLst>
              <a:ext uri="{FF2B5EF4-FFF2-40B4-BE49-F238E27FC236}">
                <a16:creationId xmlns:a16="http://schemas.microsoft.com/office/drawing/2014/main" id="{31F8C0F4-9C41-4428-A704-A3430D30F937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2192000" cy="6858007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1857B66B-B627-4E9F-8B60-3D5C9B456681}"/>
              </a:ext>
            </a:extLst>
          </p:cNvPr>
          <p:cNvSpPr txBox="1"/>
          <p:nvPr/>
        </p:nvSpPr>
        <p:spPr>
          <a:xfrm>
            <a:off x="588374" y="492690"/>
            <a:ext cx="87775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>
                <a:solidFill>
                  <a:srgbClr val="002147"/>
                </a:solidFill>
                <a:latin typeface="Arial Black" panose="020B0A04020102020204" pitchFamily="34" charset="0"/>
              </a:rPr>
              <a:t>II.- </a:t>
            </a:r>
            <a:r>
              <a:rPr lang="es-ES" sz="2000" b="1" dirty="0">
                <a:solidFill>
                  <a:srgbClr val="002060"/>
                </a:solidFill>
                <a:latin typeface="Arial Black" panose="020B0A04020102020204" pitchFamily="34" charset="0"/>
              </a:rPr>
              <a:t>LA INTEGRIDAD: PRINCIPIOS BÍBLICOS PARA LA PRÁCTICA DE LAS RELACIONES INTERPERSONALES</a:t>
            </a:r>
            <a:endParaRPr lang="es-PE" sz="2000" b="1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1167E140-880D-4258-9EB9-76BC333462B0}"/>
              </a:ext>
            </a:extLst>
          </p:cNvPr>
          <p:cNvSpPr txBox="1"/>
          <p:nvPr/>
        </p:nvSpPr>
        <p:spPr>
          <a:xfrm>
            <a:off x="588374" y="2518327"/>
            <a:ext cx="7707827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>
                <a:latin typeface="Arial Black" panose="020B0A04020102020204" pitchFamily="34" charset="0"/>
              </a:rPr>
              <a:t>D. LA COMUNICACIÓN</a:t>
            </a:r>
          </a:p>
          <a:p>
            <a:endParaRPr lang="es-ES" sz="2000" b="1" dirty="0">
              <a:latin typeface="Arial Black" panose="020B0A04020102020204" pitchFamily="34" charset="0"/>
            </a:endParaRPr>
          </a:p>
          <a:p>
            <a:pPr marL="815975" indent="-457200">
              <a:buFont typeface="+mj-lt"/>
              <a:buAutoNum type="arabicPeriod"/>
            </a:pPr>
            <a:r>
              <a:rPr lang="es-ES" sz="2000" b="1" dirty="0"/>
              <a:t>¿</a:t>
            </a:r>
            <a:r>
              <a:rPr lang="es-MX" sz="2000" b="1" dirty="0">
                <a:solidFill>
                  <a:srgbClr val="C00000"/>
                </a:solidFill>
              </a:rPr>
              <a:t>Cómo es nuestra interacción con las personas</a:t>
            </a:r>
            <a:r>
              <a:rPr lang="es-MX" sz="2000" b="1" dirty="0"/>
              <a:t>? verbal y no verbal</a:t>
            </a:r>
          </a:p>
          <a:p>
            <a:pPr marL="815975" indent="-457200">
              <a:buFont typeface="+mj-lt"/>
              <a:buAutoNum type="arabicPeriod"/>
            </a:pPr>
            <a:r>
              <a:rPr lang="es-MX" sz="2000" b="1" dirty="0">
                <a:solidFill>
                  <a:srgbClr val="C00000"/>
                </a:solidFill>
              </a:rPr>
              <a:t>Diálogo sincero </a:t>
            </a:r>
            <a:r>
              <a:rPr lang="es-MX" sz="2000" b="1" dirty="0"/>
              <a:t>y transparente</a:t>
            </a:r>
          </a:p>
          <a:p>
            <a:pPr marL="815975" indent="-457200">
              <a:buFont typeface="+mj-lt"/>
              <a:buAutoNum type="arabicPeriod"/>
            </a:pPr>
            <a:r>
              <a:rPr lang="es-MX" sz="2000" b="1" dirty="0">
                <a:solidFill>
                  <a:srgbClr val="C00000"/>
                </a:solidFill>
              </a:rPr>
              <a:t>El abrazo</a:t>
            </a:r>
            <a:r>
              <a:rPr lang="es-MX" sz="2000" b="1" dirty="0"/>
              <a:t>, la atención. </a:t>
            </a:r>
          </a:p>
          <a:p>
            <a:pPr marL="815975" indent="-457200">
              <a:buFont typeface="+mj-lt"/>
              <a:buAutoNum type="arabicPeriod"/>
            </a:pPr>
            <a:r>
              <a:rPr lang="es-MX" sz="2000" b="1" dirty="0">
                <a:solidFill>
                  <a:srgbClr val="C00000"/>
                </a:solidFill>
              </a:rPr>
              <a:t>La vida de Jesús </a:t>
            </a:r>
            <a:r>
              <a:rPr lang="es-MX" sz="2000" b="1" dirty="0"/>
              <a:t>no fue valorado tanto por los milagros sino por su </a:t>
            </a:r>
            <a:r>
              <a:rPr lang="es-MX" sz="2000" b="1" dirty="0">
                <a:solidFill>
                  <a:srgbClr val="C00000"/>
                </a:solidFill>
              </a:rPr>
              <a:t>contacto con la gente</a:t>
            </a:r>
            <a:r>
              <a:rPr lang="es-MX" sz="2000" b="1" dirty="0"/>
              <a:t>.</a:t>
            </a:r>
          </a:p>
          <a:p>
            <a:pPr marL="815975" indent="-457200">
              <a:buFont typeface="+mj-lt"/>
              <a:buAutoNum type="arabicPeriod"/>
            </a:pPr>
            <a:r>
              <a:rPr lang="es-MX" sz="2000" b="1" dirty="0"/>
              <a:t>Establecer límites</a:t>
            </a:r>
          </a:p>
          <a:p>
            <a:pPr marL="815975" indent="-457200">
              <a:buFont typeface="+mj-lt"/>
              <a:buAutoNum type="arabicPeriod"/>
            </a:pPr>
            <a:r>
              <a:rPr lang="es-MX" sz="2000" b="1" dirty="0"/>
              <a:t>A la gente no le impresiona tu mensaje sino como te relaciones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AC625073-0631-40E6-A803-2E9B9A3614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2275" y="2939142"/>
            <a:ext cx="3181351" cy="2367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07540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687BEF8-6DBC-469A-B379-1D25694402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PE"/>
          </a:p>
        </p:txBody>
      </p:sp>
      <p:pic>
        <p:nvPicPr>
          <p:cNvPr id="10" name="Marcador de contenido 9">
            <a:extLst>
              <a:ext uri="{FF2B5EF4-FFF2-40B4-BE49-F238E27FC236}">
                <a16:creationId xmlns:a16="http://schemas.microsoft.com/office/drawing/2014/main" id="{0AC2C855-9BDC-4872-B779-25DBBE20F89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936281"/>
            <a:ext cx="5419365" cy="4351338"/>
          </a:xfrm>
        </p:spPr>
      </p:pic>
      <p:pic>
        <p:nvPicPr>
          <p:cNvPr id="4" name="Google Shape;66;p15" title="Pantalla-03.jpg">
            <a:extLst>
              <a:ext uri="{FF2B5EF4-FFF2-40B4-BE49-F238E27FC236}">
                <a16:creationId xmlns:a16="http://schemas.microsoft.com/office/drawing/2014/main" id="{31F8C0F4-9C41-4428-A704-A3430D30F937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2192000" cy="6858007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1857B66B-B627-4E9F-8B60-3D5C9B456681}"/>
              </a:ext>
            </a:extLst>
          </p:cNvPr>
          <p:cNvSpPr txBox="1"/>
          <p:nvPr/>
        </p:nvSpPr>
        <p:spPr>
          <a:xfrm>
            <a:off x="677150" y="490479"/>
            <a:ext cx="87065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>
                <a:solidFill>
                  <a:srgbClr val="002060"/>
                </a:solidFill>
                <a:latin typeface="Arial Black" panose="020B0A04020102020204" pitchFamily="34" charset="0"/>
              </a:rPr>
              <a:t>II.- LA INTEGRIDAD: PRINCIPIOS BÍBLICOS PARA LA PRÁCTICA DE LAS RELACIONES INTERPERSONALES</a:t>
            </a:r>
            <a:endParaRPr lang="es-PE" sz="2000" b="1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1167E140-880D-4258-9EB9-76BC333462B0}"/>
              </a:ext>
            </a:extLst>
          </p:cNvPr>
          <p:cNvSpPr txBox="1"/>
          <p:nvPr/>
        </p:nvSpPr>
        <p:spPr>
          <a:xfrm>
            <a:off x="570618" y="1904023"/>
            <a:ext cx="6794367" cy="34624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>
                <a:latin typeface="Arial Black" panose="020B0A04020102020204" pitchFamily="34" charset="0"/>
              </a:rPr>
              <a:t>E. LEALTAD A LOS DEMAS </a:t>
            </a:r>
            <a:br>
              <a:rPr lang="es-ES" sz="2000" dirty="0"/>
            </a:br>
            <a:r>
              <a:rPr lang="es-E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“No me ruegues que te deje y me aparte de ti; porque a </a:t>
            </a:r>
            <a:r>
              <a:rPr lang="es-ES" sz="2000" b="1" i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dondequiera que tú fueres, iré yo</a:t>
            </a:r>
            <a:r>
              <a:rPr lang="es-E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y </a:t>
            </a:r>
            <a:r>
              <a:rPr lang="es-ES" sz="20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dondequiera que vivieres, viviré</a:t>
            </a:r>
            <a:r>
              <a:rPr lang="es-E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Tu pueblo será mi pueblo, y </a:t>
            </a:r>
            <a:r>
              <a:rPr lang="es-ES" sz="2000" b="1" i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 Dios mi Dios</a:t>
            </a:r>
            <a:r>
              <a:rPr lang="es-E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Donde tú murieres, moriré yo, y allí seré sepultada...” </a:t>
            </a:r>
            <a:r>
              <a:rPr lang="es-ES" sz="2000" dirty="0"/>
              <a:t>(Rut 1:16–17)</a:t>
            </a:r>
            <a:br>
              <a:rPr lang="es-ES" sz="2000" dirty="0"/>
            </a:br>
            <a:endParaRPr lang="es-PE" altLang="es-PE" sz="1900" dirty="0">
              <a:latin typeface="Arial" panose="020B0604020202020204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S" sz="2000" b="1" dirty="0"/>
              <a:t>1. La lealtad construye relaciones duraderas.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S" sz="2000" b="1" dirty="0"/>
              <a:t>2. La lealtad se demuestra en las pruebas, no en la comodidad.</a:t>
            </a:r>
            <a:br>
              <a:rPr lang="es-ES" sz="2000" b="1" dirty="0"/>
            </a:br>
            <a:r>
              <a:rPr lang="es-PE" sz="2000" b="1" dirty="0"/>
              <a:t>3. La lealtad implica sacrificio personal.</a:t>
            </a:r>
            <a:br>
              <a:rPr lang="es-ES" sz="2000" b="1" dirty="0"/>
            </a:br>
            <a:r>
              <a:rPr lang="es-ES" sz="2000" b="1" dirty="0"/>
              <a:t>4. La lealtad abre puertas a la bendición de Dios. </a:t>
            </a:r>
            <a:r>
              <a:rPr lang="es-PE" sz="2000" b="1" i="1" dirty="0">
                <a:solidFill>
                  <a:srgbClr val="FF0000"/>
                </a:solidFill>
              </a:rPr>
              <a:t>(Mateo 1:5)</a:t>
            </a:r>
            <a:br>
              <a:rPr lang="es-ES" sz="2000" b="1" dirty="0"/>
            </a:br>
            <a:r>
              <a:rPr lang="es-ES" sz="2000" b="1" dirty="0"/>
              <a:t>5. La lealtad puede ser un testimonio de fe</a:t>
            </a:r>
            <a:endParaRPr lang="es-PE" altLang="es-PE" sz="1900" b="1" dirty="0">
              <a:latin typeface="Arial" panose="020B0604020202020204" pitchFamily="34" charset="0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75A03D2B-6D79-40B4-BA06-AE1F3CA1ED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7070" y="2661557"/>
            <a:ext cx="3015344" cy="2473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78517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687BEF8-6DBC-469A-B379-1D25694402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PE"/>
          </a:p>
        </p:txBody>
      </p:sp>
      <p:pic>
        <p:nvPicPr>
          <p:cNvPr id="10" name="Marcador de contenido 9">
            <a:extLst>
              <a:ext uri="{FF2B5EF4-FFF2-40B4-BE49-F238E27FC236}">
                <a16:creationId xmlns:a16="http://schemas.microsoft.com/office/drawing/2014/main" id="{0AC2C855-9BDC-4872-B779-25DBBE20F89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936281"/>
            <a:ext cx="5419365" cy="4351338"/>
          </a:xfrm>
        </p:spPr>
      </p:pic>
      <p:pic>
        <p:nvPicPr>
          <p:cNvPr id="4" name="Google Shape;66;p15" title="Pantalla-03.jpg">
            <a:extLst>
              <a:ext uri="{FF2B5EF4-FFF2-40B4-BE49-F238E27FC236}">
                <a16:creationId xmlns:a16="http://schemas.microsoft.com/office/drawing/2014/main" id="{31F8C0F4-9C41-4428-A704-A3430D30F937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2192000" cy="6858007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1857B66B-B627-4E9F-8B60-3D5C9B456681}"/>
              </a:ext>
            </a:extLst>
          </p:cNvPr>
          <p:cNvSpPr txBox="1"/>
          <p:nvPr/>
        </p:nvSpPr>
        <p:spPr>
          <a:xfrm>
            <a:off x="677150" y="490479"/>
            <a:ext cx="87065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>
                <a:solidFill>
                  <a:srgbClr val="002060"/>
                </a:solidFill>
                <a:latin typeface="Arial Black" panose="020B0A04020102020204" pitchFamily="34" charset="0"/>
              </a:rPr>
              <a:t>II.- LA INTEGRIDAD: PRINCIPIOS BÍBLICOS PARA LA PRÁCTICA DE LAS RELACIONES INTERPERSONALES</a:t>
            </a:r>
            <a:endParaRPr lang="es-PE" sz="2000" b="1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1167E140-880D-4258-9EB9-76BC333462B0}"/>
              </a:ext>
            </a:extLst>
          </p:cNvPr>
          <p:cNvSpPr txBox="1"/>
          <p:nvPr/>
        </p:nvSpPr>
        <p:spPr>
          <a:xfrm>
            <a:off x="570620" y="2581517"/>
            <a:ext cx="639623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>
                <a:latin typeface="Arial Black" panose="020B0A04020102020204" pitchFamily="34" charset="0"/>
              </a:rPr>
              <a:t>F. LA CONFIANZA</a:t>
            </a:r>
            <a:br>
              <a:rPr lang="es-ES" sz="2000" dirty="0"/>
            </a:br>
            <a:endParaRPr lang="es-ES" sz="2000" dirty="0"/>
          </a:p>
          <a:p>
            <a:pPr marL="457200" indent="-457200">
              <a:buFont typeface="+mj-lt"/>
              <a:buAutoNum type="arabicPeriod"/>
            </a:pPr>
            <a:r>
              <a:rPr lang="es-MX" sz="2000" dirty="0"/>
              <a:t>La </a:t>
            </a:r>
            <a:r>
              <a:rPr lang="es-MX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confianza mutua </a:t>
            </a:r>
            <a:r>
              <a:rPr lang="es-MX" sz="2000" dirty="0"/>
              <a:t>permite apertura y vulnerabilidad</a:t>
            </a:r>
          </a:p>
          <a:p>
            <a:pPr marL="457200" indent="-457200">
              <a:buFont typeface="+mj-lt"/>
              <a:buAutoNum type="arabicPeriod"/>
            </a:pPr>
            <a:r>
              <a:rPr lang="es-MX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 encubre </a:t>
            </a:r>
            <a:r>
              <a:rPr lang="es-MX" sz="2000" dirty="0"/>
              <a:t>pecados.</a:t>
            </a:r>
          </a:p>
          <a:p>
            <a:pPr marL="457200" indent="-457200">
              <a:buFont typeface="+mj-lt"/>
              <a:buAutoNum type="arabicPeriod"/>
            </a:pPr>
            <a:r>
              <a:rPr lang="es-MX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Promueve el bienestar</a:t>
            </a:r>
          </a:p>
          <a:p>
            <a:pPr marL="457200" indent="-457200">
              <a:buFont typeface="+mj-lt"/>
              <a:buAutoNum type="arabicPeriod"/>
            </a:pPr>
            <a:r>
              <a:rPr lang="es-MX" sz="2000" dirty="0"/>
              <a:t>Fomenta el </a:t>
            </a:r>
            <a:r>
              <a:rPr lang="es-MX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compromiso y la libertad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966BD3F6-32D1-48AE-99D2-C61F92789D2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2200" y="2486943"/>
            <a:ext cx="3967555" cy="2640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55619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687BEF8-6DBC-469A-B379-1D25694402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PE"/>
          </a:p>
        </p:txBody>
      </p:sp>
      <p:pic>
        <p:nvPicPr>
          <p:cNvPr id="10" name="Marcador de contenido 9">
            <a:extLst>
              <a:ext uri="{FF2B5EF4-FFF2-40B4-BE49-F238E27FC236}">
                <a16:creationId xmlns:a16="http://schemas.microsoft.com/office/drawing/2014/main" id="{0AC2C855-9BDC-4872-B779-25DBBE20F89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936281"/>
            <a:ext cx="5419365" cy="4351338"/>
          </a:xfrm>
        </p:spPr>
      </p:pic>
      <p:pic>
        <p:nvPicPr>
          <p:cNvPr id="4" name="Google Shape;66;p15" title="Pantalla-03.jpg">
            <a:extLst>
              <a:ext uri="{FF2B5EF4-FFF2-40B4-BE49-F238E27FC236}">
                <a16:creationId xmlns:a16="http://schemas.microsoft.com/office/drawing/2014/main" id="{31F8C0F4-9C41-4428-A704-A3430D30F937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2192000" cy="6858007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1857B66B-B627-4E9F-8B60-3D5C9B456681}"/>
              </a:ext>
            </a:extLst>
          </p:cNvPr>
          <p:cNvSpPr txBox="1"/>
          <p:nvPr/>
        </p:nvSpPr>
        <p:spPr>
          <a:xfrm>
            <a:off x="677150" y="490479"/>
            <a:ext cx="87065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II.- LA INTEGRIDAD: PRINCIPIOS BÍBLICOS PARA LA PRÁCTICA DE LAS RELACIONES INTERPERSONALES</a:t>
            </a:r>
            <a:endParaRPr kumimoji="0" lang="es-PE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1167E140-880D-4258-9EB9-76BC333462B0}"/>
              </a:ext>
            </a:extLst>
          </p:cNvPr>
          <p:cNvSpPr txBox="1"/>
          <p:nvPr/>
        </p:nvSpPr>
        <p:spPr>
          <a:xfrm>
            <a:off x="527075" y="2317680"/>
            <a:ext cx="6794367" cy="27238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G. PELIGROS EN LAS RELACIONES INTERPERSONALES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 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s-MX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La deshonestidad</a:t>
            </a:r>
            <a:r>
              <a:rPr kumimoji="0" lang="es-MX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Falta de sinceridad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s-MX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Manipulación</a:t>
            </a:r>
            <a:r>
              <a:rPr kumimoji="0" lang="es-MX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Influyen en los demás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s-MX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Conflicto de intereses</a:t>
            </a:r>
            <a:r>
              <a:rPr kumimoji="0" lang="es-MX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Buscas a la persona, solo porque lo necesitas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altLang="es-PE" sz="19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F9600BB1-9765-4A54-9B76-B8ECFE2698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778" y="2710543"/>
            <a:ext cx="3924604" cy="2724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83628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740183F9-4F76-48DE-A73A-55DDE79BC5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3000"/>
            <a:ext cx="12192000" cy="4572000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10D99542-756C-4C2A-99B1-086B45E0062A}"/>
              </a:ext>
            </a:extLst>
          </p:cNvPr>
          <p:cNvSpPr txBox="1"/>
          <p:nvPr/>
        </p:nvSpPr>
        <p:spPr>
          <a:xfrm>
            <a:off x="492927" y="1618785"/>
            <a:ext cx="8387714" cy="5161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86207"/>
            <a:r>
              <a:rPr lang="es-MX" sz="2754" b="1" dirty="0">
                <a:solidFill>
                  <a:srgbClr val="002147"/>
                </a:solidFill>
                <a:latin typeface="Arial Black" panose="020B0A04020102020204" pitchFamily="34" charset="0"/>
              </a:rPr>
              <a:t>CONCLUSIÓN</a:t>
            </a:r>
            <a:endParaRPr lang="es-PE" sz="2754" b="1" dirty="0">
              <a:solidFill>
                <a:srgbClr val="002147"/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9F93C7B2-5942-43BA-89A4-E92AD04D2EE0}"/>
              </a:ext>
            </a:extLst>
          </p:cNvPr>
          <p:cNvSpPr txBox="1"/>
          <p:nvPr/>
        </p:nvSpPr>
        <p:spPr>
          <a:xfrm>
            <a:off x="3537628" y="2716708"/>
            <a:ext cx="7479661" cy="17876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7759" indent="-357759" defTabSz="286207">
              <a:buFont typeface="Wingdings" panose="05000000000000000000" pitchFamily="2" charset="2"/>
              <a:buChar char="q"/>
            </a:pPr>
            <a:r>
              <a:rPr lang="es-MX" sz="2754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integridad en las relaciones es fruto del amor de Cristo obrando en nosotros.</a:t>
            </a:r>
          </a:p>
          <a:p>
            <a:pPr marL="357759" indent="-357759" defTabSz="286207">
              <a:buFont typeface="Wingdings" panose="05000000000000000000" pitchFamily="2" charset="2"/>
              <a:buChar char="q"/>
            </a:pPr>
            <a:r>
              <a:rPr lang="es-MX" sz="2754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integridad relacional refleja al Cristo que predicamos.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D96D1A65-93BB-43D3-8137-8C509ECF4769}"/>
              </a:ext>
            </a:extLst>
          </p:cNvPr>
          <p:cNvSpPr txBox="1"/>
          <p:nvPr/>
        </p:nvSpPr>
        <p:spPr>
          <a:xfrm>
            <a:off x="4430621" y="4538163"/>
            <a:ext cx="5460998" cy="6496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86207">
              <a:lnSpc>
                <a:spcPct val="150000"/>
              </a:lnSpc>
            </a:pPr>
            <a:r>
              <a:rPr lang="es-MX" sz="2754" b="1" i="1" dirty="0">
                <a:solidFill>
                  <a:srgbClr val="4472C4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“Sin amor, nada soy” </a:t>
            </a:r>
            <a:r>
              <a:rPr lang="es-MX" sz="2754" dirty="0">
                <a:solidFill>
                  <a:srgbClr val="4472C4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(1 Co 13)</a:t>
            </a:r>
            <a:endParaRPr lang="es-PE" sz="2754" dirty="0">
              <a:solidFill>
                <a:srgbClr val="4472C4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F3458A53-A83F-4BF8-9545-4FB37ECBD3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430" b="99492" l="10000" r="94862">
                        <a14:foregroundMark x1="18564" y1="42656" x2="33536" y2="11250"/>
                        <a14:foregroundMark x1="33536" y1="11250" x2="74530" y2="12070"/>
                        <a14:foregroundMark x1="74530" y1="12070" x2="98398" y2="25703"/>
                        <a14:foregroundMark x1="91153" y1="54372" x2="90718" y2="56094"/>
                        <a14:foregroundMark x1="98398" y1="25703" x2="91387" y2="53447"/>
                        <a14:foregroundMark x1="88500" y1="57026" x2="81050" y2="60156"/>
                        <a14:foregroundMark x1="90718" y1="56094" x2="89070" y2="56786"/>
                        <a14:foregroundMark x1="88785" y1="95586" x2="78674" y2="71875"/>
                        <a14:foregroundMark x1="78674" y1="71875" x2="49116" y2="45000"/>
                        <a14:foregroundMark x1="49116" y1="45000" x2="20331" y2="58281"/>
                        <a14:foregroundMark x1="20331" y1="58281" x2="17845" y2="88438"/>
                        <a14:foregroundMark x1="17845" y1="88438" x2="22707" y2="97500"/>
                        <a14:foregroundMark x1="22707" y1="97500" x2="27348" y2="99609"/>
                        <a14:foregroundMark x1="42320" y1="93398" x2="35193" y2="73828"/>
                        <a14:foregroundMark x1="35193" y1="73828" x2="23425" y2="60469"/>
                        <a14:foregroundMark x1="23425" y1="60469" x2="10276" y2="57617"/>
                        <a14:foregroundMark x1="10276" y1="57617" x2="10276" y2="57617"/>
                        <a14:foregroundMark x1="14917" y1="93750" x2="10829" y2="84258"/>
                        <a14:foregroundMark x1="10829" y1="84258" x2="10829" y2="84258"/>
                        <a14:foregroundMark x1="45414" y1="97773" x2="56740" y2="91211"/>
                        <a14:foregroundMark x1="85691" y1="53242" x2="94972" y2="28477"/>
                        <a14:foregroundMark x1="94972" y1="28477" x2="94475" y2="24414"/>
                        <a14:foregroundMark x1="19613" y1="35000" x2="21160" y2="25352"/>
                        <a14:foregroundMark x1="21160" y1="25352" x2="36298" y2="10234"/>
                        <a14:foregroundMark x1="36298" y1="10234" x2="51602" y2="6953"/>
                        <a14:foregroundMark x1="51602" y1="6953" x2="63978" y2="6875"/>
                        <a14:foregroundMark x1="88785" y1="18203" x2="71823" y2="7969"/>
                        <a14:foregroundMark x1="71823" y1="7969" x2="61436" y2="5430"/>
                        <a14:foregroundMark x1="20110" y1="44492" x2="16188" y2="31992"/>
                        <a14:foregroundMark x1="16188" y1="31992" x2="18122" y2="21055"/>
                        <a14:foregroundMark x1="18122" y1="21055" x2="21657" y2="16719"/>
                        <a14:foregroundMark x1="20110" y1="44102" x2="14917" y2="34766"/>
                        <a14:foregroundMark x1="14917" y1="34766" x2="14917" y2="29883"/>
                        <a14:backgroundMark x1="85691" y1="56875" x2="93923" y2="52500"/>
                        <a14:backgroundMark x1="88785" y1="58711" x2="88785" y2="51797"/>
                        <a14:backgroundMark x1="90829" y1="59453" x2="90829" y2="5066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8507" y="2301077"/>
            <a:ext cx="2163792" cy="3060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13831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687BEF8-6DBC-469A-B379-1D25694402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AF78541-2E6C-4D52-9940-2D88A23786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PE"/>
          </a:p>
        </p:txBody>
      </p:sp>
      <p:pic>
        <p:nvPicPr>
          <p:cNvPr id="4" name="Google Shape;66;p15" title="Pantalla-03.jpg">
            <a:extLst>
              <a:ext uri="{FF2B5EF4-FFF2-40B4-BE49-F238E27FC236}">
                <a16:creationId xmlns:a16="http://schemas.microsoft.com/office/drawing/2014/main" id="{31F8C0F4-9C41-4428-A704-A3430D30F937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12192000" cy="6858007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1857B66B-B627-4E9F-8B60-3D5C9B456681}"/>
              </a:ext>
            </a:extLst>
          </p:cNvPr>
          <p:cNvSpPr txBox="1"/>
          <p:nvPr/>
        </p:nvSpPr>
        <p:spPr>
          <a:xfrm>
            <a:off x="731038" y="571356"/>
            <a:ext cx="91587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200" b="1" i="0" u="none" strike="noStrike" kern="1200" cap="none" spc="0" normalizeH="0" baseline="0" noProof="0" dirty="0">
                <a:ln>
                  <a:noFill/>
                </a:ln>
                <a:solidFill>
                  <a:srgbClr val="00214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TEXTO BÍBLICO </a:t>
            </a:r>
            <a:endParaRPr kumimoji="0" lang="es-PE" sz="3200" b="1" i="0" u="none" strike="noStrike" kern="1200" cap="none" spc="0" normalizeH="0" baseline="0" noProof="0" dirty="0">
              <a:ln>
                <a:noFill/>
              </a:ln>
              <a:solidFill>
                <a:srgbClr val="002147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1167E140-880D-4258-9EB9-76BC333462B0}"/>
              </a:ext>
            </a:extLst>
          </p:cNvPr>
          <p:cNvSpPr txBox="1"/>
          <p:nvPr/>
        </p:nvSpPr>
        <p:spPr>
          <a:xfrm>
            <a:off x="731038" y="1786346"/>
            <a:ext cx="1062276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altLang="es-PE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“7 Amados, </a:t>
            </a:r>
            <a:r>
              <a:rPr kumimoji="0" lang="es-MX" altLang="es-PE" sz="1800" b="1" i="1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amémonos unos a otros</a:t>
            </a:r>
            <a:r>
              <a:rPr kumimoji="0" lang="es-MX" altLang="es-PE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; porque el amor es de Dios. </a:t>
            </a:r>
            <a:r>
              <a:rPr kumimoji="0" lang="es-MX" altLang="es-PE" sz="1800" b="1" i="1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Todo aquel que ama, es nacido de Dios</a:t>
            </a:r>
            <a:r>
              <a:rPr kumimoji="0" lang="es-MX" altLang="es-PE" sz="18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, y </a:t>
            </a:r>
            <a:r>
              <a:rPr kumimoji="0" lang="es-MX" altLang="es-PE" sz="1800" b="1" i="1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conoce a Dios</a:t>
            </a:r>
            <a:r>
              <a:rPr kumimoji="0" lang="es-MX" altLang="es-PE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8 El que no ama, no ha conocido a Dios; porque Dios es amor.” </a:t>
            </a:r>
            <a:r>
              <a:rPr kumimoji="0" lang="es-MX" altLang="es-P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(1 Jn 4:7-8)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s-MX" altLang="es-PE" dirty="0">
              <a:solidFill>
                <a:prstClr val="black"/>
              </a:solidFill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altLang="es-PE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“9 </a:t>
            </a:r>
            <a:r>
              <a:rPr kumimoji="0" lang="es-MX" altLang="es-PE" sz="1800" b="1" i="1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El amor sea sin fingimiento</a:t>
            </a:r>
            <a:r>
              <a:rPr kumimoji="0" lang="es-MX" altLang="es-PE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Aborreced lo malo, seguid lo bueno. 10 </a:t>
            </a:r>
            <a:r>
              <a:rPr kumimoji="0" lang="es-MX" altLang="es-PE" sz="1800" b="1" i="1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Amaos los unos a los otros con amor fraternal</a:t>
            </a:r>
            <a:r>
              <a:rPr kumimoji="0" lang="es-MX" altLang="es-PE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; en cuanto a honra, </a:t>
            </a:r>
            <a:r>
              <a:rPr kumimoji="0" lang="es-MX" altLang="es-PE" sz="1800" b="1" i="1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prefiriéndoos los unos a los otros</a:t>
            </a:r>
            <a:r>
              <a:rPr kumimoji="0" lang="es-MX" altLang="es-PE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.”</a:t>
            </a:r>
            <a:r>
              <a:rPr kumimoji="0" lang="es-MX" altLang="es-PE" sz="1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(Ro 12:9-10)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s-MX" altLang="es-PE" dirty="0">
              <a:solidFill>
                <a:prstClr val="black"/>
              </a:solidFill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altLang="es-PE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“14 </a:t>
            </a:r>
            <a:r>
              <a:rPr kumimoji="0" lang="es-MX" altLang="es-PE" sz="1800" b="1" i="1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Bendecid a los que os persiguen</a:t>
            </a:r>
            <a:r>
              <a:rPr kumimoji="0" lang="es-MX" altLang="es-PE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; bendecid, y no maldigáis. 15 Gozaos con los que se gozan; llorad con los que lloran. 16 Unánimes entre vosotros; no altivos, sino asociándoos con los humildes. </a:t>
            </a:r>
            <a:r>
              <a:rPr kumimoji="0" lang="es-MX" altLang="es-PE" sz="1800" b="1" i="1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No seáis sabios en vuestra propia opinión</a:t>
            </a:r>
            <a:r>
              <a:rPr kumimoji="0" lang="es-MX" altLang="es-PE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17 </a:t>
            </a:r>
            <a:r>
              <a:rPr kumimoji="0" lang="es-MX" altLang="es-PE" sz="1800" b="1" i="1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No paguéis a nadie mal por mal</a:t>
            </a:r>
            <a:r>
              <a:rPr kumimoji="0" lang="es-MX" altLang="es-PE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; procurad lo bueno delante de todos los hombres. 18 Si es posible, </a:t>
            </a:r>
            <a:r>
              <a:rPr kumimoji="0" lang="es-MX" altLang="es-PE" sz="1800" b="1" i="1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en cuanto dependa de vosotros, estad en paz con todos los hombres.</a:t>
            </a:r>
            <a:r>
              <a:rPr kumimoji="0" lang="es-MX" altLang="es-PE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19 No os venguéis vosotros mismos, amados míos, sino dejad lugar a la ira de Dios; porque escrito está: Mía es la venganza, yo pagaré, dice el Señor. 20 Así que, </a:t>
            </a:r>
            <a:r>
              <a:rPr kumimoji="0" lang="es-MX" altLang="es-PE" sz="1800" b="1" i="1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si tu enemigo tuviere hambre</a:t>
            </a:r>
            <a:r>
              <a:rPr kumimoji="0" lang="es-MX" altLang="es-PE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, </a:t>
            </a:r>
            <a:r>
              <a:rPr kumimoji="0" lang="es-MX" altLang="es-PE" sz="1800" b="1" i="1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dale de comer</a:t>
            </a:r>
            <a:r>
              <a:rPr kumimoji="0" lang="es-MX" altLang="es-PE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; si tuviere sed, dale de beber; pues haciendo esto, ascuas de fuego amontonarás sobre su cabeza. 21 No seas vencido de lo malo, sino vence con el bien el mal.</a:t>
            </a:r>
            <a:r>
              <a:rPr kumimoji="0" lang="es-MX" altLang="es-PE" sz="1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” (Ro 12:14-21) </a:t>
            </a:r>
            <a:endParaRPr kumimoji="0" lang="es-PE" altLang="es-PE" sz="18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90380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740183F9-4F76-48DE-A73A-55DDE79BC5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3000"/>
            <a:ext cx="12192000" cy="4572000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10D99542-756C-4C2A-99B1-086B45E0062A}"/>
              </a:ext>
            </a:extLst>
          </p:cNvPr>
          <p:cNvSpPr txBox="1"/>
          <p:nvPr/>
        </p:nvSpPr>
        <p:spPr>
          <a:xfrm>
            <a:off x="492927" y="1630233"/>
            <a:ext cx="8387714" cy="5161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28620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754" b="1" i="0" u="none" strike="noStrike" kern="1200" cap="none" spc="0" normalizeH="0" baseline="0" noProof="0" dirty="0">
                <a:ln>
                  <a:noFill/>
                </a:ln>
                <a:solidFill>
                  <a:srgbClr val="00214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INTRODUCCIÓN</a:t>
            </a:r>
            <a:endParaRPr kumimoji="0" lang="es-PE" sz="2754" b="1" i="0" u="none" strike="noStrike" kern="1200" cap="none" spc="0" normalizeH="0" baseline="0" noProof="0" dirty="0">
              <a:ln>
                <a:noFill/>
              </a:ln>
              <a:solidFill>
                <a:srgbClr val="002147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9F93C7B2-5942-43BA-89A4-E92AD04D2EE0}"/>
              </a:ext>
            </a:extLst>
          </p:cNvPr>
          <p:cNvSpPr txBox="1"/>
          <p:nvPr/>
        </p:nvSpPr>
        <p:spPr>
          <a:xfrm>
            <a:off x="492927" y="2787710"/>
            <a:ext cx="7853127" cy="23275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28620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254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“LA INTEGRIDAD NO ES SOLO VERTICAL (CON DIOS), </a:t>
            </a:r>
          </a:p>
          <a:p>
            <a:pPr marL="0" marR="0" lvl="0" indent="0" algn="ctr" defTabSz="28620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254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SINO TAMBIÉN HORIZONTAL (CON LOS DEMÁS).”</a:t>
            </a:r>
          </a:p>
          <a:p>
            <a:pPr marL="0" marR="0" lvl="0" indent="0" algn="ctr" defTabSz="28620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s-MX" sz="250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s-MX" sz="250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En las relaciones humanas, </a:t>
            </a:r>
            <a:r>
              <a:rPr kumimoji="0" lang="es-MX" sz="2504" b="1" i="0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LA INTEGRIDAD </a:t>
            </a:r>
            <a:r>
              <a:rPr kumimoji="0" lang="es-MX" sz="250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 manifiesta en </a:t>
            </a:r>
            <a:r>
              <a:rPr kumimoji="0" lang="es-MX" sz="2504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el amor</a:t>
            </a:r>
            <a:r>
              <a:rPr kumimoji="0" lang="es-MX" sz="250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s-MX" sz="2504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la verdad</a:t>
            </a:r>
            <a:r>
              <a:rPr kumimoji="0" lang="es-MX" sz="250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s-MX" sz="2504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el perdón</a:t>
            </a:r>
            <a:r>
              <a:rPr kumimoji="0" lang="es-MX" sz="250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s-MX" sz="2504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la humildad </a:t>
            </a:r>
            <a:r>
              <a:rPr kumimoji="0" lang="es-MX" sz="250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y el </a:t>
            </a:r>
            <a:r>
              <a:rPr kumimoji="0" lang="es-MX" sz="2504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respeto</a:t>
            </a:r>
            <a:endParaRPr kumimoji="0" lang="es-PE" sz="2504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A041EB06-39F1-4BAA-9DE6-56BFD6B4C7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94886" y="2294851"/>
            <a:ext cx="3386967" cy="309470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1253182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687BEF8-6DBC-469A-B379-1D25694402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AF78541-2E6C-4D52-9940-2D88A23786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PE"/>
          </a:p>
        </p:txBody>
      </p:sp>
      <p:pic>
        <p:nvPicPr>
          <p:cNvPr id="4" name="Google Shape;66;p15" title="Pantalla-03.jpg">
            <a:extLst>
              <a:ext uri="{FF2B5EF4-FFF2-40B4-BE49-F238E27FC236}">
                <a16:creationId xmlns:a16="http://schemas.microsoft.com/office/drawing/2014/main" id="{31F8C0F4-9C41-4428-A704-A3430D30F937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12192000" cy="6858007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1857B66B-B627-4E9F-8B60-3D5C9B456681}"/>
              </a:ext>
            </a:extLst>
          </p:cNvPr>
          <p:cNvSpPr txBox="1"/>
          <p:nvPr/>
        </p:nvSpPr>
        <p:spPr>
          <a:xfrm>
            <a:off x="616738" y="462592"/>
            <a:ext cx="91587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srgbClr val="00214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LAS RELACIONES INTERPERSONALES Y UNA VIDA COHERENTE</a:t>
            </a:r>
            <a:endParaRPr kumimoji="0" lang="es-PE" sz="2400" b="1" i="0" u="none" strike="noStrike" kern="1200" cap="none" spc="0" normalizeH="0" baseline="0" noProof="0" dirty="0">
              <a:ln>
                <a:noFill/>
              </a:ln>
              <a:solidFill>
                <a:srgbClr val="002147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1167E140-880D-4258-9EB9-76BC333462B0}"/>
              </a:ext>
            </a:extLst>
          </p:cNvPr>
          <p:cNvSpPr txBox="1"/>
          <p:nvPr/>
        </p:nvSpPr>
        <p:spPr>
          <a:xfrm>
            <a:off x="536121" y="1727487"/>
            <a:ext cx="11119757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altLang="es-P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En nuestra vida, Hay una </a:t>
            </a:r>
            <a:r>
              <a:rPr kumimoji="0" lang="es-PE" altLang="es-PE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relación vertical con Dios </a:t>
            </a:r>
            <a:r>
              <a:rPr kumimoji="0" lang="es-PE" altLang="es-P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y una </a:t>
            </a:r>
            <a:r>
              <a:rPr kumimoji="0" lang="es-PE" altLang="es-PE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relación vertical con las personas</a:t>
            </a:r>
            <a:r>
              <a:rPr kumimoji="0" lang="es-PE" altLang="es-P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PE" altLang="es-P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altLang="es-PE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“37 Jesús le dijo: </a:t>
            </a:r>
            <a:r>
              <a:rPr kumimoji="0" lang="es-MX" altLang="es-PE" sz="1800" b="1" i="1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Amarás al Señor tu Dios </a:t>
            </a:r>
            <a:r>
              <a:rPr kumimoji="0" lang="es-MX" altLang="es-PE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con todo tu corazón, y con toda tu alma, y con toda tu mente. 38 Este es el primero y grande mandamiento. 39 Y </a:t>
            </a:r>
            <a:r>
              <a:rPr kumimoji="0" lang="es-MX" altLang="es-PE" sz="1800" b="1" i="1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el segundo </a:t>
            </a:r>
            <a:r>
              <a:rPr kumimoji="0" lang="es-MX" altLang="es-PE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es semejante: </a:t>
            </a:r>
            <a:r>
              <a:rPr kumimoji="0" lang="es-MX" altLang="es-PE" sz="1800" b="1" i="1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Amarás a tu prójimo como a ti mismo</a:t>
            </a:r>
            <a:r>
              <a:rPr kumimoji="0" lang="es-MX" altLang="es-PE" sz="18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</a:t>
            </a:r>
            <a:r>
              <a:rPr kumimoji="0" lang="es-MX" altLang="es-PE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” </a:t>
            </a:r>
            <a:r>
              <a:rPr kumimoji="0" lang="es-MX" altLang="es-P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(Mt 22:37-39)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s-MX" altLang="es-PE" dirty="0">
              <a:solidFill>
                <a:prstClr val="black"/>
              </a:solidFill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altLang="es-P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Entendemos </a:t>
            </a:r>
            <a:r>
              <a:rPr kumimoji="0" lang="es-MX" altLang="es-PE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la integridad </a:t>
            </a:r>
            <a:r>
              <a:rPr kumimoji="0" lang="es-MX" altLang="es-P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no solo como honestidad o rectitud moral, sino como </a:t>
            </a:r>
            <a:r>
              <a:rPr kumimoji="0" lang="es-MX" altLang="es-PE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una vida coherente</a:t>
            </a:r>
            <a:r>
              <a:rPr kumimoji="0" lang="es-MX" altLang="es-P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, íntegra y profundamente </a:t>
            </a:r>
            <a:r>
              <a:rPr kumimoji="0" lang="es-MX" altLang="es-PE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conectada con Dios y con los demás</a:t>
            </a:r>
            <a:r>
              <a:rPr kumimoji="0" lang="es-MX" altLang="es-P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La integridad en sus relaciones personales: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s-MX" altLang="es-PE" dirty="0">
              <a:solidFill>
                <a:prstClr val="black"/>
              </a:solidFill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altLang="es-P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El trato de un pastor con amabilidad con los demás y muy duro con su esposa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s-MX" altLang="es-PE" dirty="0">
                <a:solidFill>
                  <a:prstClr val="black"/>
                </a:solidFill>
                <a:latin typeface="Arial" panose="020B0604020202020204" pitchFamily="34" charset="0"/>
              </a:rPr>
              <a:t>El pastor que no respeta a la autoridad y siempre anda criticando.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s-MX" altLang="es-PE" b="1" dirty="0">
                <a:solidFill>
                  <a:prstClr val="black"/>
                </a:solidFill>
                <a:latin typeface="Arial" panose="020B0604020202020204" pitchFamily="34" charset="0"/>
              </a:rPr>
              <a:t>Nuestra relación interpersonal, </a:t>
            </a:r>
            <a:r>
              <a:rPr lang="es-MX" altLang="es-PE" b="1" u="sng" dirty="0">
                <a:solidFill>
                  <a:srgbClr val="C00000"/>
                </a:solidFill>
                <a:latin typeface="Arial" panose="020B0604020202020204" pitchFamily="34" charset="0"/>
              </a:rPr>
              <a:t>es una evidencia de una vida nueva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s-MX" altLang="es-PE" b="1" u="sng" dirty="0">
              <a:solidFill>
                <a:srgbClr val="C00000"/>
              </a:solidFill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s-MX" altLang="es-PE" b="1" dirty="0">
                <a:solidFill>
                  <a:prstClr val="black"/>
                </a:solidFill>
                <a:latin typeface="Arial" panose="020B0604020202020204" pitchFamily="34" charset="0"/>
              </a:rPr>
              <a:t>Principios </a:t>
            </a:r>
            <a:r>
              <a:rPr kumimoji="0" lang="es-MX" altLang="es-P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éticos como </a:t>
            </a:r>
            <a:r>
              <a:rPr kumimoji="0" lang="es-MX" altLang="es-PE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el amor</a:t>
            </a:r>
            <a:r>
              <a:rPr kumimoji="0" lang="es-MX" altLang="es-P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, </a:t>
            </a:r>
            <a:r>
              <a:rPr kumimoji="0" lang="es-MX" altLang="es-PE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el perdón </a:t>
            </a:r>
            <a:r>
              <a:rPr kumimoji="0" lang="es-MX" altLang="es-P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y </a:t>
            </a:r>
            <a:r>
              <a:rPr kumimoji="0" lang="es-MX" altLang="es-PE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la lealtad </a:t>
            </a:r>
            <a:r>
              <a:rPr kumimoji="0" lang="es-MX" altLang="es-P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son fundamentales para establecer relaciones saludables, justas y fieles al carácter de Dios.</a:t>
            </a:r>
            <a:endParaRPr lang="es-MX" altLang="es-PE" dirty="0">
              <a:solidFill>
                <a:prstClr val="black"/>
              </a:solidFill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PE" altLang="es-PE" sz="18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82733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740183F9-4F76-48DE-A73A-55DDE79BC5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3000"/>
            <a:ext cx="12192000" cy="4572000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10D99542-756C-4C2A-99B1-086B45E0062A}"/>
              </a:ext>
            </a:extLst>
          </p:cNvPr>
          <p:cNvSpPr txBox="1"/>
          <p:nvPr/>
        </p:nvSpPr>
        <p:spPr>
          <a:xfrm>
            <a:off x="332646" y="1618785"/>
            <a:ext cx="8997990" cy="4679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86207"/>
            <a:r>
              <a:rPr lang="es-MX" sz="2441" b="1" dirty="0">
                <a:solidFill>
                  <a:srgbClr val="002147"/>
                </a:solidFill>
                <a:latin typeface="Arial Black" panose="020B0A04020102020204" pitchFamily="34" charset="0"/>
              </a:rPr>
              <a:t>¿QUÉ SON LAS RELACIONES INTERPERSONALES?</a:t>
            </a:r>
            <a:endParaRPr lang="es-PE" sz="2441" b="1" dirty="0">
              <a:solidFill>
                <a:srgbClr val="002147"/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9F93C7B2-5942-43BA-89A4-E92AD04D2EE0}"/>
              </a:ext>
            </a:extLst>
          </p:cNvPr>
          <p:cNvSpPr txBox="1"/>
          <p:nvPr/>
        </p:nvSpPr>
        <p:spPr>
          <a:xfrm>
            <a:off x="5174782" y="2499184"/>
            <a:ext cx="5934096" cy="1921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286207">
              <a:lnSpc>
                <a:spcPct val="150000"/>
              </a:lnSpc>
            </a:pPr>
            <a:r>
              <a:rPr lang="es-MX" sz="2754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Son vínculos que se establecen con otras personas y que revelan nuestra integridad como creyentes.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D96D1A65-93BB-43D3-8137-8C509ECF4769}"/>
              </a:ext>
            </a:extLst>
          </p:cNvPr>
          <p:cNvSpPr txBox="1"/>
          <p:nvPr/>
        </p:nvSpPr>
        <p:spPr>
          <a:xfrm>
            <a:off x="440870" y="4614029"/>
            <a:ext cx="10863943" cy="5990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286207">
              <a:lnSpc>
                <a:spcPct val="150000"/>
              </a:lnSpc>
            </a:pPr>
            <a:r>
              <a:rPr lang="es-MX" sz="2504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CLAVES: </a:t>
            </a:r>
            <a:r>
              <a:rPr lang="es-MX" sz="2504" b="1" dirty="0">
                <a:solidFill>
                  <a:srgbClr val="4472C4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Comunicación – Respeto – Amor –  Perdón –  Servicio</a:t>
            </a:r>
            <a:endParaRPr lang="es-PE" sz="2504" b="1" dirty="0">
              <a:solidFill>
                <a:srgbClr val="4472C4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3B3C706E-05F6-4991-BE05-46F697BECF3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911" b="13058"/>
          <a:stretch/>
        </p:blipFill>
        <p:spPr>
          <a:xfrm>
            <a:off x="492927" y="2499184"/>
            <a:ext cx="3995096" cy="2028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84672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687BEF8-6DBC-469A-B379-1D25694402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AF78541-2E6C-4D52-9940-2D88A23786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PE"/>
          </a:p>
        </p:txBody>
      </p:sp>
      <p:pic>
        <p:nvPicPr>
          <p:cNvPr id="4" name="Google Shape;66;p15" title="Pantalla-03.jpg">
            <a:extLst>
              <a:ext uri="{FF2B5EF4-FFF2-40B4-BE49-F238E27FC236}">
                <a16:creationId xmlns:a16="http://schemas.microsoft.com/office/drawing/2014/main" id="{31F8C0F4-9C41-4428-A704-A3430D30F937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-7"/>
            <a:ext cx="12192000" cy="6858007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1857B66B-B627-4E9F-8B60-3D5C9B456681}"/>
              </a:ext>
            </a:extLst>
          </p:cNvPr>
          <p:cNvSpPr txBox="1"/>
          <p:nvPr/>
        </p:nvSpPr>
        <p:spPr>
          <a:xfrm>
            <a:off x="553485" y="486160"/>
            <a:ext cx="81111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>
                <a:solidFill>
                  <a:srgbClr val="002060"/>
                </a:solidFill>
                <a:latin typeface="Arial Black" panose="020B0A04020102020204" pitchFamily="34" charset="0"/>
              </a:rPr>
              <a:t>I.- INTEGRIDAD: UNA PERSPECTIVA BÍBLICA SOBRE LAS RELACIONES INTERPERSONALES</a:t>
            </a:r>
            <a:endParaRPr lang="es-PE" sz="2000" b="1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1167E140-880D-4258-9EB9-76BC333462B0}"/>
              </a:ext>
            </a:extLst>
          </p:cNvPr>
          <p:cNvSpPr txBox="1"/>
          <p:nvPr/>
        </p:nvSpPr>
        <p:spPr>
          <a:xfrm>
            <a:off x="553485" y="1825625"/>
            <a:ext cx="10622762" cy="4678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S" sz="2000" b="1" dirty="0">
                <a:solidFill>
                  <a:srgbClr val="002060"/>
                </a:solidFill>
                <a:latin typeface="Arial Black" panose="020B0A04020102020204" pitchFamily="34" charset="0"/>
              </a:rPr>
              <a:t>A.  El Valor Del Ser Humano Como Imagen De Dios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br>
              <a:rPr lang="es-ES" sz="2000" dirty="0"/>
            </a:br>
            <a:r>
              <a:rPr lang="es-ES" sz="2000" b="1" dirty="0"/>
              <a:t>1. El valor intrínseco del ser humano – </a:t>
            </a:r>
            <a:r>
              <a:rPr lang="es-ES" sz="20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COMO IMAGEN DE DIOS</a:t>
            </a:r>
            <a:br>
              <a:rPr lang="es-ES" sz="2000" dirty="0"/>
            </a:br>
            <a:r>
              <a:rPr lang="es-ES" sz="2000" i="1" dirty="0"/>
              <a:t>“Entonces dijo Dios: Hagamos al hombre a nuestra imagen, conforme</a:t>
            </a:r>
            <a:br>
              <a:rPr lang="es-ES" sz="2000" i="1" dirty="0"/>
            </a:br>
            <a:r>
              <a:rPr lang="es-ES" sz="2000" i="1" dirty="0"/>
              <a:t>a nuestra semejanza... Y creó Dios al hombre a su imagen, a imagen de Dios</a:t>
            </a:r>
            <a:br>
              <a:rPr lang="es-ES" sz="2000" i="1" dirty="0"/>
            </a:br>
            <a:r>
              <a:rPr lang="es-ES" sz="2000" i="1" dirty="0"/>
              <a:t>lo creó; varón y hembra los creó.” </a:t>
            </a:r>
            <a:r>
              <a:rPr lang="es-ES" sz="2000" b="1" i="1" dirty="0">
                <a:solidFill>
                  <a:srgbClr val="FF0000"/>
                </a:solidFill>
              </a:rPr>
              <a:t>Génesis 1:26-27</a:t>
            </a:r>
            <a:br>
              <a:rPr lang="es-ES" sz="2000" dirty="0"/>
            </a:br>
            <a:endParaRPr lang="es-ES" sz="2000" dirty="0"/>
          </a:p>
          <a:p>
            <a:pPr marL="266700" lvl="0" indent="-2667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S" sz="2000" b="1" dirty="0"/>
              <a:t>2. Promueve una cultura de respeto, justicia y compasión – </a:t>
            </a:r>
            <a:r>
              <a:rPr lang="es-ES" sz="2000" b="1" i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LOS BIENES PARECEN TENER MAYOR VALOR EN ESTA SOCIEDAD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S" sz="2000" b="0" i="1" dirty="0">
                <a:solidFill>
                  <a:srgbClr val="000000"/>
                </a:solidFill>
                <a:effectLst/>
                <a:latin typeface="system-ui"/>
              </a:rPr>
              <a:t>“…En verdad comprendo que Dios no hace acepción de personas” </a:t>
            </a:r>
            <a:r>
              <a:rPr lang="es-PE" sz="2000" b="1" i="1" dirty="0">
                <a:solidFill>
                  <a:srgbClr val="FF0000"/>
                </a:solidFill>
              </a:rPr>
              <a:t>Hechos 10:34</a:t>
            </a:r>
            <a:br>
              <a:rPr lang="es-ES" sz="2000" b="0" i="1" dirty="0">
                <a:solidFill>
                  <a:srgbClr val="000000"/>
                </a:solidFill>
                <a:effectLst/>
                <a:latin typeface="system-ui"/>
              </a:rPr>
            </a:br>
            <a:endParaRPr lang="es-ES" sz="2000" i="1" dirty="0"/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S" sz="2000" b="1" dirty="0"/>
              <a:t>3. Valorar nuestra propio ser como imagen de Dios – </a:t>
            </a:r>
            <a:r>
              <a:rPr lang="es-ES" sz="2000" b="1" i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RESTAURADOS A LA IMAGEN DE DIOS</a:t>
            </a:r>
          </a:p>
          <a:p>
            <a:pPr marL="266700"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S" sz="2000" dirty="0"/>
              <a:t>Nuestro valor </a:t>
            </a:r>
            <a:r>
              <a:rPr lang="es-E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radica</a:t>
            </a:r>
            <a:r>
              <a:rPr lang="es-ES" sz="2000" dirty="0"/>
              <a:t> en que </a:t>
            </a:r>
            <a:r>
              <a:rPr lang="es-ES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fuimos creados por Dios</a:t>
            </a:r>
            <a:r>
              <a:rPr lang="es-ES" sz="2000" dirty="0"/>
              <a:t>, </a:t>
            </a:r>
            <a:r>
              <a:rPr lang="es-ES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redimidos por Cristo</a:t>
            </a:r>
            <a:br>
              <a:rPr lang="es-ES" sz="2000" dirty="0"/>
            </a:br>
            <a:r>
              <a:rPr lang="es-ES" sz="2000" dirty="0"/>
              <a:t>y </a:t>
            </a:r>
            <a:r>
              <a:rPr lang="es-ES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transformados por el Espíritu Santo</a:t>
            </a:r>
            <a:r>
              <a:rPr lang="es-ES" sz="2000" dirty="0"/>
              <a:t>.</a:t>
            </a:r>
            <a:endParaRPr lang="es-ES" sz="2000" b="1" dirty="0"/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3875486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687BEF8-6DBC-469A-B379-1D25694402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AF78541-2E6C-4D52-9940-2D88A23786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PE"/>
          </a:p>
        </p:txBody>
      </p:sp>
      <p:pic>
        <p:nvPicPr>
          <p:cNvPr id="4" name="Google Shape;66;p15" title="Pantalla-03.jpg">
            <a:extLst>
              <a:ext uri="{FF2B5EF4-FFF2-40B4-BE49-F238E27FC236}">
                <a16:creationId xmlns:a16="http://schemas.microsoft.com/office/drawing/2014/main" id="{31F8C0F4-9C41-4428-A704-A3430D30F937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-7"/>
            <a:ext cx="12192000" cy="6858007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1857B66B-B627-4E9F-8B60-3D5C9B456681}"/>
              </a:ext>
            </a:extLst>
          </p:cNvPr>
          <p:cNvSpPr txBox="1"/>
          <p:nvPr/>
        </p:nvSpPr>
        <p:spPr>
          <a:xfrm>
            <a:off x="553485" y="486160"/>
            <a:ext cx="81111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>
                <a:solidFill>
                  <a:srgbClr val="002060"/>
                </a:solidFill>
                <a:latin typeface="Arial Black" panose="020B0A04020102020204" pitchFamily="34" charset="0"/>
              </a:rPr>
              <a:t>I.- INTEGRIDAD: UNA PERSPECTIVA BÍBLICA SOBRE LAS RELACIONES INTERPERSONALES</a:t>
            </a:r>
            <a:endParaRPr lang="es-PE" sz="2000" b="1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1167E140-880D-4258-9EB9-76BC333462B0}"/>
              </a:ext>
            </a:extLst>
          </p:cNvPr>
          <p:cNvSpPr txBox="1"/>
          <p:nvPr/>
        </p:nvSpPr>
        <p:spPr>
          <a:xfrm>
            <a:off x="553485" y="1825625"/>
            <a:ext cx="10622762" cy="41242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8775" lvl="0" indent="-358775" eaLnBrk="0" fontAlgn="base" hangingPunct="0">
              <a:spcBef>
                <a:spcPct val="0"/>
              </a:spcBef>
              <a:spcAft>
                <a:spcPct val="0"/>
              </a:spcAft>
              <a:buAutoNum type="alphaUcPeriod"/>
            </a:pPr>
            <a:r>
              <a:rPr lang="es-ES" b="1" dirty="0">
                <a:solidFill>
                  <a:srgbClr val="002060"/>
                </a:solidFill>
                <a:latin typeface="Arial Black" panose="020B0A04020102020204" pitchFamily="34" charset="0"/>
              </a:rPr>
              <a:t>El Concepto De Cuerpo En El Nuevo Testamento</a:t>
            </a:r>
            <a:br>
              <a:rPr lang="es-ES" dirty="0"/>
            </a:br>
            <a:endParaRPr lang="es-ES" dirty="0"/>
          </a:p>
          <a:p>
            <a:pPr marL="358775" lvl="0" indent="-358775" eaLnBrk="0" fontAlgn="base" hangingPunct="0">
              <a:spcBef>
                <a:spcPct val="0"/>
              </a:spcBef>
              <a:spcAft>
                <a:spcPct val="0"/>
              </a:spcAft>
              <a:buAutoNum type="arabicPeriod"/>
            </a:pPr>
            <a:r>
              <a:rPr lang="es-ES" b="1" dirty="0"/>
              <a:t>No somos independientes, sino interdependientes – </a:t>
            </a:r>
            <a:r>
              <a:rPr lang="es-ES" sz="2000" b="1" i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 HAY LUGAR PARA UN CRISTIANISMO INDIVIDUALISTA</a:t>
            </a:r>
            <a:br>
              <a:rPr lang="es-ES" b="1" dirty="0"/>
            </a:br>
            <a:r>
              <a:rPr lang="es-ES" i="1" dirty="0"/>
              <a:t>“El ojo no puede decir a la mano: ‘No te necesito’.” </a:t>
            </a:r>
            <a:r>
              <a:rPr lang="es-ES" b="1" i="1" dirty="0">
                <a:solidFill>
                  <a:srgbClr val="FF0000"/>
                </a:solidFill>
              </a:rPr>
              <a:t>(1 </a:t>
            </a:r>
            <a:r>
              <a:rPr lang="es-ES" b="1" i="1" dirty="0" err="1">
                <a:solidFill>
                  <a:srgbClr val="FF0000"/>
                </a:solidFill>
              </a:rPr>
              <a:t>Cor</a:t>
            </a:r>
            <a:r>
              <a:rPr lang="es-ES" b="1" i="1" dirty="0">
                <a:solidFill>
                  <a:srgbClr val="FF0000"/>
                </a:solidFill>
              </a:rPr>
              <a:t>. 12:21) </a:t>
            </a:r>
            <a:br>
              <a:rPr lang="es-ES" b="1" i="1" dirty="0">
                <a:solidFill>
                  <a:srgbClr val="FF0000"/>
                </a:solidFill>
              </a:rPr>
            </a:br>
            <a:br>
              <a:rPr lang="es-ES" dirty="0"/>
            </a:br>
            <a:r>
              <a:rPr lang="es-ES" b="1" dirty="0"/>
              <a:t>2. Cada miembro es valioso y tiene un propósito – </a:t>
            </a:r>
            <a:r>
              <a:rPr lang="es-ES" sz="2000" b="1" i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TIENE UN DON Y NINGUNO ES MAS IMPORTANTE</a:t>
            </a:r>
          </a:p>
          <a:p>
            <a:pPr marL="179388"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S" i="1" dirty="0"/>
              <a:t>“Los miembros del cuerpo que parecen más débiles, son los más necesarios.” </a:t>
            </a:r>
            <a:r>
              <a:rPr lang="es-ES" b="1" i="1" dirty="0"/>
              <a:t>(1 </a:t>
            </a:r>
            <a:r>
              <a:rPr lang="es-ES" b="1" i="1" dirty="0" err="1"/>
              <a:t>Cor</a:t>
            </a:r>
            <a:r>
              <a:rPr lang="es-ES" b="1" i="1" dirty="0"/>
              <a:t>. 12:22).</a:t>
            </a:r>
            <a:br>
              <a:rPr lang="es-ES" b="1" i="1" dirty="0">
                <a:solidFill>
                  <a:srgbClr val="FF0000"/>
                </a:solidFill>
              </a:rPr>
            </a:br>
            <a:endParaRPr lang="es-ES" b="1" i="1" dirty="0">
              <a:solidFill>
                <a:srgbClr val="FF0000"/>
              </a:solidFill>
            </a:endParaRPr>
          </a:p>
          <a:p>
            <a:pPr marL="266700" lvl="0" indent="-2667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S" b="1" dirty="0"/>
              <a:t>3. El amor es el pegamento del cuerpo - </a:t>
            </a:r>
            <a:r>
              <a:rPr lang="es-ES" sz="2000" b="1" i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SIN AMOR NO HAY UNIDAD NI BUENAS RELACIONES INTERPERSONALES</a:t>
            </a:r>
          </a:p>
          <a:p>
            <a:pPr marL="2667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S" b="0" i="1" dirty="0">
                <a:solidFill>
                  <a:srgbClr val="000000"/>
                </a:solidFill>
                <a:effectLst/>
                <a:latin typeface="system-ui"/>
              </a:rPr>
              <a:t>Si yo hablase lenguas humanas y angélicas, y no tengo amor, vengo a ser como metal que resuena</a:t>
            </a:r>
            <a:r>
              <a:rPr lang="es-ES" b="1" i="1" dirty="0">
                <a:effectLst/>
                <a:latin typeface="system-ui"/>
              </a:rPr>
              <a:t>…</a:t>
            </a:r>
            <a:r>
              <a:rPr lang="es-ES" b="1" i="1" dirty="0"/>
              <a:t>(1 </a:t>
            </a:r>
            <a:r>
              <a:rPr lang="es-ES" b="1" i="1" dirty="0" err="1"/>
              <a:t>Cor</a:t>
            </a:r>
            <a:r>
              <a:rPr lang="es-ES" b="1" i="1" dirty="0"/>
              <a:t>. 13:1).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s-ES" b="1" dirty="0"/>
          </a:p>
        </p:txBody>
      </p:sp>
    </p:spTree>
    <p:extLst>
      <p:ext uri="{BB962C8B-B14F-4D97-AF65-F5344CB8AC3E}">
        <p14:creationId xmlns:p14="http://schemas.microsoft.com/office/powerpoint/2010/main" val="16336967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687BEF8-6DBC-469A-B379-1D25694402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AF78541-2E6C-4D52-9940-2D88A23786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PE"/>
          </a:p>
        </p:txBody>
      </p:sp>
      <p:pic>
        <p:nvPicPr>
          <p:cNvPr id="4" name="Google Shape;66;p15" title="Pantalla-03.jpg">
            <a:extLst>
              <a:ext uri="{FF2B5EF4-FFF2-40B4-BE49-F238E27FC236}">
                <a16:creationId xmlns:a16="http://schemas.microsoft.com/office/drawing/2014/main" id="{31F8C0F4-9C41-4428-A704-A3430D30F937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-7"/>
            <a:ext cx="12192000" cy="6858007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1857B66B-B627-4E9F-8B60-3D5C9B456681}"/>
              </a:ext>
            </a:extLst>
          </p:cNvPr>
          <p:cNvSpPr txBox="1"/>
          <p:nvPr/>
        </p:nvSpPr>
        <p:spPr>
          <a:xfrm>
            <a:off x="553485" y="486160"/>
            <a:ext cx="81111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>
                <a:solidFill>
                  <a:srgbClr val="002060"/>
                </a:solidFill>
                <a:latin typeface="Arial Black" panose="020B0A04020102020204" pitchFamily="34" charset="0"/>
              </a:rPr>
              <a:t>I.- INTEGRIDAD: UNA PERSPECTIVA BÍBLICA SOBRE LAS RELACIONES INTERPERSONALES</a:t>
            </a:r>
            <a:endParaRPr lang="es-PE" sz="2000" b="1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1167E140-880D-4258-9EB9-76BC333462B0}"/>
              </a:ext>
            </a:extLst>
          </p:cNvPr>
          <p:cNvSpPr txBox="1"/>
          <p:nvPr/>
        </p:nvSpPr>
        <p:spPr>
          <a:xfrm>
            <a:off x="553485" y="1825625"/>
            <a:ext cx="1062276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S" b="1" dirty="0">
                <a:solidFill>
                  <a:srgbClr val="002060"/>
                </a:solidFill>
                <a:latin typeface="Arial Black" panose="020B0A04020102020204" pitchFamily="34" charset="0"/>
              </a:rPr>
              <a:t>c) La Vida En El Espíritu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s-ES" b="1" dirty="0">
              <a:solidFill>
                <a:srgbClr val="002060"/>
              </a:solidFill>
              <a:latin typeface="Arial Black" panose="020B0A04020102020204" pitchFamily="34" charset="0"/>
            </a:endParaRPr>
          </a:p>
          <a:p>
            <a:pPr marL="342900" lvl="0" indent="-342900" eaLnBrk="0" fontAlgn="base" hangingPunct="0">
              <a:spcBef>
                <a:spcPct val="0"/>
              </a:spcBef>
              <a:spcAft>
                <a:spcPct val="0"/>
              </a:spcAft>
              <a:buAutoNum type="arabicPeriod"/>
            </a:pPr>
            <a:r>
              <a:rPr lang="es-ES" b="1" dirty="0"/>
              <a:t>El Espíritu nos guía hacia una vida de obediencia a Dios, no a nuestros deseos egoístas.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S" i="1" dirty="0"/>
              <a:t>“Digo, pues: Andad en el Espíritu, y no satisfagáis los deseos de la carne. Porque el deseo de la carne es contra el Espíritu, y el del Espíritu es contra la carne; y estos se oponen entre sí, para que no hagáis lo que quisierais.” </a:t>
            </a:r>
            <a:r>
              <a:rPr lang="es-ES" b="1" i="1" dirty="0">
                <a:solidFill>
                  <a:srgbClr val="FF0000"/>
                </a:solidFill>
              </a:rPr>
              <a:t>Gálatas 5:16-17</a:t>
            </a:r>
            <a:br>
              <a:rPr lang="es-ES" b="1" i="1" dirty="0">
                <a:solidFill>
                  <a:srgbClr val="FF0000"/>
                </a:solidFill>
              </a:rPr>
            </a:br>
            <a:endParaRPr lang="es-ES" b="1" i="1" dirty="0">
              <a:solidFill>
                <a:srgbClr val="FF0000"/>
              </a:solidFill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S" b="1" dirty="0"/>
              <a:t>2. El Espíritu nos llama a vivir en amor y servicio hacia los demás.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S" i="1" dirty="0"/>
              <a:t>“Pero el fruto del Espíritu es amor, gozo, paz, paciencia, benignidad, bondad, fe, mansedumbre, templanza; contra tales cosas no hay ley.” </a:t>
            </a:r>
            <a:r>
              <a:rPr lang="es-ES" b="1" i="1" dirty="0">
                <a:solidFill>
                  <a:srgbClr val="FF0000"/>
                </a:solidFill>
              </a:rPr>
              <a:t>Gálatas 5:22-23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s-ES" b="1" dirty="0"/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S" b="1" dirty="0"/>
              <a:t>3. La vida en el Espíritu nos conecta con el cuerpo de Cristo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S" i="1" dirty="0"/>
              <a:t>“Porque por un solo Espíritu fuimos todos bautizados en un cuerpo, sea judíos o griegos, sean esclavos o libres; y a todos se nos dio a beber de un mismo Espíritu.” </a:t>
            </a:r>
            <a:r>
              <a:rPr lang="es-ES" b="1" i="1" dirty="0">
                <a:solidFill>
                  <a:srgbClr val="FF0000"/>
                </a:solidFill>
              </a:rPr>
              <a:t>1 Corintios 12:13</a:t>
            </a:r>
          </a:p>
        </p:txBody>
      </p:sp>
    </p:spTree>
    <p:extLst>
      <p:ext uri="{BB962C8B-B14F-4D97-AF65-F5344CB8AC3E}">
        <p14:creationId xmlns:p14="http://schemas.microsoft.com/office/powerpoint/2010/main" val="33940402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687BEF8-6DBC-469A-B379-1D25694402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PE"/>
          </a:p>
        </p:txBody>
      </p:sp>
      <p:pic>
        <p:nvPicPr>
          <p:cNvPr id="10" name="Marcador de contenido 9">
            <a:extLst>
              <a:ext uri="{FF2B5EF4-FFF2-40B4-BE49-F238E27FC236}">
                <a16:creationId xmlns:a16="http://schemas.microsoft.com/office/drawing/2014/main" id="{0AC2C855-9BDC-4872-B779-25DBBE20F89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936281"/>
            <a:ext cx="5419365" cy="4351338"/>
          </a:xfrm>
        </p:spPr>
      </p:pic>
      <p:pic>
        <p:nvPicPr>
          <p:cNvPr id="4" name="Google Shape;66;p15" title="Pantalla-03.jpg">
            <a:extLst>
              <a:ext uri="{FF2B5EF4-FFF2-40B4-BE49-F238E27FC236}">
                <a16:creationId xmlns:a16="http://schemas.microsoft.com/office/drawing/2014/main" id="{31F8C0F4-9C41-4428-A704-A3430D30F937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2192000" cy="6858007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1857B66B-B627-4E9F-8B60-3D5C9B456681}"/>
              </a:ext>
            </a:extLst>
          </p:cNvPr>
          <p:cNvSpPr txBox="1"/>
          <p:nvPr/>
        </p:nvSpPr>
        <p:spPr>
          <a:xfrm>
            <a:off x="570618" y="495791"/>
            <a:ext cx="88485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>
                <a:solidFill>
                  <a:srgbClr val="002147"/>
                </a:solidFill>
                <a:latin typeface="Arial Black" panose="020B0A04020102020204" pitchFamily="34" charset="0"/>
              </a:rPr>
              <a:t>II.- </a:t>
            </a:r>
            <a:r>
              <a:rPr lang="es-ES" sz="2000" b="1" dirty="0">
                <a:solidFill>
                  <a:srgbClr val="002060"/>
                </a:solidFill>
                <a:latin typeface="Arial Black" panose="020B0A04020102020204" pitchFamily="34" charset="0"/>
              </a:rPr>
              <a:t>LA INTEGRIDAD: PRINCIPIOS BÍBLICOS PARA LA PRÁCTICA DE LAS RELACIONES INTERPERSONALES</a:t>
            </a:r>
            <a:endParaRPr lang="es-PE" sz="2000" b="1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1167E140-880D-4258-9EB9-76BC333462B0}"/>
              </a:ext>
            </a:extLst>
          </p:cNvPr>
          <p:cNvSpPr txBox="1"/>
          <p:nvPr/>
        </p:nvSpPr>
        <p:spPr>
          <a:xfrm>
            <a:off x="570617" y="1904023"/>
            <a:ext cx="7767839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dirty="0">
                <a:latin typeface="Arial Black" panose="020B0A04020102020204" pitchFamily="34" charset="0"/>
                <a:cs typeface="Arial" panose="020B0604020202020204" pitchFamily="34" charset="0"/>
              </a:rPr>
              <a:t>A. </a:t>
            </a:r>
            <a:r>
              <a:rPr lang="es-PE" sz="2000" dirty="0">
                <a:latin typeface="Arial Black" panose="020B0A04020102020204" pitchFamily="34" charset="0"/>
              </a:rPr>
              <a:t>Honestidad y transparencia</a:t>
            </a:r>
            <a:br>
              <a:rPr lang="es-PE" sz="2000" dirty="0"/>
            </a:br>
            <a:r>
              <a:rPr lang="es-PE" sz="2000" b="1" dirty="0">
                <a:solidFill>
                  <a:srgbClr val="C00000"/>
                </a:solidFill>
              </a:rPr>
              <a:t>Honestamente</a:t>
            </a:r>
            <a:r>
              <a:rPr lang="es-PE" sz="2000" dirty="0"/>
              <a:t>: Con d</a:t>
            </a:r>
            <a:r>
              <a:rPr lang="es-MX" sz="2000" dirty="0"/>
              <a:t>ecoro, con dignidad, de forma decente y honorable.</a:t>
            </a:r>
            <a:endParaRPr lang="es-PE" altLang="es-PE" sz="1900" dirty="0">
              <a:latin typeface="Arial" panose="020B0604020202020204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“Andemos como de día, </a:t>
            </a:r>
            <a:r>
              <a:rPr lang="es-ES" sz="2000" b="1" i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honestamente</a:t>
            </a:r>
            <a:r>
              <a:rPr lang="es-E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no en glotonerías y borracheras, no en lujurias y lascivias, no en contiendas y envidia.” </a:t>
            </a:r>
            <a:r>
              <a:rPr lang="es-ES" sz="2000" i="1" dirty="0"/>
              <a:t>(Ro 13:13)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s-ES" altLang="es-PE" sz="2000" dirty="0">
              <a:latin typeface="Arial" panose="020B0604020202020204" pitchFamily="34" charset="0"/>
            </a:endParaRPr>
          </a:p>
          <a:p>
            <a:r>
              <a:rPr lang="es-MX" sz="2000" dirty="0">
                <a:latin typeface="Arial Black" panose="020B0A04020102020204" pitchFamily="34" charset="0"/>
                <a:cs typeface="Arial" panose="020B0604020202020204" pitchFamily="34" charset="0"/>
              </a:rPr>
              <a:t>B. </a:t>
            </a:r>
            <a:r>
              <a:rPr lang="es-PE" sz="2000" dirty="0">
                <a:latin typeface="Arial Black" panose="020B0A04020102020204" pitchFamily="34" charset="0"/>
              </a:rPr>
              <a:t>El amor al hermano – </a:t>
            </a:r>
            <a:r>
              <a:rPr lang="es-PE" sz="2000" dirty="0">
                <a:solidFill>
                  <a:srgbClr val="C00000"/>
                </a:solidFill>
                <a:latin typeface="Arial Black" panose="020B0A04020102020204" pitchFamily="34" charset="0"/>
              </a:rPr>
              <a:t>Es el sello del cristiano</a:t>
            </a:r>
            <a:br>
              <a:rPr lang="es-PE" sz="2000" dirty="0"/>
            </a:br>
            <a:endParaRPr lang="es-PE" sz="2000" dirty="0"/>
          </a:p>
          <a:p>
            <a:r>
              <a:rPr lang="es-E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Amados, </a:t>
            </a:r>
            <a:r>
              <a:rPr lang="es-ES" sz="2000" b="1" i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amémonos unos a otros</a:t>
            </a:r>
            <a:r>
              <a:rPr lang="es-E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porque el amor es de Dios. </a:t>
            </a:r>
            <a:r>
              <a:rPr lang="es-ES" sz="2000" b="1" i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Todo aquel que ama</a:t>
            </a:r>
            <a:r>
              <a:rPr lang="es-E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es nacido de Dios, y conoce a Dios.” </a:t>
            </a:r>
            <a:r>
              <a:rPr lang="es-ES" sz="2000" dirty="0"/>
              <a:t>(1 Juan 4:7) </a:t>
            </a:r>
          </a:p>
          <a:p>
            <a:endParaRPr lang="es-ES" sz="2000" dirty="0"/>
          </a:p>
          <a:p>
            <a:r>
              <a:rPr lang="es-MX" altLang="es-PE" sz="19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“35 En esto </a:t>
            </a:r>
            <a:r>
              <a:rPr lang="es-MX" altLang="es-PE" sz="1900" b="1" i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conocerán</a:t>
            </a:r>
            <a:r>
              <a:rPr lang="es-MX" altLang="es-PE" sz="19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todos que </a:t>
            </a:r>
            <a:r>
              <a:rPr lang="es-MX" altLang="es-PE" sz="1900" b="1" i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sois mis discípulos</a:t>
            </a:r>
            <a:r>
              <a:rPr lang="es-MX" altLang="es-PE" sz="19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si tuviereis </a:t>
            </a:r>
            <a:r>
              <a:rPr lang="es-MX" altLang="es-PE" sz="1900" b="1" i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amor los unos con los otros</a:t>
            </a:r>
            <a:r>
              <a:rPr lang="es-MX" altLang="es-PE" sz="19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.” </a:t>
            </a:r>
            <a:r>
              <a:rPr lang="es-MX" altLang="es-PE" sz="1900" dirty="0">
                <a:latin typeface="Arial" panose="020B0604020202020204" pitchFamily="34" charset="0"/>
              </a:rPr>
              <a:t>(Jn 13:35)</a:t>
            </a:r>
            <a:endParaRPr lang="es-PE" altLang="es-PE" sz="1900" dirty="0">
              <a:latin typeface="Arial" panose="020B0604020202020204" pitchFamily="34" charset="0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F0104A09-9E02-4AA2-876C-5C14D1C4FF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82700" y="2378529"/>
            <a:ext cx="3416409" cy="3118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4912168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679</TotalTime>
  <Words>1662</Words>
  <Application>Microsoft Office PowerPoint</Application>
  <PresentationFormat>Panorámica</PresentationFormat>
  <Paragraphs>93</Paragraphs>
  <Slides>15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15</vt:i4>
      </vt:variant>
    </vt:vector>
  </HeadingPairs>
  <TitlesOfParts>
    <vt:vector size="24" baseType="lpstr">
      <vt:lpstr>Arial</vt:lpstr>
      <vt:lpstr>Arial Black</vt:lpstr>
      <vt:lpstr>Calibri</vt:lpstr>
      <vt:lpstr>Calibri Light</vt:lpstr>
      <vt:lpstr>system-ui</vt:lpstr>
      <vt:lpstr>Times New Roman</vt:lpstr>
      <vt:lpstr>Wingdings</vt:lpstr>
      <vt:lpstr>Tema de Office</vt:lpstr>
      <vt:lpstr>1_Tema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LADP PRODUCCION</dc:creator>
  <cp:lastModifiedBy>Ps. Carlos Jara</cp:lastModifiedBy>
  <cp:revision>48</cp:revision>
  <dcterms:created xsi:type="dcterms:W3CDTF">2025-07-07T16:25:35Z</dcterms:created>
  <dcterms:modified xsi:type="dcterms:W3CDTF">2025-08-01T12:39:46Z</dcterms:modified>
</cp:coreProperties>
</file>