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>
        <p:scale>
          <a:sx n="70" d="100"/>
          <a:sy n="70" d="100"/>
        </p:scale>
        <p:origin x="85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5C3EB-408E-4C0E-AEF5-C60E24CAC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DA5236-D2E5-4F4C-8AB9-A3C454B29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8AFF0-C4F7-44E5-BB0E-D41C5F5B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1B46D7-2B50-47D0-A207-B9007284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544601-5070-4AA4-AC9B-7BE07AB8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104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62DE-B1A9-45BA-981D-F08C43F4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0EBA31-0184-4FFD-BE54-D279A01F1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719D9-2923-4AA9-A682-D73E226D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E36E8-ADC5-4C42-A575-46390778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22DC2-34CE-4823-81A0-6245ED0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236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E46DBB-E8C7-4817-ABE6-A5D06F2AB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07E97D-7525-4BD3-8F34-4DC94440B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BD46-2CBD-4B88-99E3-0303A45B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565805-3EDD-4E4C-A581-E5DB80E5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3BBD3-6820-41CB-8513-F41279D1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5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A0B19-9612-4FD3-8DFE-8DE68048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43D4D-F436-4B74-AFB2-621B10245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404D93-BF57-4C73-ABCC-DC9D1A05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090EB7-6FC5-4C92-8EB8-528E64BE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09888-95E2-464B-80C8-2E926703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693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15DAA-D1D9-4A8C-A4F9-C63DF77C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3D9EB-C023-47E8-84C5-4680982F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C5A20E-BC1A-4118-A257-58949884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F8EB92-7280-4BD3-A9D4-FCE29EBB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99AABE-8F67-4FE2-9E09-6C4DB61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224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51E26-3C14-41AB-AF4D-9136679B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80D89-99D5-4A08-AB0A-19E6C2F96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6F6169-42FA-4AFD-A8D5-391A5AEDF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E75924-7216-47F2-9CBA-10C6C9AF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BD0B90-2F58-4247-A8C8-A4C7C811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C1F2B8-F3BE-47C3-88B8-CB48A3B2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741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D2036-91B1-4A1F-BB0A-B91D22C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7744FE-8FEB-46D8-9C6D-4A80D1ADD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3559D7-F1FD-42DD-A611-B92077F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52C214-425F-451B-A13E-EE9D0B39E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7B486B-6A35-4BAF-8530-E9EEB7433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1A451A-0353-42BD-871D-297395AF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3B0764-48A3-45D5-88E8-1B8C6C42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859E9B-674B-49B7-907C-A391577B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37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0A55F-BE69-41B5-A922-B9705355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33E682-1AF1-4A18-A5B2-49E3928B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B35708-2AFC-4BA8-97AB-D0802DF6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4EBC67-575B-4184-89B8-4B4371C3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23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90CF38-9C15-43B2-BBE6-04C0EAFE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3C6526-D250-4B02-91E6-430D5F54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3B27AE-D124-48BC-9DF4-F907B4C4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84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01AAE-6C98-470E-A0BB-3AB0B94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B197C-57DA-4445-85D0-1DDA5939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319A2E-7F09-4F35-B0E5-B243E7F0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D39739-BD43-46D1-BF82-9B7457C3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7FAA8E-62E6-47EC-8749-2E589429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23CECF-ED51-4140-99D7-DFF21A9B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128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50431-8E8B-4DC5-A96C-78C33C79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F6F290-34CE-44F5-A964-7F3A458B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5A81C5-B1AF-4F4F-8E3D-D415401BB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FE079A-618C-4479-BB40-CDAD63C9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326549-B711-4A6F-8A38-E658655A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2A2A27-E739-48CE-8C1E-723A6FC6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350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48D7BA-BD88-4354-AEDA-84159568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9831B9-B857-456F-99A3-74D1FA590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AAD41-8748-4D53-B3C1-4CD67894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A491-6E70-4E17-BF62-3A35C3BBE0DA}" type="datetimeFigureOut">
              <a:rPr lang="es-PE" smtClean="0"/>
              <a:t>7/07/2025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DD147-0CB5-42C5-A583-AF203719D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9FC3D-5365-4CDC-9FCB-C6160A4D7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0A55-89C6-4CA2-A7E9-F6851B949F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001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4F2AE-13B8-41D5-9DFF-6B2EB9760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DF9006-3E56-4CE0-8D64-9B68DB28D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Google Shape;59;p14" title="pantalla-02.jpg">
            <a:extLst>
              <a:ext uri="{FF2B5EF4-FFF2-40B4-BE49-F238E27FC236}">
                <a16:creationId xmlns:a16="http://schemas.microsoft.com/office/drawing/2014/main" id="{D77F7422-BFF2-4694-A2EE-22B82576C1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7981F0-AF2B-4191-90AE-59DF55F12D0F}"/>
              </a:ext>
            </a:extLst>
          </p:cNvPr>
          <p:cNvSpPr txBox="1"/>
          <p:nvPr/>
        </p:nvSpPr>
        <p:spPr>
          <a:xfrm>
            <a:off x="1697835" y="3591004"/>
            <a:ext cx="87963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2147"/>
                </a:solidFill>
                <a:latin typeface="Arial Black" panose="020B0A04020102020204" pitchFamily="34" charset="0"/>
              </a:rPr>
              <a:t> </a:t>
            </a:r>
            <a:r>
              <a:rPr lang="es-MX" sz="4400" b="1" dirty="0">
                <a:solidFill>
                  <a:srgbClr val="002147"/>
                </a:solidFill>
                <a:latin typeface="Arial Black" panose="020B0A04020102020204" pitchFamily="34" charset="0"/>
              </a:rPr>
              <a:t>LA INTEGRIDAD </a:t>
            </a:r>
          </a:p>
          <a:p>
            <a:pPr algn="ctr"/>
            <a:r>
              <a:rPr lang="es-MX" sz="3200" b="1" dirty="0">
                <a:solidFill>
                  <a:srgbClr val="002147"/>
                </a:solidFill>
                <a:latin typeface="Arial Black" panose="020B0A04020102020204" pitchFamily="34" charset="0"/>
              </a:rPr>
              <a:t>EN LA FAMILIA DEL MINISTRO</a:t>
            </a:r>
            <a:endParaRPr lang="es-PE" sz="40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205B15-CA43-49A2-8F72-5281026BE434}"/>
              </a:ext>
            </a:extLst>
          </p:cNvPr>
          <p:cNvSpPr txBox="1"/>
          <p:nvPr/>
        </p:nvSpPr>
        <p:spPr>
          <a:xfrm>
            <a:off x="3575791" y="4931431"/>
            <a:ext cx="504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0021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PR. </a:t>
            </a:r>
            <a:r>
              <a:rPr lang="es-ES" sz="2400" b="1" i="1" dirty="0">
                <a:solidFill>
                  <a:srgbClr val="0021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JUAN COLQUI SOLORZANO</a:t>
            </a:r>
            <a:endParaRPr lang="es-PE" sz="2400" b="1" i="1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9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BD87DC-3939-46D0-8CFC-FE99F8A77611}"/>
              </a:ext>
            </a:extLst>
          </p:cNvPr>
          <p:cNvSpPr txBox="1"/>
          <p:nvPr/>
        </p:nvSpPr>
        <p:spPr>
          <a:xfrm>
            <a:off x="616618" y="559628"/>
            <a:ext cx="137182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b="1" dirty="0">
                <a:solidFill>
                  <a:srgbClr val="002147"/>
                </a:solidFill>
                <a:latin typeface="Arial Black" panose="020B0A04020102020204" pitchFamily="34" charset="0"/>
              </a:rPr>
              <a:t>C.- ROL DEL MINISTRO COMO ESPOSO</a:t>
            </a:r>
            <a:endParaRPr lang="es-PE" sz="27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F89109-9885-4F0D-9FB1-938A367026CC}"/>
              </a:ext>
            </a:extLst>
          </p:cNvPr>
          <p:cNvSpPr txBox="1"/>
          <p:nvPr/>
        </p:nvSpPr>
        <p:spPr>
          <a:xfrm>
            <a:off x="515384" y="1584995"/>
            <a:ext cx="808318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700" b="1" dirty="0">
                <a:latin typeface="Arial" panose="020B0604020202020204" pitchFamily="34" charset="0"/>
                <a:cs typeface="Arial" panose="020B0604020202020204" pitchFamily="34" charset="0"/>
              </a:rPr>
              <a:t>1.- Rol del padre: 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Como jefe de familia es responsable ante Dios por su esposa y sus hijos. Este es el precio de ser autoridad, pero también un privilegio servir al Señor en el rol que nos asiste según su voluntad: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431D7B-917A-402C-87A7-86B6583A0735}"/>
              </a:ext>
            </a:extLst>
          </p:cNvPr>
          <p:cNvSpPr txBox="1"/>
          <p:nvPr/>
        </p:nvSpPr>
        <p:spPr>
          <a:xfrm>
            <a:off x="960661" y="3612494"/>
            <a:ext cx="5135339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• Enseñar la palabra</a:t>
            </a: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• Proveer sustento integral</a:t>
            </a: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• Criar en disciplina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713F20E-5314-4316-A21A-1739F250FE71}"/>
              </a:ext>
            </a:extLst>
          </p:cNvPr>
          <p:cNvSpPr txBox="1"/>
          <p:nvPr/>
        </p:nvSpPr>
        <p:spPr>
          <a:xfrm>
            <a:off x="960661" y="4903122"/>
            <a:ext cx="619760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• Formar en obediencia</a:t>
            </a: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• Dar un buen ejemplo</a:t>
            </a: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• El Padre influye en la familia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AA17225-F800-4844-8FF5-8B3D61D5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39" y="1825626"/>
            <a:ext cx="29366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BD87DC-3939-46D0-8CFC-FE99F8A77611}"/>
              </a:ext>
            </a:extLst>
          </p:cNvPr>
          <p:cNvSpPr txBox="1"/>
          <p:nvPr/>
        </p:nvSpPr>
        <p:spPr>
          <a:xfrm>
            <a:off x="616618" y="559628"/>
            <a:ext cx="137182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b="1" dirty="0">
                <a:solidFill>
                  <a:srgbClr val="002147"/>
                </a:solidFill>
                <a:latin typeface="Arial Black" panose="020B0A04020102020204" pitchFamily="34" charset="0"/>
              </a:rPr>
              <a:t>C.- ROL DEL MINISTRO COMO ESPOSO</a:t>
            </a:r>
            <a:endParaRPr lang="es-PE" sz="27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A59C36-845F-4223-B338-C8913F17DF80}"/>
              </a:ext>
            </a:extLst>
          </p:cNvPr>
          <p:cNvSpPr txBox="1"/>
          <p:nvPr/>
        </p:nvSpPr>
        <p:spPr>
          <a:xfrm>
            <a:off x="822158" y="3640581"/>
            <a:ext cx="6894095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Cuidado integral de los hijos.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Alimento material y espiritual.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Instrucción en las cosas de Dios.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45BF46-DE57-4A27-B575-689889059CDB}"/>
              </a:ext>
            </a:extLst>
          </p:cNvPr>
          <p:cNvSpPr txBox="1"/>
          <p:nvPr/>
        </p:nvSpPr>
        <p:spPr>
          <a:xfrm>
            <a:off x="838200" y="4950508"/>
            <a:ext cx="6589295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Educación para la vida.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Formación del carácter.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Dar a los hijos un estilo de vida.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4D36BB1-66F0-430E-81C9-88A56DFFA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43"/>
          <a:stretch/>
        </p:blipFill>
        <p:spPr>
          <a:xfrm>
            <a:off x="8478732" y="1742364"/>
            <a:ext cx="3325632" cy="463971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619E436-4341-41EE-A6E4-132387CBE37B}"/>
              </a:ext>
            </a:extLst>
          </p:cNvPr>
          <p:cNvSpPr txBox="1"/>
          <p:nvPr/>
        </p:nvSpPr>
        <p:spPr>
          <a:xfrm>
            <a:off x="616618" y="1662154"/>
            <a:ext cx="742047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3200" b="1" dirty="0"/>
              <a:t>2.- Rol de la Madre: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Tiene un papel especial y único en relación con los hijos, nadie puede brindar ternura y el cariño, como una madre a sus hijos.</a:t>
            </a:r>
          </a:p>
          <a:p>
            <a:pPr algn="just"/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Veamos algunas tareas de la Madre:</a:t>
            </a:r>
          </a:p>
        </p:txBody>
      </p:sp>
    </p:spTree>
    <p:extLst>
      <p:ext uri="{BB962C8B-B14F-4D97-AF65-F5344CB8AC3E}">
        <p14:creationId xmlns:p14="http://schemas.microsoft.com/office/powerpoint/2010/main" val="389794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E1185E5-67FF-45C0-90AF-A037D1E16CA6}"/>
              </a:ext>
            </a:extLst>
          </p:cNvPr>
          <p:cNvSpPr txBox="1"/>
          <p:nvPr/>
        </p:nvSpPr>
        <p:spPr>
          <a:xfrm>
            <a:off x="680787" y="565149"/>
            <a:ext cx="966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2147"/>
                </a:solidFill>
                <a:latin typeface="Arial Black" panose="020B0A04020102020204" pitchFamily="34" charset="0"/>
              </a:rPr>
              <a:t>D.- Padre, sacerdote de la familia</a:t>
            </a:r>
            <a:endParaRPr lang="es-PE" sz="32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DACD1F-3938-477C-8BCC-E1A0316EC471}"/>
              </a:ext>
            </a:extLst>
          </p:cNvPr>
          <p:cNvSpPr txBox="1"/>
          <p:nvPr/>
        </p:nvSpPr>
        <p:spPr>
          <a:xfrm>
            <a:off x="488282" y="1875493"/>
            <a:ext cx="73272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1.- Pastor, sacerdote de la familia: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 ministro representa a  Dios ante el pueblo y al pueblo ante Dios, ejemplos del sacerdote.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E7285F-0E46-447E-A233-E46E7E6FD261}"/>
              </a:ext>
            </a:extLst>
          </p:cNvPr>
          <p:cNvSpPr txBox="1"/>
          <p:nvPr/>
        </p:nvSpPr>
        <p:spPr>
          <a:xfrm>
            <a:off x="488282" y="4038165"/>
            <a:ext cx="6934200" cy="15081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Intercede por su esposa. (Ef.5:27)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Intercede por los hijos. (Job.1:5)</a:t>
            </a:r>
            <a:endParaRPr lang="es-MX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34EFA2-AB12-4F5D-B3B9-08800A083096}"/>
              </a:ext>
            </a:extLst>
          </p:cNvPr>
          <p:cNvSpPr txBox="1"/>
          <p:nvPr/>
        </p:nvSpPr>
        <p:spPr>
          <a:xfrm>
            <a:off x="488282" y="4923215"/>
            <a:ext cx="11286623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Intercede por los parientes.(Gen.18:22-32).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Intercede por la unidad familiar. (Josué 24:15)</a:t>
            </a:r>
          </a:p>
          <a:p>
            <a:pPr algn="just"/>
            <a:endParaRPr lang="es-MX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EE5A977-42F0-4F40-8377-E4EC38EB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407" y="1890712"/>
            <a:ext cx="3538311" cy="34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E1185E5-67FF-45C0-90AF-A037D1E16CA6}"/>
              </a:ext>
            </a:extLst>
          </p:cNvPr>
          <p:cNvSpPr txBox="1"/>
          <p:nvPr/>
        </p:nvSpPr>
        <p:spPr>
          <a:xfrm>
            <a:off x="680787" y="565149"/>
            <a:ext cx="966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2147"/>
                </a:solidFill>
                <a:latin typeface="Arial Black" panose="020B0A04020102020204" pitchFamily="34" charset="0"/>
              </a:rPr>
              <a:t>D.- Padre, sacerdote de la familia</a:t>
            </a:r>
            <a:endParaRPr lang="es-PE" sz="32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DACD1F-3938-477C-8BCC-E1A0316EC471}"/>
              </a:ext>
            </a:extLst>
          </p:cNvPr>
          <p:cNvSpPr txBox="1"/>
          <p:nvPr/>
        </p:nvSpPr>
        <p:spPr>
          <a:xfrm>
            <a:off x="632659" y="2352738"/>
            <a:ext cx="7188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2.-Pastor, sacerdote de la Iglesia: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Al cumplir su deber de sacerdote en la familia, tendrá mayor autoridad para ministrar a la Iglesia, esta es la condición requerida para ser Obispo o ministro (1 Timoteo 3:4-5; Tito 1:6)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EE5A977-42F0-4F40-8377-E4EC38EB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72" y="2255837"/>
            <a:ext cx="3538311" cy="34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E1185E5-67FF-45C0-90AF-A037D1E16CA6}"/>
              </a:ext>
            </a:extLst>
          </p:cNvPr>
          <p:cNvSpPr txBox="1"/>
          <p:nvPr/>
        </p:nvSpPr>
        <p:spPr>
          <a:xfrm>
            <a:off x="680787" y="565149"/>
            <a:ext cx="966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2147"/>
                </a:solidFill>
                <a:latin typeface="Arial Black" panose="020B0A04020102020204" pitchFamily="34" charset="0"/>
              </a:rPr>
              <a:t>D.- Padre, sacerdote de la familia</a:t>
            </a:r>
            <a:endParaRPr lang="es-PE" sz="32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EE5A977-42F0-4F40-8377-E4EC38EB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490" y="2088256"/>
            <a:ext cx="3801968" cy="37505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005E1D2-998D-498F-9497-CA2A0314F03B}"/>
              </a:ext>
            </a:extLst>
          </p:cNvPr>
          <p:cNvSpPr txBox="1"/>
          <p:nvPr/>
        </p:nvSpPr>
        <p:spPr>
          <a:xfrm>
            <a:off x="623223" y="1919981"/>
            <a:ext cx="7505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3.- Pastor, sacerdote de los vecinos del barrio: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EE5484-C1D0-41FC-9D8D-A430B78688F9}"/>
              </a:ext>
            </a:extLst>
          </p:cNvPr>
          <p:cNvSpPr txBox="1"/>
          <p:nvPr/>
        </p:nvSpPr>
        <p:spPr>
          <a:xfrm>
            <a:off x="766745" y="2939184"/>
            <a:ext cx="6654042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La Biblia dice que somos la sal de la tierra.  Mat. 5:13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La Biblia dice que somos luz del mundo.  Mat. 5:14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La Biblia demanda buen testimonio de los de afuera. 1 Timoteo 3:7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La está entre los vecinos. ¿Cómo verá a la familia del Pastor?</a:t>
            </a:r>
            <a:endParaRPr lang="es-MX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9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57B66B-B627-4E9F-8B60-3D5C9B456681}"/>
              </a:ext>
            </a:extLst>
          </p:cNvPr>
          <p:cNvSpPr txBox="1"/>
          <p:nvPr/>
        </p:nvSpPr>
        <p:spPr>
          <a:xfrm>
            <a:off x="731038" y="571356"/>
            <a:ext cx="9158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147"/>
                </a:solidFill>
                <a:latin typeface="Arial Black" panose="020B0A04020102020204" pitchFamily="34" charset="0"/>
              </a:rPr>
              <a:t>I.- LA INTEGRIDAD DEL MINISTRO </a:t>
            </a:r>
            <a:endParaRPr lang="es-PE" sz="32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67E140-880D-4258-9EB9-76BC333462B0}"/>
              </a:ext>
            </a:extLst>
          </p:cNvPr>
          <p:cNvSpPr txBox="1"/>
          <p:nvPr/>
        </p:nvSpPr>
        <p:spPr>
          <a:xfrm>
            <a:off x="570618" y="1904023"/>
            <a:ext cx="63916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PE" sz="2600" dirty="0">
                <a:latin typeface="Arial" panose="020B0604020202020204" pitchFamily="34" charset="0"/>
                <a:cs typeface="Arial" panose="020B0604020202020204" pitchFamily="34" charset="0"/>
              </a:rPr>
              <a:t>"Porque el marido es cabeza de la mujer, así como Cristo es cabeza de la iglesia, siendo El mismo el Salvador del cuerpo."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(Efesios 5:23)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600" b="1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comprender la integridad de la familia del ministro, debemos partir de la cabeza de la familia, en la persona del ministro, nunca delegar esa función a terceras personas.</a:t>
            </a:r>
            <a:endParaRPr lang="es-PE" sz="2600" b="1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BD44D7-355F-4FBD-BB29-AB7ABD79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56" y="2216943"/>
            <a:ext cx="4297210" cy="35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4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57B66B-B627-4E9F-8B60-3D5C9B456681}"/>
              </a:ext>
            </a:extLst>
          </p:cNvPr>
          <p:cNvSpPr txBox="1"/>
          <p:nvPr/>
        </p:nvSpPr>
        <p:spPr>
          <a:xfrm>
            <a:off x="982578" y="431451"/>
            <a:ext cx="915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147"/>
                </a:solidFill>
                <a:latin typeface="Arial Black" panose="020B0A04020102020204" pitchFamily="34" charset="0"/>
              </a:rPr>
              <a:t>A. LA INTEGRIDAD DEL MINISTRO INTEGRO-EXELENTE </a:t>
            </a:r>
            <a:endParaRPr lang="es-PE" sz="24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67E140-880D-4258-9EB9-76BC333462B0}"/>
              </a:ext>
            </a:extLst>
          </p:cNvPr>
          <p:cNvSpPr txBox="1"/>
          <p:nvPr/>
        </p:nvSpPr>
        <p:spPr>
          <a:xfrm>
            <a:off x="570618" y="1904023"/>
            <a:ext cx="64859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(1 Tim. 4: 6-16)</a:t>
            </a:r>
          </a:p>
          <a:p>
            <a:pPr algn="just"/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6 Si esto enseñas a los hermanos, serás buen ministro de Jesucristo, nutrido con las palabras de la fe y de la buena doctrina que has seguido. 7 Desecha las fábulas profanas y de viejas. Ejercítate para la piedad; 8 porque el ejercicio corporal para poco es provechoso, pero la piedad para todo aprovecha, pues tiene promesa de esta vida presente, y de la venidera. 9 Palabra fiel es esta, y digna de ser recibida por todos. 10 Que por esto mismo trabajamos y sufrimos oprobios, porque esperamos en el Dios viviente, que es el Salvador de todos los hombres, mayormente de los que creen.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BD44D7-355F-4FBD-BB29-AB7ABD79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56" y="2216943"/>
            <a:ext cx="4297210" cy="35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57B66B-B627-4E9F-8B60-3D5C9B456681}"/>
              </a:ext>
            </a:extLst>
          </p:cNvPr>
          <p:cNvSpPr txBox="1"/>
          <p:nvPr/>
        </p:nvSpPr>
        <p:spPr>
          <a:xfrm>
            <a:off x="982578" y="431451"/>
            <a:ext cx="915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147"/>
                </a:solidFill>
                <a:latin typeface="Arial Black" panose="020B0A04020102020204" pitchFamily="34" charset="0"/>
              </a:rPr>
              <a:t>A. LA INTEGRIDAD DEL MINISTRO INTEGRO-EXELENTE </a:t>
            </a:r>
            <a:endParaRPr lang="es-PE" sz="24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67E140-880D-4258-9EB9-76BC333462B0}"/>
              </a:ext>
            </a:extLst>
          </p:cNvPr>
          <p:cNvSpPr txBox="1"/>
          <p:nvPr/>
        </p:nvSpPr>
        <p:spPr>
          <a:xfrm>
            <a:off x="570618" y="1904023"/>
            <a:ext cx="64859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(1 Tim. 4: 6-16)</a:t>
            </a:r>
          </a:p>
          <a:p>
            <a:pPr algn="just"/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11 Esto manda y enseña. 12 Ninguno tenga en poco tu juventud, sino sé ejemplo de los creyentes en palabra, conducta, amor, espíritu, fe y pureza. 13 Entre tanto que voy, ocúpate en la lectura, la exhortación y la enseñanza. 14 No descuides el don que hay en ti, que te fue dado mediante profecía con la imposición de las manos del presbiterio. 15 Ocúpate en estas cosas; permanece en ellas, para que tu aprovechamiento sea manifiesto a todos. 16 Ten cuidado de ti mismo y de la doctrina; persiste en ello, pues haciendo esto, te salvarás a ti mismo y a los que te oyeren.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BD44D7-355F-4FBD-BB29-AB7ABD79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56" y="2216943"/>
            <a:ext cx="4297210" cy="35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8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57B66B-B627-4E9F-8B60-3D5C9B456681}"/>
              </a:ext>
            </a:extLst>
          </p:cNvPr>
          <p:cNvSpPr txBox="1"/>
          <p:nvPr/>
        </p:nvSpPr>
        <p:spPr>
          <a:xfrm>
            <a:off x="982578" y="431451"/>
            <a:ext cx="915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147"/>
                </a:solidFill>
                <a:latin typeface="Arial Black" panose="020B0A04020102020204" pitchFamily="34" charset="0"/>
              </a:rPr>
              <a:t>CARACTERISTICAS DEL MINISTRO INTEGRO EXELENTE</a:t>
            </a:r>
            <a:endParaRPr lang="es-PE" sz="24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246FE7-56E1-4249-A63B-6B22D71820B3}"/>
              </a:ext>
            </a:extLst>
          </p:cNvPr>
          <p:cNvSpPr txBox="1"/>
          <p:nvPr/>
        </p:nvSpPr>
        <p:spPr>
          <a:xfrm>
            <a:off x="5117906" y="2167434"/>
            <a:ext cx="689667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Advierte de falsas doctrinas (v.1-5)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Amante del estudio bíblico (v.6)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Evita las influencias mundanas (v.7)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Llevar una vida santa (v.7)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Trabaja arduamente (v.10)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LA IMPORTANCIA DE LA ADMINISTRACIÓN EN LAS EMPRESAS - Bindiva">
            <a:extLst>
              <a:ext uri="{FF2B5EF4-FFF2-40B4-BE49-F238E27FC236}">
                <a16:creationId xmlns:a16="http://schemas.microsoft.com/office/drawing/2014/main" id="{73CD6093-780A-4D39-8912-17B758B4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4" y="2429303"/>
            <a:ext cx="4619404" cy="31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57B66B-B627-4E9F-8B60-3D5C9B456681}"/>
              </a:ext>
            </a:extLst>
          </p:cNvPr>
          <p:cNvSpPr txBox="1"/>
          <p:nvPr/>
        </p:nvSpPr>
        <p:spPr>
          <a:xfrm>
            <a:off x="982578" y="431451"/>
            <a:ext cx="915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147"/>
                </a:solidFill>
                <a:latin typeface="Arial Black" panose="020B0A04020102020204" pitchFamily="34" charset="0"/>
              </a:rPr>
              <a:t>CARACTERISTICAS DEL MINISTRO INTEGRO EXELENTE</a:t>
            </a:r>
            <a:endParaRPr lang="es-PE" sz="24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LA IMPORTANCIA DE LA ADMINISTRACIÓN EN LAS EMPRESAS - Bindiva">
            <a:extLst>
              <a:ext uri="{FF2B5EF4-FFF2-40B4-BE49-F238E27FC236}">
                <a16:creationId xmlns:a16="http://schemas.microsoft.com/office/drawing/2014/main" id="{73CD6093-780A-4D39-8912-17B758B4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4" y="2429303"/>
            <a:ext cx="4619404" cy="31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F3A1148-F65C-4095-A398-986B848903C0}"/>
              </a:ext>
            </a:extLst>
          </p:cNvPr>
          <p:cNvSpPr txBox="1"/>
          <p:nvPr/>
        </p:nvSpPr>
        <p:spPr>
          <a:xfrm>
            <a:off x="5147498" y="2383360"/>
            <a:ext cx="7967070" cy="505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Enseña con autoridad (v.11)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muestra como modelo de vida (v. 12)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Demuestra calidad de conversación (v.13)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Buena conducta, amor, fe y pureza (v.12) 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Cumple su labor ministerial (v.16)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6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16FC29-44E7-432C-B4C4-66EC6933BC51}"/>
              </a:ext>
            </a:extLst>
          </p:cNvPr>
          <p:cNvSpPr txBox="1"/>
          <p:nvPr/>
        </p:nvSpPr>
        <p:spPr>
          <a:xfrm>
            <a:off x="416827" y="572582"/>
            <a:ext cx="14062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b="1" dirty="0">
                <a:solidFill>
                  <a:srgbClr val="002147"/>
                </a:solidFill>
                <a:latin typeface="Arial Black" panose="020B0A04020102020204" pitchFamily="34" charset="0"/>
              </a:rPr>
              <a:t>II.- EL MINISTRO Y LOS ROLES DE LA FAMILIA</a:t>
            </a:r>
            <a:endParaRPr lang="es-PE" sz="27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F2CFF1-5140-4752-86AF-5ACF56021F1E}"/>
              </a:ext>
            </a:extLst>
          </p:cNvPr>
          <p:cNvSpPr txBox="1"/>
          <p:nvPr/>
        </p:nvSpPr>
        <p:spPr>
          <a:xfrm>
            <a:off x="673100" y="1821139"/>
            <a:ext cx="106512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A.-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Principio de autoridad en la vida matrimonial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(Gen. 2:18; Ef.5:21-23)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familia se fundamenta bajo dos principios fundamentales que le dan estabilidad y felicidad.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5068367-E58A-401C-9778-ED3EB49D6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853" y="3988708"/>
            <a:ext cx="4583362" cy="238893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9E840D0-04EB-40D1-96C0-BE320ABEBB07}"/>
              </a:ext>
            </a:extLst>
          </p:cNvPr>
          <p:cNvSpPr txBox="1"/>
          <p:nvPr/>
        </p:nvSpPr>
        <p:spPr>
          <a:xfrm>
            <a:off x="1203559" y="4636054"/>
            <a:ext cx="10315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SUJECIÓN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62794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52BD50-1119-425E-ADEF-CD38A3791D6D}"/>
              </a:ext>
            </a:extLst>
          </p:cNvPr>
          <p:cNvSpPr txBox="1"/>
          <p:nvPr/>
        </p:nvSpPr>
        <p:spPr>
          <a:xfrm>
            <a:off x="561206" y="608095"/>
            <a:ext cx="87111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rgbClr val="002147"/>
                </a:solidFill>
                <a:latin typeface="Arial Black" panose="020B0A04020102020204" pitchFamily="34" charset="0"/>
              </a:rPr>
              <a:t>II.- EL MINISTRO Y LOS ROLES DE LA FAMILIA</a:t>
            </a:r>
            <a:endParaRPr lang="es-PE" sz="26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740AAA-35C9-4DBA-84A2-AF07EBF68279}"/>
              </a:ext>
            </a:extLst>
          </p:cNvPr>
          <p:cNvSpPr txBox="1"/>
          <p:nvPr/>
        </p:nvSpPr>
        <p:spPr>
          <a:xfrm>
            <a:off x="561206" y="1664727"/>
            <a:ext cx="9445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B.-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Principios en la vida conyugal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(Salmos 127:1)</a:t>
            </a:r>
          </a:p>
          <a:p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9">
            <a:extLst>
              <a:ext uri="{FF2B5EF4-FFF2-40B4-BE49-F238E27FC236}">
                <a16:creationId xmlns:a16="http://schemas.microsoft.com/office/drawing/2014/main" id="{A6A26871-2EF6-4124-8737-39E3F6CE3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34100"/>
              </p:ext>
            </p:extLst>
          </p:nvPr>
        </p:nvGraphicFramePr>
        <p:xfrm>
          <a:off x="737668" y="2302042"/>
          <a:ext cx="10792594" cy="394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297">
                  <a:extLst>
                    <a:ext uri="{9D8B030D-6E8A-4147-A177-3AD203B41FA5}">
                      <a16:colId xmlns:a16="http://schemas.microsoft.com/office/drawing/2014/main" val="2636481611"/>
                    </a:ext>
                  </a:extLst>
                </a:gridCol>
                <a:gridCol w="5396297">
                  <a:extLst>
                    <a:ext uri="{9D8B030D-6E8A-4147-A177-3AD203B41FA5}">
                      <a16:colId xmlns:a16="http://schemas.microsoft.com/office/drawing/2014/main" val="3266464296"/>
                    </a:ext>
                  </a:extLst>
                </a:gridCol>
              </a:tblGrid>
              <a:tr h="49252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ELEMENTOS POSITIVOS</a:t>
                      </a:r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ELEMENTOS NEGATIVOS</a:t>
                      </a:r>
                      <a:endParaRPr lang="es-P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12333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r>
                        <a:rPr lang="es-ES" sz="2400" b="1" dirty="0"/>
                        <a:t>a.-Mantener la comunión con Dios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a.- Falta de comunión con Dios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05131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r>
                        <a:rPr lang="es-ES" sz="2400" b="1" dirty="0"/>
                        <a:t>b.-Práctica del amor y la sujeción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b.- Falta los elementos amor y sujeción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2993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r>
                        <a:rPr lang="es-ES" sz="2400" b="1" dirty="0"/>
                        <a:t>c.-Respeto entre ambos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c.- Ausencia de respeto mutuo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34908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r>
                        <a:rPr lang="es-ES" sz="2400" b="1" dirty="0"/>
                        <a:t>d.-Aprecio entre esposos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d.- Ausencia de aprecio mutuo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65865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r>
                        <a:rPr lang="es-ES" sz="2400" b="1" dirty="0"/>
                        <a:t>e.-Valoración mutua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e.- Ausencia de estimación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12194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r>
                        <a:rPr lang="es-ES" sz="2400" b="1" dirty="0"/>
                        <a:t>f.-Comunicación Fluida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f.- Ausencia de comunicación mutua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67837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r>
                        <a:rPr lang="es-ES" sz="2400" b="1" dirty="0"/>
                        <a:t>g.- Confianza sincera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g.- Ausencia de confianza mutua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5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89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BEF8-6DBC-469A-B379-1D25694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8541-2E6C-4D52-9940-2D88A237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66;p15" title="Pantalla-03.jpg">
            <a:extLst>
              <a:ext uri="{FF2B5EF4-FFF2-40B4-BE49-F238E27FC236}">
                <a16:creationId xmlns:a16="http://schemas.microsoft.com/office/drawing/2014/main" id="{31F8C0F4-9C41-4428-A704-A3430D30F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03EE83D-4AD6-40D2-8874-E8E01D1E579F}"/>
              </a:ext>
            </a:extLst>
          </p:cNvPr>
          <p:cNvSpPr txBox="1"/>
          <p:nvPr/>
        </p:nvSpPr>
        <p:spPr>
          <a:xfrm>
            <a:off x="497038" y="615673"/>
            <a:ext cx="14062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rgbClr val="002147"/>
                </a:solidFill>
                <a:latin typeface="Arial Black" panose="020B0A04020102020204" pitchFamily="34" charset="0"/>
              </a:rPr>
              <a:t>II.- EL MINISTRO Y LOS ROLES DE LA FAMILIA</a:t>
            </a:r>
            <a:endParaRPr lang="es-PE" sz="2600" b="1" dirty="0">
              <a:solidFill>
                <a:srgbClr val="002147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218AF-5769-40A3-9180-F7CD1267B1C6}"/>
              </a:ext>
            </a:extLst>
          </p:cNvPr>
          <p:cNvSpPr txBox="1"/>
          <p:nvPr/>
        </p:nvSpPr>
        <p:spPr>
          <a:xfrm>
            <a:off x="561207" y="1612925"/>
            <a:ext cx="8646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B.-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Principios en la vida conyugal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(Salmos 127:1)</a:t>
            </a:r>
          </a:p>
          <a:p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621C45A9-DBD1-4DD9-9FA2-652240303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31988"/>
              </p:ext>
            </p:extLst>
          </p:nvPr>
        </p:nvGraphicFramePr>
        <p:xfrm>
          <a:off x="801836" y="2211539"/>
          <a:ext cx="10515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6364816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66464296"/>
                    </a:ext>
                  </a:extLst>
                </a:gridCol>
              </a:tblGrid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ELEMENTOS POSITIVOS</a:t>
                      </a:r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ELEMENTOS NEGATIVOS</a:t>
                      </a:r>
                      <a:endParaRPr lang="es-P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12333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r>
                        <a:rPr lang="es-ES" sz="2400" b="1" dirty="0"/>
                        <a:t>h.- Confianza sincera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h.- No hay ayuda mutua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0513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r>
                        <a:rPr lang="es-ES" sz="2400" b="1" dirty="0"/>
                        <a:t>i.-Transparencia mutua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i.- No hay sinceridad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2993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r>
                        <a:rPr lang="es-ES" sz="2400" b="1" dirty="0"/>
                        <a:t>j.- Comprensión en todo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j.- No hay comprensión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34908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r>
                        <a:rPr lang="es-ES" sz="2400" b="1" dirty="0"/>
                        <a:t>k.-Moldear el carácter de ambos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k.- Incompatibilidad de carácter.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65865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r>
                        <a:rPr lang="es-ES" sz="2400" b="1" dirty="0"/>
                        <a:t>l.-Compatibilidad cultural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l.- Incompatibilidad cultural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12194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r>
                        <a:rPr lang="es-ES" sz="2400" b="1" dirty="0"/>
                        <a:t>m.-Fomenta la sociabilidad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m.- Incompatibilidad social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67837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r>
                        <a:rPr lang="es-ES" sz="2400" b="1" dirty="0"/>
                        <a:t>n.-Fortaleza la vida física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n.- Incompatibilidad física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5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23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1081</Words>
  <Application>Microsoft Office PowerPoint</Application>
  <PresentationFormat>Panorámica</PresentationFormat>
  <Paragraphs>98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LADP PRODUCCION</dc:creator>
  <cp:lastModifiedBy>LADP PRODUCCION</cp:lastModifiedBy>
  <cp:revision>10</cp:revision>
  <dcterms:created xsi:type="dcterms:W3CDTF">2025-07-07T16:25:35Z</dcterms:created>
  <dcterms:modified xsi:type="dcterms:W3CDTF">2025-07-07T17:54:29Z</dcterms:modified>
</cp:coreProperties>
</file>