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58" r:id="rId7"/>
    <p:sldId id="259" r:id="rId8"/>
    <p:sldId id="264" r:id="rId9"/>
    <p:sldId id="267" r:id="rId10"/>
    <p:sldId id="260" r:id="rId11"/>
    <p:sldId id="268" r:id="rId1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7" autoAdjust="0"/>
    <p:restoredTop sz="94660"/>
  </p:normalViewPr>
  <p:slideViewPr>
    <p:cSldViewPr snapToGrid="0">
      <p:cViewPr varScale="1">
        <p:scale>
          <a:sx n="85" d="100"/>
          <a:sy n="85" d="100"/>
        </p:scale>
        <p:origin x="108"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5C3EB-408E-4C0E-AEF5-C60E24CAC8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69DA5236-D2E5-4F4C-8AB9-A3C454B296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2FD8AFF0-C4F7-44E5-BB0E-D41C5F5BAC8F}"/>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5" name="Marcador de pie de página 4">
            <a:extLst>
              <a:ext uri="{FF2B5EF4-FFF2-40B4-BE49-F238E27FC236}">
                <a16:creationId xmlns:a16="http://schemas.microsoft.com/office/drawing/2014/main" id="{5F1B46D7-2B50-47D0-A207-B9007284B7D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3544601-5070-4AA4-AC9B-7BE07AB8BC55}"/>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207104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E62DE-B1A9-45BA-981D-F08C43F428A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30EBA31-0184-4FFD-BE54-D279A01F13F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06719D9-2923-4AA9-A682-D73E226DB707}"/>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5" name="Marcador de pie de página 4">
            <a:extLst>
              <a:ext uri="{FF2B5EF4-FFF2-40B4-BE49-F238E27FC236}">
                <a16:creationId xmlns:a16="http://schemas.microsoft.com/office/drawing/2014/main" id="{D6CE36E8-ADC5-4C42-A575-4639077822D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2722DC2-34CE-4823-81A0-6245ED0D234E}"/>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145236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E46DBB-E8C7-4817-ABE6-A5D06F2AB84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307E97D-7525-4BD3-8F34-4DC94440B35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D51BD46-2CBD-4B88-99E3-0303A45B46B3}"/>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5" name="Marcador de pie de página 4">
            <a:extLst>
              <a:ext uri="{FF2B5EF4-FFF2-40B4-BE49-F238E27FC236}">
                <a16:creationId xmlns:a16="http://schemas.microsoft.com/office/drawing/2014/main" id="{77565805-3EDD-4E4C-A581-E5DB80E579E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A13BBD3-6820-41CB-8513-F41279D18D4A}"/>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290753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A0B19-9612-4FD3-8DFE-8DE6804849D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D443D4D-F436-4B74-AFB2-621B10245D6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2404D93-BF57-4C73-ABCC-DC9D1A05FA15}"/>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5" name="Marcador de pie de página 4">
            <a:extLst>
              <a:ext uri="{FF2B5EF4-FFF2-40B4-BE49-F238E27FC236}">
                <a16:creationId xmlns:a16="http://schemas.microsoft.com/office/drawing/2014/main" id="{F2090EB7-6FC5-4C92-8EB8-528E64BE14D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C009888-95E2-464B-80C8-2E9267031137}"/>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414693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15DAA-D1D9-4A8C-A4F9-C63DF77C7B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1A3D9EB-C023-47E8-84C5-4680982FD4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C5A20E-BC1A-4118-A257-58949884B05D}"/>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5" name="Marcador de pie de página 4">
            <a:extLst>
              <a:ext uri="{FF2B5EF4-FFF2-40B4-BE49-F238E27FC236}">
                <a16:creationId xmlns:a16="http://schemas.microsoft.com/office/drawing/2014/main" id="{9DF8EB92-7280-4BD3-A9D4-FCE29EBB3CE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C99AABE-8F67-4FE2-9E09-6C4DB6160095}"/>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222224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51E26-3C14-41AB-AF4D-9136679BDB5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AD80D89-99D5-4A08-AB0A-19E6C2F96C0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BF6F6169-42FA-4AFD-A8D5-391A5AEDF7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5EE75924-7216-47F2-9CBA-10C6C9AF3049}"/>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6" name="Marcador de pie de página 5">
            <a:extLst>
              <a:ext uri="{FF2B5EF4-FFF2-40B4-BE49-F238E27FC236}">
                <a16:creationId xmlns:a16="http://schemas.microsoft.com/office/drawing/2014/main" id="{C8BD0B90-2F58-4247-A8C8-A4C7C811622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9C1F2B8-F3BE-47C3-88B8-CB48A3B24959}"/>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356741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D2036-91B1-4A1F-BB0A-B91D22CF72E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F7744FE-8FEB-46D8-9C6D-4A80D1ADDD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23559D7-F1FD-42DD-A611-B92077F4B38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FE52C214-425F-451B-A13E-EE9D0B39E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07B486B-6A35-4BAF-8530-E9EEB7433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561A451A-0353-42BD-871D-297395AFBDC8}"/>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8" name="Marcador de pie de página 7">
            <a:extLst>
              <a:ext uri="{FF2B5EF4-FFF2-40B4-BE49-F238E27FC236}">
                <a16:creationId xmlns:a16="http://schemas.microsoft.com/office/drawing/2014/main" id="{4E3B0764-48A3-45D5-88E8-1B8C6C427816}"/>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71859E9B-674B-49B7-907C-A391577B39FB}"/>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223371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0A55F-BE69-41B5-A922-B9705355B7B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733E682-1AF1-4A18-A5B2-49E3928BD2AB}"/>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4" name="Marcador de pie de página 3">
            <a:extLst>
              <a:ext uri="{FF2B5EF4-FFF2-40B4-BE49-F238E27FC236}">
                <a16:creationId xmlns:a16="http://schemas.microsoft.com/office/drawing/2014/main" id="{ADB35708-2AFC-4BA8-97AB-D0802DF62E7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774EBC67-575B-4184-89B8-4B4371C3C968}"/>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348623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90CF38-9C15-43B2-BBE6-04C0EAFEFECE}"/>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3" name="Marcador de pie de página 2">
            <a:extLst>
              <a:ext uri="{FF2B5EF4-FFF2-40B4-BE49-F238E27FC236}">
                <a16:creationId xmlns:a16="http://schemas.microsoft.com/office/drawing/2014/main" id="{2B3C6526-D250-4B02-91E6-430D5F5435C1}"/>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453B27AE-D124-48BC-9DF4-F907B4C4513F}"/>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297884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01AAE-6C98-470E-A0BB-3AB0B94649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F2B197C-57DA-4445-85D0-1DDA5939C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59319A2E-7F09-4F35-B0E5-B243E7F03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D39739-BD43-46D1-BF82-9B7457C3DE18}"/>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6" name="Marcador de pie de página 5">
            <a:extLst>
              <a:ext uri="{FF2B5EF4-FFF2-40B4-BE49-F238E27FC236}">
                <a16:creationId xmlns:a16="http://schemas.microsoft.com/office/drawing/2014/main" id="{2A7FAA8E-62E6-47EC-8749-2E58942975D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523CECF-ED51-4140-99D7-DFF21A9BFFEE}"/>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205128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50431-8E8B-4DC5-A96C-78C33C795EE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EFF6F290-34CE-44F5-A964-7F3A458B6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4F5A81C5-B1AF-4F4F-8E3D-D415401BB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FE079A-618C-4479-BB40-CDAD63C9A18D}"/>
              </a:ext>
            </a:extLst>
          </p:cNvPr>
          <p:cNvSpPr>
            <a:spLocks noGrp="1"/>
          </p:cNvSpPr>
          <p:nvPr>
            <p:ph type="dt" sz="half" idx="10"/>
          </p:nvPr>
        </p:nvSpPr>
        <p:spPr/>
        <p:txBody>
          <a:bodyPr/>
          <a:lstStyle/>
          <a:p>
            <a:fld id="{50A1A491-6E70-4E17-BF62-3A35C3BBE0DA}" type="datetimeFigureOut">
              <a:rPr lang="es-PE" smtClean="0"/>
              <a:t>8/07/2025</a:t>
            </a:fld>
            <a:endParaRPr lang="es-PE"/>
          </a:p>
        </p:txBody>
      </p:sp>
      <p:sp>
        <p:nvSpPr>
          <p:cNvPr id="6" name="Marcador de pie de página 5">
            <a:extLst>
              <a:ext uri="{FF2B5EF4-FFF2-40B4-BE49-F238E27FC236}">
                <a16:creationId xmlns:a16="http://schemas.microsoft.com/office/drawing/2014/main" id="{CD326549-B711-4A6F-8A38-E658655A517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C2A2A27-E739-48CE-8C1E-723A6FC68A75}"/>
              </a:ext>
            </a:extLst>
          </p:cNvPr>
          <p:cNvSpPr>
            <a:spLocks noGrp="1"/>
          </p:cNvSpPr>
          <p:nvPr>
            <p:ph type="sldNum" sz="quarter" idx="12"/>
          </p:nvPr>
        </p:nvSpPr>
        <p:spPr/>
        <p:txBody>
          <a:bodyPr/>
          <a:lstStyle/>
          <a:p>
            <a:fld id="{07510A55-89C6-4CA2-A7E9-F6851B949F9D}" type="slidenum">
              <a:rPr lang="es-PE" smtClean="0"/>
              <a:t>‹Nº›</a:t>
            </a:fld>
            <a:endParaRPr lang="es-PE"/>
          </a:p>
        </p:txBody>
      </p:sp>
    </p:spTree>
    <p:extLst>
      <p:ext uri="{BB962C8B-B14F-4D97-AF65-F5344CB8AC3E}">
        <p14:creationId xmlns:p14="http://schemas.microsoft.com/office/powerpoint/2010/main" val="232350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F48D7BA-BD88-4354-AEDA-84159568F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A9831B9-B857-456F-99A3-74D1FA590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88AAD41-8748-4D53-B3C1-4CD67894E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1A491-6E70-4E17-BF62-3A35C3BBE0DA}" type="datetimeFigureOut">
              <a:rPr lang="es-PE" smtClean="0"/>
              <a:t>8/07/2025</a:t>
            </a:fld>
            <a:endParaRPr lang="es-PE"/>
          </a:p>
        </p:txBody>
      </p:sp>
      <p:sp>
        <p:nvSpPr>
          <p:cNvPr id="5" name="Marcador de pie de página 4">
            <a:extLst>
              <a:ext uri="{FF2B5EF4-FFF2-40B4-BE49-F238E27FC236}">
                <a16:creationId xmlns:a16="http://schemas.microsoft.com/office/drawing/2014/main" id="{C23DD147-0CB5-42C5-A583-AF203719D1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7BB9FC3D-5365-4CDC-9FCB-C6160A4D7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10A55-89C6-4CA2-A7E9-F6851B949F9D}" type="slidenum">
              <a:rPr lang="es-PE" smtClean="0"/>
              <a:t>‹Nº›</a:t>
            </a:fld>
            <a:endParaRPr lang="es-PE"/>
          </a:p>
        </p:txBody>
      </p:sp>
    </p:spTree>
    <p:extLst>
      <p:ext uri="{BB962C8B-B14F-4D97-AF65-F5344CB8AC3E}">
        <p14:creationId xmlns:p14="http://schemas.microsoft.com/office/powerpoint/2010/main" val="172001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4F2AE-13B8-41D5-9DFF-6B2EB9760E78}"/>
              </a:ext>
            </a:extLst>
          </p:cNvPr>
          <p:cNvSpPr>
            <a:spLocks noGrp="1"/>
          </p:cNvSpPr>
          <p:nvPr>
            <p:ph type="ctrTitle"/>
          </p:nvPr>
        </p:nvSpPr>
        <p:spPr/>
        <p:txBody>
          <a:bodyPr/>
          <a:lstStyle/>
          <a:p>
            <a:endParaRPr lang="es-PE"/>
          </a:p>
        </p:txBody>
      </p:sp>
      <p:sp>
        <p:nvSpPr>
          <p:cNvPr id="3" name="Subtítulo 2">
            <a:extLst>
              <a:ext uri="{FF2B5EF4-FFF2-40B4-BE49-F238E27FC236}">
                <a16:creationId xmlns:a16="http://schemas.microsoft.com/office/drawing/2014/main" id="{A2DF9006-3E56-4CE0-8D64-9B68DB28D883}"/>
              </a:ext>
            </a:extLst>
          </p:cNvPr>
          <p:cNvSpPr>
            <a:spLocks noGrp="1"/>
          </p:cNvSpPr>
          <p:nvPr>
            <p:ph type="subTitle" idx="1"/>
          </p:nvPr>
        </p:nvSpPr>
        <p:spPr/>
        <p:txBody>
          <a:bodyPr/>
          <a:lstStyle/>
          <a:p>
            <a:endParaRPr lang="es-PE"/>
          </a:p>
        </p:txBody>
      </p:sp>
      <p:pic>
        <p:nvPicPr>
          <p:cNvPr id="5" name="Google Shape;59;p14" title="pantalla-02.jpg">
            <a:extLst>
              <a:ext uri="{FF2B5EF4-FFF2-40B4-BE49-F238E27FC236}">
                <a16:creationId xmlns:a16="http://schemas.microsoft.com/office/drawing/2014/main" id="{D77F7422-BFF2-4694-A2EE-22B82576C140}"/>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6" name="CuadroTexto 5">
            <a:extLst>
              <a:ext uri="{FF2B5EF4-FFF2-40B4-BE49-F238E27FC236}">
                <a16:creationId xmlns:a16="http://schemas.microsoft.com/office/drawing/2014/main" id="{737981F0-AF2B-4191-90AE-59DF55F12D0F}"/>
              </a:ext>
            </a:extLst>
          </p:cNvPr>
          <p:cNvSpPr txBox="1"/>
          <p:nvPr/>
        </p:nvSpPr>
        <p:spPr>
          <a:xfrm>
            <a:off x="1697835" y="3595806"/>
            <a:ext cx="8796328" cy="1200329"/>
          </a:xfrm>
          <a:prstGeom prst="rect">
            <a:avLst/>
          </a:prstGeom>
          <a:noFill/>
        </p:spPr>
        <p:txBody>
          <a:bodyPr wrap="square" rtlCol="0">
            <a:spAutoFit/>
          </a:bodyPr>
          <a:lstStyle/>
          <a:p>
            <a:pPr algn="ctr"/>
            <a:r>
              <a:rPr lang="es-MX" sz="4000" b="1" dirty="0">
                <a:solidFill>
                  <a:srgbClr val="002147"/>
                </a:solidFill>
                <a:latin typeface="Arial Black" panose="020B0A04020102020204" pitchFamily="34" charset="0"/>
              </a:rPr>
              <a:t> </a:t>
            </a:r>
            <a:r>
              <a:rPr lang="es-MX" sz="4400" b="1" dirty="0">
                <a:solidFill>
                  <a:srgbClr val="002147"/>
                </a:solidFill>
                <a:latin typeface="Arial Black" panose="020B0A04020102020204" pitchFamily="34" charset="0"/>
              </a:rPr>
              <a:t>LA INTEGRIDAD </a:t>
            </a:r>
          </a:p>
          <a:p>
            <a:pPr algn="ctr"/>
            <a:r>
              <a:rPr lang="es-MX" sz="2800" b="1" dirty="0">
                <a:solidFill>
                  <a:srgbClr val="002147"/>
                </a:solidFill>
                <a:latin typeface="Arial Black" panose="020B0A04020102020204" pitchFamily="34" charset="0"/>
              </a:rPr>
              <a:t>DEL MINISTRO EN LA VIDA SEXUAL</a:t>
            </a:r>
            <a:endParaRPr lang="es-PE" sz="3600" b="1" dirty="0">
              <a:solidFill>
                <a:srgbClr val="002147"/>
              </a:solidFill>
              <a:latin typeface="Arial Black" panose="020B0A04020102020204" pitchFamily="34" charset="0"/>
            </a:endParaRPr>
          </a:p>
        </p:txBody>
      </p:sp>
      <p:sp>
        <p:nvSpPr>
          <p:cNvPr id="7" name="CuadroTexto 6">
            <a:extLst>
              <a:ext uri="{FF2B5EF4-FFF2-40B4-BE49-F238E27FC236}">
                <a16:creationId xmlns:a16="http://schemas.microsoft.com/office/drawing/2014/main" id="{16205B15-CA43-49A2-8F72-5281026BE434}"/>
              </a:ext>
            </a:extLst>
          </p:cNvPr>
          <p:cNvSpPr txBox="1"/>
          <p:nvPr/>
        </p:nvSpPr>
        <p:spPr>
          <a:xfrm>
            <a:off x="3575791" y="4931431"/>
            <a:ext cx="5040417" cy="461665"/>
          </a:xfrm>
          <a:prstGeom prst="rect">
            <a:avLst/>
          </a:prstGeom>
          <a:noFill/>
        </p:spPr>
        <p:txBody>
          <a:bodyPr wrap="square" rtlCol="0">
            <a:spAutoFit/>
          </a:bodyPr>
          <a:lstStyle/>
          <a:p>
            <a:pPr algn="ctr"/>
            <a:r>
              <a:rPr lang="es-ES" sz="2400" b="1" i="1" dirty="0">
                <a:solidFill>
                  <a:srgbClr val="002147"/>
                </a:solidFill>
                <a:effectLst/>
                <a:latin typeface="Arial" panose="020B0604020202020204" pitchFamily="34" charset="0"/>
                <a:ea typeface="Calibri" panose="020F0502020204030204" pitchFamily="34" charset="0"/>
                <a:cs typeface="Arial" panose="020B0604020202020204" pitchFamily="34" charset="0"/>
              </a:rPr>
              <a:t>PR. </a:t>
            </a:r>
            <a:r>
              <a:rPr lang="es-ES" sz="2400" b="1" i="1" dirty="0">
                <a:solidFill>
                  <a:srgbClr val="002147"/>
                </a:solidFill>
                <a:latin typeface="Arial" panose="020B0604020202020204" pitchFamily="34" charset="0"/>
                <a:ea typeface="Calibri" panose="020F0502020204030204" pitchFamily="34" charset="0"/>
                <a:cs typeface="Arial" panose="020B0604020202020204" pitchFamily="34" charset="0"/>
              </a:rPr>
              <a:t>JUAN COLQUI SOLORZANO</a:t>
            </a:r>
            <a:endParaRPr lang="es-PE" sz="2400" b="1" i="1" dirty="0">
              <a:solidFill>
                <a:srgbClr val="0021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29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7BEF8-6DBC-469A-B379-1D25694402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AF78541-2E6C-4D52-9940-2D88A23786DD}"/>
              </a:ext>
            </a:extLst>
          </p:cNvPr>
          <p:cNvSpPr>
            <a:spLocks noGrp="1"/>
          </p:cNvSpPr>
          <p:nvPr>
            <p:ph idx="1"/>
          </p:nvPr>
        </p:nvSpPr>
        <p:spPr/>
        <p:txBody>
          <a:bodyPr/>
          <a:lstStyle/>
          <a:p>
            <a:endParaRPr lang="es-PE"/>
          </a:p>
        </p:txBody>
      </p:sp>
      <p:pic>
        <p:nvPicPr>
          <p:cNvPr id="4" name="Google Shape;66;p15" title="Pantalla-03.jpg">
            <a:extLst>
              <a:ext uri="{FF2B5EF4-FFF2-40B4-BE49-F238E27FC236}">
                <a16:creationId xmlns:a16="http://schemas.microsoft.com/office/drawing/2014/main" id="{31F8C0F4-9C41-4428-A704-A3430D30F937}"/>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5" name="CuadroTexto 4">
            <a:extLst>
              <a:ext uri="{FF2B5EF4-FFF2-40B4-BE49-F238E27FC236}">
                <a16:creationId xmlns:a16="http://schemas.microsoft.com/office/drawing/2014/main" id="{F4A2F4A5-FB39-4C71-A8FA-AFAADEB7404E}"/>
              </a:ext>
            </a:extLst>
          </p:cNvPr>
          <p:cNvSpPr txBox="1"/>
          <p:nvPr/>
        </p:nvSpPr>
        <p:spPr>
          <a:xfrm>
            <a:off x="676856" y="580222"/>
            <a:ext cx="7743813" cy="523220"/>
          </a:xfrm>
          <a:prstGeom prst="rect">
            <a:avLst/>
          </a:prstGeom>
          <a:noFill/>
        </p:spPr>
        <p:txBody>
          <a:bodyPr wrap="square" rtlCol="0">
            <a:spAutoFit/>
          </a:bodyPr>
          <a:lstStyle/>
          <a:p>
            <a:r>
              <a:rPr lang="es-MX" sz="2800" b="1" dirty="0">
                <a:solidFill>
                  <a:srgbClr val="002147"/>
                </a:solidFill>
                <a:latin typeface="Arial Black" panose="020B0A04020102020204" pitchFamily="34" charset="0"/>
              </a:rPr>
              <a:t>REFLEXIONES Y CONSEJOS BÍBLICOS</a:t>
            </a:r>
            <a:endParaRPr lang="es-PE" sz="2800" b="1" dirty="0">
              <a:solidFill>
                <a:srgbClr val="002147"/>
              </a:solidFill>
              <a:latin typeface="Arial Black" panose="020B0A04020102020204" pitchFamily="34" charset="0"/>
            </a:endParaRPr>
          </a:p>
        </p:txBody>
      </p:sp>
      <p:sp>
        <p:nvSpPr>
          <p:cNvPr id="6" name="CuadroTexto 5">
            <a:extLst>
              <a:ext uri="{FF2B5EF4-FFF2-40B4-BE49-F238E27FC236}">
                <a16:creationId xmlns:a16="http://schemas.microsoft.com/office/drawing/2014/main" id="{973076A9-AC2F-4C3E-90A2-44C74ACE73F3}"/>
              </a:ext>
            </a:extLst>
          </p:cNvPr>
          <p:cNvSpPr txBox="1"/>
          <p:nvPr/>
        </p:nvSpPr>
        <p:spPr>
          <a:xfrm>
            <a:off x="527145" y="2055813"/>
            <a:ext cx="10677667" cy="4186904"/>
          </a:xfrm>
          <a:prstGeom prst="rect">
            <a:avLst/>
          </a:prstGeom>
          <a:noFill/>
        </p:spPr>
        <p:txBody>
          <a:bodyPr wrap="square" rtlCol="0">
            <a:spAutoFit/>
          </a:bodyPr>
          <a:lstStyle/>
          <a:p>
            <a:pPr marL="571500" indent="-571500" algn="just">
              <a:buFont typeface="Wingdings" panose="05000000000000000000" pitchFamily="2" charset="2"/>
              <a:buChar char="v"/>
            </a:pPr>
            <a:r>
              <a:rPr lang="es-MX" sz="3200" dirty="0">
                <a:latin typeface="Arial" panose="020B0604020202020204" pitchFamily="34" charset="0"/>
                <a:cs typeface="Arial" panose="020B0604020202020204" pitchFamily="34" charset="0"/>
              </a:rPr>
              <a:t>Huid de la inmoralidad sexual. Cualquier otro pecado que el hombre cometiere está fuera del cuerpo, pero el fornicario peca contra su propio cuerpo. 1Cor. 6:18</a:t>
            </a:r>
          </a:p>
          <a:p>
            <a:pPr algn="just"/>
            <a:endParaRPr lang="es-MX" sz="3200" dirty="0">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v"/>
            </a:pPr>
            <a:r>
              <a:rPr lang="es-PE" sz="3200" dirty="0">
                <a:latin typeface="Arial" panose="020B0604020202020204" pitchFamily="34" charset="0"/>
                <a:cs typeface="Arial" panose="020B0604020202020204" pitchFamily="34" charset="0"/>
              </a:rPr>
              <a:t>Hebreos 13: 4 “Honroso sea en todos el matrimonio, y el lecho sin mancilla; pero a los fornicarios y a los adúlteros los juzgará Dios.”</a:t>
            </a:r>
          </a:p>
          <a:p>
            <a:endParaRPr lang="es-MX"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9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7BEF8-6DBC-469A-B379-1D25694402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AF78541-2E6C-4D52-9940-2D88A23786DD}"/>
              </a:ext>
            </a:extLst>
          </p:cNvPr>
          <p:cNvSpPr>
            <a:spLocks noGrp="1"/>
          </p:cNvSpPr>
          <p:nvPr>
            <p:ph idx="1"/>
          </p:nvPr>
        </p:nvSpPr>
        <p:spPr/>
        <p:txBody>
          <a:bodyPr/>
          <a:lstStyle/>
          <a:p>
            <a:endParaRPr lang="es-PE"/>
          </a:p>
        </p:txBody>
      </p:sp>
      <p:pic>
        <p:nvPicPr>
          <p:cNvPr id="4" name="Google Shape;66;p15" title="Pantalla-03.jpg">
            <a:extLst>
              <a:ext uri="{FF2B5EF4-FFF2-40B4-BE49-F238E27FC236}">
                <a16:creationId xmlns:a16="http://schemas.microsoft.com/office/drawing/2014/main" id="{31F8C0F4-9C41-4428-A704-A3430D30F937}"/>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5" name="CuadroTexto 4">
            <a:extLst>
              <a:ext uri="{FF2B5EF4-FFF2-40B4-BE49-F238E27FC236}">
                <a16:creationId xmlns:a16="http://schemas.microsoft.com/office/drawing/2014/main" id="{F4A2F4A5-FB39-4C71-A8FA-AFAADEB7404E}"/>
              </a:ext>
            </a:extLst>
          </p:cNvPr>
          <p:cNvSpPr txBox="1"/>
          <p:nvPr/>
        </p:nvSpPr>
        <p:spPr>
          <a:xfrm>
            <a:off x="676856" y="580222"/>
            <a:ext cx="7743813" cy="523220"/>
          </a:xfrm>
          <a:prstGeom prst="rect">
            <a:avLst/>
          </a:prstGeom>
          <a:noFill/>
        </p:spPr>
        <p:txBody>
          <a:bodyPr wrap="square" rtlCol="0">
            <a:spAutoFit/>
          </a:bodyPr>
          <a:lstStyle/>
          <a:p>
            <a:r>
              <a:rPr lang="es-MX" sz="2800" b="1" dirty="0">
                <a:solidFill>
                  <a:srgbClr val="002147"/>
                </a:solidFill>
                <a:latin typeface="Arial Black" panose="020B0A04020102020204" pitchFamily="34" charset="0"/>
              </a:rPr>
              <a:t>REFLEXIONES Y CONSEJOS BÍBLICOS</a:t>
            </a:r>
            <a:endParaRPr lang="es-PE" sz="2800" b="1" dirty="0">
              <a:solidFill>
                <a:srgbClr val="002147"/>
              </a:solidFill>
              <a:latin typeface="Arial Black" panose="020B0A04020102020204" pitchFamily="34" charset="0"/>
            </a:endParaRPr>
          </a:p>
        </p:txBody>
      </p:sp>
      <p:sp>
        <p:nvSpPr>
          <p:cNvPr id="6" name="CuadroTexto 5">
            <a:extLst>
              <a:ext uri="{FF2B5EF4-FFF2-40B4-BE49-F238E27FC236}">
                <a16:creationId xmlns:a16="http://schemas.microsoft.com/office/drawing/2014/main" id="{973076A9-AC2F-4C3E-90A2-44C74ACE73F3}"/>
              </a:ext>
            </a:extLst>
          </p:cNvPr>
          <p:cNvSpPr txBox="1"/>
          <p:nvPr/>
        </p:nvSpPr>
        <p:spPr>
          <a:xfrm>
            <a:off x="431610" y="2151348"/>
            <a:ext cx="5510106" cy="3539430"/>
          </a:xfrm>
          <a:prstGeom prst="rect">
            <a:avLst/>
          </a:prstGeom>
          <a:noFill/>
        </p:spPr>
        <p:txBody>
          <a:bodyPr wrap="square" rtlCol="0">
            <a:spAutoFit/>
          </a:bodyPr>
          <a:lstStyle/>
          <a:p>
            <a:pPr marL="571500" indent="-571500" algn="just">
              <a:buFont typeface="Wingdings" panose="05000000000000000000" pitchFamily="2" charset="2"/>
              <a:buChar char="v"/>
            </a:pPr>
            <a:r>
              <a:rPr lang="es-PE" sz="2800" dirty="0">
                <a:latin typeface="Arial" panose="020B0604020202020204" pitchFamily="34" charset="0"/>
                <a:cs typeface="Arial" panose="020B0604020202020204" pitchFamily="34" charset="0"/>
              </a:rPr>
              <a:t>“En cuanto a las cosas de que me escribisteis, bueno le sería al hombre no tocar mujer; pero a causa de las fornicaciones, cada uno tenga su propia mujer, y cada una tenga su propio marido.” </a:t>
            </a:r>
            <a:r>
              <a:rPr lang="es-PE" sz="2800" b="1" dirty="0">
                <a:solidFill>
                  <a:srgbClr val="C00000"/>
                </a:solidFill>
                <a:latin typeface="Arial" panose="020B0604020202020204" pitchFamily="34" charset="0"/>
                <a:cs typeface="Arial" panose="020B0604020202020204" pitchFamily="34" charset="0"/>
              </a:rPr>
              <a:t>1Cor. 7: 1-2 </a:t>
            </a:r>
            <a:endParaRPr lang="es-PE" sz="28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CE98A130-C19E-4C64-AE6E-64C563794D9F}"/>
              </a:ext>
            </a:extLst>
          </p:cNvPr>
          <p:cNvPicPr>
            <a:picLocks noChangeAspect="1"/>
          </p:cNvPicPr>
          <p:nvPr/>
        </p:nvPicPr>
        <p:blipFill>
          <a:blip r:embed="rId3"/>
          <a:stretch>
            <a:fillRect/>
          </a:stretch>
        </p:blipFill>
        <p:spPr>
          <a:xfrm>
            <a:off x="6141101" y="2301384"/>
            <a:ext cx="5510105" cy="3011556"/>
          </a:xfrm>
          <a:prstGeom prst="rect">
            <a:avLst/>
          </a:prstGeom>
        </p:spPr>
      </p:pic>
    </p:spTree>
    <p:extLst>
      <p:ext uri="{BB962C8B-B14F-4D97-AF65-F5344CB8AC3E}">
        <p14:creationId xmlns:p14="http://schemas.microsoft.com/office/powerpoint/2010/main" val="180137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7BEF8-6DBC-469A-B379-1D25694402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AF78541-2E6C-4D52-9940-2D88A23786DD}"/>
              </a:ext>
            </a:extLst>
          </p:cNvPr>
          <p:cNvSpPr>
            <a:spLocks noGrp="1"/>
          </p:cNvSpPr>
          <p:nvPr>
            <p:ph idx="1"/>
          </p:nvPr>
        </p:nvSpPr>
        <p:spPr/>
        <p:txBody>
          <a:bodyPr/>
          <a:lstStyle/>
          <a:p>
            <a:endParaRPr lang="es-PE"/>
          </a:p>
        </p:txBody>
      </p:sp>
      <p:pic>
        <p:nvPicPr>
          <p:cNvPr id="4" name="Google Shape;66;p15" title="Pantalla-03.jpg">
            <a:extLst>
              <a:ext uri="{FF2B5EF4-FFF2-40B4-BE49-F238E27FC236}">
                <a16:creationId xmlns:a16="http://schemas.microsoft.com/office/drawing/2014/main" id="{31F8C0F4-9C41-4428-A704-A3430D30F937}"/>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9" name="CuadroTexto 8">
            <a:extLst>
              <a:ext uri="{FF2B5EF4-FFF2-40B4-BE49-F238E27FC236}">
                <a16:creationId xmlns:a16="http://schemas.microsoft.com/office/drawing/2014/main" id="{17746D4C-33BE-4172-96A5-735CA4721B6A}"/>
              </a:ext>
            </a:extLst>
          </p:cNvPr>
          <p:cNvSpPr txBox="1"/>
          <p:nvPr/>
        </p:nvSpPr>
        <p:spPr>
          <a:xfrm>
            <a:off x="578555" y="538553"/>
            <a:ext cx="9502422" cy="523220"/>
          </a:xfrm>
          <a:prstGeom prst="rect">
            <a:avLst/>
          </a:prstGeom>
          <a:noFill/>
        </p:spPr>
        <p:txBody>
          <a:bodyPr wrap="square">
            <a:spAutoFit/>
          </a:bodyPr>
          <a:lstStyle/>
          <a:p>
            <a:r>
              <a:rPr lang="es-ES" sz="2800" b="1" dirty="0">
                <a:solidFill>
                  <a:srgbClr val="002147"/>
                </a:solidFill>
                <a:latin typeface="Arial Black" panose="020B0A04020102020204" pitchFamily="34" charset="0"/>
              </a:rPr>
              <a:t>I.- LA NECESIDAD SEXUAL EN LA PAREJA </a:t>
            </a:r>
            <a:endParaRPr lang="es-PE" sz="2800" b="1" dirty="0">
              <a:solidFill>
                <a:srgbClr val="002147"/>
              </a:solidFill>
              <a:latin typeface="Arial Black" panose="020B0A04020102020204" pitchFamily="34" charset="0"/>
            </a:endParaRPr>
          </a:p>
        </p:txBody>
      </p:sp>
      <p:sp>
        <p:nvSpPr>
          <p:cNvPr id="10" name="CuadroTexto 9">
            <a:extLst>
              <a:ext uri="{FF2B5EF4-FFF2-40B4-BE49-F238E27FC236}">
                <a16:creationId xmlns:a16="http://schemas.microsoft.com/office/drawing/2014/main" id="{456759C8-27C5-4CA2-862B-693B2752B93D}"/>
              </a:ext>
            </a:extLst>
          </p:cNvPr>
          <p:cNvSpPr txBox="1"/>
          <p:nvPr/>
        </p:nvSpPr>
        <p:spPr>
          <a:xfrm>
            <a:off x="479298" y="1779922"/>
            <a:ext cx="5961933" cy="3785652"/>
          </a:xfrm>
          <a:prstGeom prst="rect">
            <a:avLst/>
          </a:prstGeom>
          <a:noFill/>
        </p:spPr>
        <p:txBody>
          <a:bodyPr wrap="square" rtlCol="0">
            <a:spAutoFit/>
          </a:bodyPr>
          <a:lstStyle/>
          <a:p>
            <a:pPr marL="571500" indent="-571500" algn="just">
              <a:buFont typeface="Wingdings" panose="05000000000000000000" pitchFamily="2" charset="2"/>
              <a:buChar char="q"/>
            </a:pPr>
            <a:r>
              <a:rPr lang="es-MX" sz="2000" i="1" dirty="0">
                <a:latin typeface="Arial" panose="020B0604020202020204" pitchFamily="34" charset="0"/>
                <a:cs typeface="Arial" panose="020B0604020202020204" pitchFamily="34" charset="0"/>
              </a:rPr>
              <a:t>“</a:t>
            </a:r>
            <a:r>
              <a:rPr lang="es-PE" sz="2000" i="1" dirty="0">
                <a:latin typeface="Arial" panose="020B0604020202020204" pitchFamily="34" charset="0"/>
                <a:cs typeface="Arial" panose="020B0604020202020204" pitchFamily="34" charset="0"/>
              </a:rPr>
              <a:t>Y los bendijo Dios, y les dijo: Fructificad y multiplicaos; llenad la tierra, y sojuzgadla, y señoread en los peces del mar, en las aves de los cielos, y en todas las bestias que se mueven sobre la tierra."</a:t>
            </a:r>
            <a:r>
              <a:rPr lang="es-MX" sz="2000" i="1" dirty="0">
                <a:latin typeface="Arial" panose="020B0604020202020204" pitchFamily="34" charset="0"/>
                <a:cs typeface="Arial" panose="020B0604020202020204" pitchFamily="34" charset="0"/>
              </a:rPr>
              <a:t> (Genesis 1:28)</a:t>
            </a:r>
          </a:p>
          <a:p>
            <a:pPr algn="just"/>
            <a:endParaRPr lang="es-MX" sz="20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El sexo fue creado por Dios y fue diseñado  para el matrimonio y no fuera del matrimonio.</a:t>
            </a:r>
          </a:p>
          <a:p>
            <a:pPr marL="457200" indent="-457200" algn="just">
              <a:buFont typeface="Wingdings" panose="05000000000000000000" pitchFamily="2" charset="2"/>
              <a:buChar char="q"/>
            </a:pPr>
            <a:endParaRPr lang="es-MX" sz="20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es-MX" sz="2000" dirty="0">
                <a:latin typeface="Arial" panose="020B0604020202020204" pitchFamily="34" charset="0"/>
                <a:cs typeface="Arial" panose="020B0604020202020204" pitchFamily="34" charset="0"/>
              </a:rPr>
              <a:t>Los esposos deben ministrar su necesidad sexual según los deberes conyugales establecido por el creador.</a:t>
            </a:r>
          </a:p>
        </p:txBody>
      </p:sp>
      <p:pic>
        <p:nvPicPr>
          <p:cNvPr id="11" name="Imagen 10">
            <a:extLst>
              <a:ext uri="{FF2B5EF4-FFF2-40B4-BE49-F238E27FC236}">
                <a16:creationId xmlns:a16="http://schemas.microsoft.com/office/drawing/2014/main" id="{AD2541D3-6170-41E3-B6F9-9FED1E8A3568}"/>
              </a:ext>
            </a:extLst>
          </p:cNvPr>
          <p:cNvPicPr>
            <a:picLocks noChangeAspect="1"/>
          </p:cNvPicPr>
          <p:nvPr/>
        </p:nvPicPr>
        <p:blipFill>
          <a:blip r:embed="rId3"/>
          <a:stretch>
            <a:fillRect/>
          </a:stretch>
        </p:blipFill>
        <p:spPr>
          <a:xfrm>
            <a:off x="6689558" y="2055813"/>
            <a:ext cx="4912569" cy="3782705"/>
          </a:xfrm>
          <a:prstGeom prst="rect">
            <a:avLst/>
          </a:prstGeom>
        </p:spPr>
      </p:pic>
    </p:spTree>
    <p:extLst>
      <p:ext uri="{BB962C8B-B14F-4D97-AF65-F5344CB8AC3E}">
        <p14:creationId xmlns:p14="http://schemas.microsoft.com/office/powerpoint/2010/main" val="338754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7BEF8-6DBC-469A-B379-1D25694402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AF78541-2E6C-4D52-9940-2D88A23786DD}"/>
              </a:ext>
            </a:extLst>
          </p:cNvPr>
          <p:cNvSpPr>
            <a:spLocks noGrp="1"/>
          </p:cNvSpPr>
          <p:nvPr>
            <p:ph idx="1"/>
          </p:nvPr>
        </p:nvSpPr>
        <p:spPr/>
        <p:txBody>
          <a:bodyPr/>
          <a:lstStyle/>
          <a:p>
            <a:endParaRPr lang="es-PE"/>
          </a:p>
        </p:txBody>
      </p:sp>
      <p:pic>
        <p:nvPicPr>
          <p:cNvPr id="4" name="Google Shape;66;p15" title="Pantalla-03.jpg">
            <a:extLst>
              <a:ext uri="{FF2B5EF4-FFF2-40B4-BE49-F238E27FC236}">
                <a16:creationId xmlns:a16="http://schemas.microsoft.com/office/drawing/2014/main" id="{31F8C0F4-9C41-4428-A704-A3430D30F937}"/>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9" name="CuadroTexto 8">
            <a:extLst>
              <a:ext uri="{FF2B5EF4-FFF2-40B4-BE49-F238E27FC236}">
                <a16:creationId xmlns:a16="http://schemas.microsoft.com/office/drawing/2014/main" id="{17746D4C-33BE-4172-96A5-735CA4721B6A}"/>
              </a:ext>
            </a:extLst>
          </p:cNvPr>
          <p:cNvSpPr txBox="1"/>
          <p:nvPr/>
        </p:nvSpPr>
        <p:spPr>
          <a:xfrm>
            <a:off x="578555" y="538553"/>
            <a:ext cx="8842171" cy="523220"/>
          </a:xfrm>
          <a:prstGeom prst="rect">
            <a:avLst/>
          </a:prstGeom>
          <a:noFill/>
        </p:spPr>
        <p:txBody>
          <a:bodyPr wrap="square">
            <a:spAutoFit/>
          </a:bodyPr>
          <a:lstStyle/>
          <a:p>
            <a:r>
              <a:rPr lang="es-ES" sz="2800" b="1" dirty="0">
                <a:solidFill>
                  <a:srgbClr val="002147"/>
                </a:solidFill>
                <a:latin typeface="Arial Black" panose="020B0A04020102020204" pitchFamily="34" charset="0"/>
              </a:rPr>
              <a:t>II.- PLACER Y VIDA SEXUAL MUTUAMENTE  </a:t>
            </a:r>
            <a:endParaRPr lang="es-PE" sz="2800" b="1" dirty="0">
              <a:solidFill>
                <a:srgbClr val="002147"/>
              </a:solidFill>
              <a:latin typeface="Arial Black" panose="020B0A04020102020204" pitchFamily="34" charset="0"/>
            </a:endParaRPr>
          </a:p>
        </p:txBody>
      </p:sp>
      <p:sp>
        <p:nvSpPr>
          <p:cNvPr id="10" name="CuadroTexto 9">
            <a:extLst>
              <a:ext uri="{FF2B5EF4-FFF2-40B4-BE49-F238E27FC236}">
                <a16:creationId xmlns:a16="http://schemas.microsoft.com/office/drawing/2014/main" id="{456759C8-27C5-4CA2-862B-693B2752B93D}"/>
              </a:ext>
            </a:extLst>
          </p:cNvPr>
          <p:cNvSpPr txBox="1"/>
          <p:nvPr/>
        </p:nvSpPr>
        <p:spPr>
          <a:xfrm>
            <a:off x="479298" y="2112582"/>
            <a:ext cx="5961933" cy="3631763"/>
          </a:xfrm>
          <a:prstGeom prst="rect">
            <a:avLst/>
          </a:prstGeom>
          <a:noFill/>
        </p:spPr>
        <p:txBody>
          <a:bodyPr wrap="square" rtlCol="0">
            <a:spAutoFit/>
          </a:bodyPr>
          <a:lstStyle/>
          <a:p>
            <a:pPr marL="457200" indent="-457200" algn="just">
              <a:buFont typeface="Wingdings" panose="05000000000000000000" pitchFamily="2" charset="2"/>
              <a:buChar char="q"/>
            </a:pPr>
            <a:r>
              <a:rPr lang="es-MX" sz="2300" dirty="0">
                <a:latin typeface="Arial" panose="020B0604020202020204" pitchFamily="34" charset="0"/>
                <a:cs typeface="Arial" panose="020B0604020202020204" pitchFamily="34" charset="0"/>
              </a:rPr>
              <a:t>Un esposo nunca debe usar a su esposa, como objeto de uso.</a:t>
            </a:r>
          </a:p>
          <a:p>
            <a:pPr marL="457200" indent="-457200" algn="just">
              <a:buFont typeface="Wingdings" panose="05000000000000000000" pitchFamily="2" charset="2"/>
              <a:buChar char="q"/>
            </a:pPr>
            <a:endParaRPr lang="es-MX" sz="23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es-MX" sz="2300" dirty="0">
                <a:latin typeface="Arial" panose="020B0604020202020204" pitchFamily="34" charset="0"/>
                <a:cs typeface="Arial" panose="020B0604020202020204" pitchFamily="34" charset="0"/>
              </a:rPr>
              <a:t>La pareja debe satisfacerse mutuamente en la relación sexual.</a:t>
            </a:r>
          </a:p>
          <a:p>
            <a:pPr marL="457200" indent="-457200" algn="just">
              <a:buFont typeface="Wingdings" panose="05000000000000000000" pitchFamily="2" charset="2"/>
              <a:buChar char="q"/>
            </a:pPr>
            <a:endParaRPr lang="es-MX" sz="23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es-MX" sz="2300" dirty="0">
                <a:latin typeface="Arial" panose="020B0604020202020204" pitchFamily="34" charset="0"/>
                <a:cs typeface="Arial" panose="020B0604020202020204" pitchFamily="34" charset="0"/>
              </a:rPr>
              <a:t>Las relaciones sexuales son voluntarios, evitando actos antinatura, violencia y todo lo que se relaciona contra la ética en la vida de intimidad de un ministro.</a:t>
            </a:r>
          </a:p>
        </p:txBody>
      </p:sp>
      <p:pic>
        <p:nvPicPr>
          <p:cNvPr id="11" name="Imagen 10">
            <a:extLst>
              <a:ext uri="{FF2B5EF4-FFF2-40B4-BE49-F238E27FC236}">
                <a16:creationId xmlns:a16="http://schemas.microsoft.com/office/drawing/2014/main" id="{AD2541D3-6170-41E3-B6F9-9FED1E8A3568}"/>
              </a:ext>
            </a:extLst>
          </p:cNvPr>
          <p:cNvPicPr>
            <a:picLocks noChangeAspect="1"/>
          </p:cNvPicPr>
          <p:nvPr/>
        </p:nvPicPr>
        <p:blipFill>
          <a:blip r:embed="rId3"/>
          <a:stretch>
            <a:fillRect/>
          </a:stretch>
        </p:blipFill>
        <p:spPr>
          <a:xfrm>
            <a:off x="6689558" y="2055813"/>
            <a:ext cx="4912569" cy="3782705"/>
          </a:xfrm>
          <a:prstGeom prst="rect">
            <a:avLst/>
          </a:prstGeom>
        </p:spPr>
      </p:pic>
    </p:spTree>
    <p:extLst>
      <p:ext uri="{BB962C8B-B14F-4D97-AF65-F5344CB8AC3E}">
        <p14:creationId xmlns:p14="http://schemas.microsoft.com/office/powerpoint/2010/main" val="364368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7BEF8-6DBC-469A-B379-1D25694402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AF78541-2E6C-4D52-9940-2D88A23786DD}"/>
              </a:ext>
            </a:extLst>
          </p:cNvPr>
          <p:cNvSpPr>
            <a:spLocks noGrp="1"/>
          </p:cNvSpPr>
          <p:nvPr>
            <p:ph idx="1"/>
          </p:nvPr>
        </p:nvSpPr>
        <p:spPr/>
        <p:txBody>
          <a:bodyPr/>
          <a:lstStyle/>
          <a:p>
            <a:endParaRPr lang="es-PE"/>
          </a:p>
        </p:txBody>
      </p:sp>
      <p:pic>
        <p:nvPicPr>
          <p:cNvPr id="4" name="Google Shape;66;p15" title="Pantalla-03.jpg">
            <a:extLst>
              <a:ext uri="{FF2B5EF4-FFF2-40B4-BE49-F238E27FC236}">
                <a16:creationId xmlns:a16="http://schemas.microsoft.com/office/drawing/2014/main" id="{31F8C0F4-9C41-4428-A704-A3430D30F937}"/>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9" name="CuadroTexto 8">
            <a:extLst>
              <a:ext uri="{FF2B5EF4-FFF2-40B4-BE49-F238E27FC236}">
                <a16:creationId xmlns:a16="http://schemas.microsoft.com/office/drawing/2014/main" id="{17746D4C-33BE-4172-96A5-735CA4721B6A}"/>
              </a:ext>
            </a:extLst>
          </p:cNvPr>
          <p:cNvSpPr txBox="1"/>
          <p:nvPr/>
        </p:nvSpPr>
        <p:spPr>
          <a:xfrm>
            <a:off x="578556" y="550585"/>
            <a:ext cx="8433098" cy="523220"/>
          </a:xfrm>
          <a:prstGeom prst="rect">
            <a:avLst/>
          </a:prstGeom>
          <a:noFill/>
        </p:spPr>
        <p:txBody>
          <a:bodyPr wrap="square">
            <a:spAutoFit/>
          </a:bodyPr>
          <a:lstStyle/>
          <a:p>
            <a:r>
              <a:rPr lang="es-ES" sz="2800" b="1" dirty="0">
                <a:solidFill>
                  <a:srgbClr val="002147"/>
                </a:solidFill>
                <a:latin typeface="Arial Black" panose="020B0A04020102020204" pitchFamily="34" charset="0"/>
              </a:rPr>
              <a:t>III.- ABSTENCIÓN SEXUAL CONSENTIDA</a:t>
            </a:r>
            <a:endParaRPr lang="es-PE" sz="2800" b="1" dirty="0">
              <a:solidFill>
                <a:srgbClr val="002147"/>
              </a:solidFill>
              <a:latin typeface="Arial Black" panose="020B0A04020102020204" pitchFamily="34" charset="0"/>
            </a:endParaRPr>
          </a:p>
        </p:txBody>
      </p:sp>
      <p:sp>
        <p:nvSpPr>
          <p:cNvPr id="10" name="CuadroTexto 9">
            <a:extLst>
              <a:ext uri="{FF2B5EF4-FFF2-40B4-BE49-F238E27FC236}">
                <a16:creationId xmlns:a16="http://schemas.microsoft.com/office/drawing/2014/main" id="{456759C8-27C5-4CA2-862B-693B2752B93D}"/>
              </a:ext>
            </a:extLst>
          </p:cNvPr>
          <p:cNvSpPr txBox="1"/>
          <p:nvPr/>
        </p:nvSpPr>
        <p:spPr>
          <a:xfrm>
            <a:off x="479298" y="1763658"/>
            <a:ext cx="5961933" cy="4416594"/>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latin typeface="Arial" panose="020B0604020202020204" pitchFamily="34" charset="0"/>
                <a:cs typeface="Arial" panose="020B0604020202020204" pitchFamily="34" charset="0"/>
              </a:rPr>
              <a:t>La pareja no debe abstenerse de tener relaciones sexuales a no ser que sea por consentimiento mutuo o prescripción médica, pero solo un tiempo breve. De igual forma la abstinencia puede ser por un asunto ministerial, pero igual solo por tiempo breve</a:t>
            </a:r>
            <a:r>
              <a:rPr lang="es-MX" sz="2200" b="1" dirty="0">
                <a:latin typeface="Arial" panose="020B0604020202020204" pitchFamily="34" charset="0"/>
                <a:cs typeface="Arial" panose="020B0604020202020204" pitchFamily="34" charset="0"/>
              </a:rPr>
              <a:t>.</a:t>
            </a:r>
          </a:p>
          <a:p>
            <a:pPr marL="457200" indent="-457200" algn="just">
              <a:buFont typeface="Wingdings" panose="05000000000000000000" pitchFamily="2" charset="2"/>
              <a:buChar char="q"/>
            </a:pPr>
            <a:endParaRPr lang="es-MX" sz="2200" b="1" dirty="0">
              <a:latin typeface="Arial" panose="020B0604020202020204" pitchFamily="34" charset="0"/>
              <a:cs typeface="Arial" panose="020B0604020202020204" pitchFamily="34" charset="0"/>
            </a:endParaRPr>
          </a:p>
          <a:p>
            <a:pPr algn="just"/>
            <a:r>
              <a:rPr lang="es-MX" sz="2100" i="1" dirty="0">
                <a:latin typeface="Arial" panose="020B0604020202020204" pitchFamily="34" charset="0"/>
                <a:cs typeface="Arial" panose="020B0604020202020204" pitchFamily="34" charset="0"/>
              </a:rPr>
              <a:t>“</a:t>
            </a:r>
            <a:r>
              <a:rPr lang="es-PE" sz="2100" i="1" dirty="0">
                <a:latin typeface="Arial" panose="020B0604020202020204" pitchFamily="34" charset="0"/>
                <a:cs typeface="Arial" panose="020B0604020202020204" pitchFamily="34" charset="0"/>
              </a:rPr>
              <a:t>No os neguéis el uno al otro, a no ser por algún tiempo de mutuo consentimiento, para ocuparos sosegadamente en la oración; y volved a juntaros en uno, para que no os tiente Satanás a causa de vuestra incontinencia.” </a:t>
            </a:r>
            <a:r>
              <a:rPr lang="es-MX" sz="2100" i="1" dirty="0">
                <a:latin typeface="Arial" panose="020B0604020202020204" pitchFamily="34" charset="0"/>
                <a:cs typeface="Arial" panose="020B0604020202020204" pitchFamily="34" charset="0"/>
              </a:rPr>
              <a:t>1Cor. 7: 5 </a:t>
            </a:r>
          </a:p>
        </p:txBody>
      </p:sp>
      <p:pic>
        <p:nvPicPr>
          <p:cNvPr id="11" name="Imagen 10">
            <a:extLst>
              <a:ext uri="{FF2B5EF4-FFF2-40B4-BE49-F238E27FC236}">
                <a16:creationId xmlns:a16="http://schemas.microsoft.com/office/drawing/2014/main" id="{AD2541D3-6170-41E3-B6F9-9FED1E8A3568}"/>
              </a:ext>
            </a:extLst>
          </p:cNvPr>
          <p:cNvPicPr>
            <a:picLocks noChangeAspect="1"/>
          </p:cNvPicPr>
          <p:nvPr/>
        </p:nvPicPr>
        <p:blipFill>
          <a:blip r:embed="rId3"/>
          <a:stretch>
            <a:fillRect/>
          </a:stretch>
        </p:blipFill>
        <p:spPr>
          <a:xfrm>
            <a:off x="6689558" y="2055813"/>
            <a:ext cx="4912569" cy="3782705"/>
          </a:xfrm>
          <a:prstGeom prst="rect">
            <a:avLst/>
          </a:prstGeom>
        </p:spPr>
      </p:pic>
    </p:spTree>
    <p:extLst>
      <p:ext uri="{BB962C8B-B14F-4D97-AF65-F5344CB8AC3E}">
        <p14:creationId xmlns:p14="http://schemas.microsoft.com/office/powerpoint/2010/main" val="63220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7BEF8-6DBC-469A-B379-1D25694402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AF78541-2E6C-4D52-9940-2D88A23786DD}"/>
              </a:ext>
            </a:extLst>
          </p:cNvPr>
          <p:cNvSpPr>
            <a:spLocks noGrp="1"/>
          </p:cNvSpPr>
          <p:nvPr>
            <p:ph idx="1"/>
          </p:nvPr>
        </p:nvSpPr>
        <p:spPr/>
        <p:txBody>
          <a:bodyPr/>
          <a:lstStyle/>
          <a:p>
            <a:endParaRPr lang="es-PE"/>
          </a:p>
        </p:txBody>
      </p:sp>
      <p:pic>
        <p:nvPicPr>
          <p:cNvPr id="4" name="Google Shape;66;p15" title="Pantalla-03.jpg">
            <a:extLst>
              <a:ext uri="{FF2B5EF4-FFF2-40B4-BE49-F238E27FC236}">
                <a16:creationId xmlns:a16="http://schemas.microsoft.com/office/drawing/2014/main" id="{31F8C0F4-9C41-4428-A704-A3430D30F937}"/>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9" name="CuadroTexto 8">
            <a:extLst>
              <a:ext uri="{FF2B5EF4-FFF2-40B4-BE49-F238E27FC236}">
                <a16:creationId xmlns:a16="http://schemas.microsoft.com/office/drawing/2014/main" id="{17746D4C-33BE-4172-96A5-735CA4721B6A}"/>
              </a:ext>
            </a:extLst>
          </p:cNvPr>
          <p:cNvSpPr txBox="1"/>
          <p:nvPr/>
        </p:nvSpPr>
        <p:spPr>
          <a:xfrm>
            <a:off x="650748" y="598713"/>
            <a:ext cx="8433098" cy="523220"/>
          </a:xfrm>
          <a:prstGeom prst="rect">
            <a:avLst/>
          </a:prstGeom>
          <a:noFill/>
        </p:spPr>
        <p:txBody>
          <a:bodyPr wrap="square">
            <a:spAutoFit/>
          </a:bodyPr>
          <a:lstStyle/>
          <a:p>
            <a:r>
              <a:rPr lang="es-ES" sz="2800" b="1" dirty="0">
                <a:solidFill>
                  <a:srgbClr val="002147"/>
                </a:solidFill>
                <a:latin typeface="Arial Black" panose="020B0A04020102020204" pitchFamily="34" charset="0"/>
              </a:rPr>
              <a:t>IV. DISFRUTAR EN LA VIDA SEXUAL </a:t>
            </a:r>
            <a:endParaRPr lang="es-PE" sz="3200" b="1" dirty="0">
              <a:solidFill>
                <a:srgbClr val="002147"/>
              </a:solidFill>
              <a:latin typeface="Arial Black" panose="020B0A04020102020204" pitchFamily="34" charset="0"/>
            </a:endParaRPr>
          </a:p>
        </p:txBody>
      </p:sp>
      <p:sp>
        <p:nvSpPr>
          <p:cNvPr id="10" name="CuadroTexto 9">
            <a:extLst>
              <a:ext uri="{FF2B5EF4-FFF2-40B4-BE49-F238E27FC236}">
                <a16:creationId xmlns:a16="http://schemas.microsoft.com/office/drawing/2014/main" id="{456759C8-27C5-4CA2-862B-693B2752B93D}"/>
              </a:ext>
            </a:extLst>
          </p:cNvPr>
          <p:cNvSpPr txBox="1"/>
          <p:nvPr/>
        </p:nvSpPr>
        <p:spPr>
          <a:xfrm>
            <a:off x="479298" y="1835850"/>
            <a:ext cx="5961933" cy="4293483"/>
          </a:xfrm>
          <a:prstGeom prst="rect">
            <a:avLst/>
          </a:prstGeom>
          <a:noFill/>
        </p:spPr>
        <p:txBody>
          <a:bodyPr wrap="square" rtlCol="0">
            <a:spAutoFit/>
          </a:bodyPr>
          <a:lstStyle/>
          <a:p>
            <a:pPr marL="457200" indent="-457200" algn="just">
              <a:buFont typeface="Wingdings" panose="05000000000000000000" pitchFamily="2" charset="2"/>
              <a:buChar char="q"/>
            </a:pPr>
            <a:r>
              <a:rPr lang="es-MX" sz="2100" dirty="0">
                <a:latin typeface="Arial" panose="020B0604020202020204" pitchFamily="34" charset="0"/>
                <a:cs typeface="Arial" panose="020B0604020202020204" pitchFamily="34" charset="0"/>
              </a:rPr>
              <a:t>Algunos creen y generan temor por disfrutar la vida sexual pensando que es pecado, pero la voluntad de Dios es que los esposos disfruten del sexo. En el libro de “Cantar de los Cantares” nos ilustra la expresión del deleite en una relación de intimidad con el más alto respeto y dignidad de esposo y esposa. </a:t>
            </a:r>
          </a:p>
          <a:p>
            <a:pPr marL="457200" indent="-457200" algn="just">
              <a:buFont typeface="Wingdings" panose="05000000000000000000" pitchFamily="2" charset="2"/>
              <a:buChar char="q"/>
            </a:pPr>
            <a:endParaRPr lang="es-MX" sz="2100" i="1" dirty="0">
              <a:latin typeface="Arial" panose="020B0604020202020204" pitchFamily="34" charset="0"/>
              <a:cs typeface="Arial" panose="020B0604020202020204" pitchFamily="34" charset="0"/>
            </a:endParaRPr>
          </a:p>
          <a:p>
            <a:pPr algn="just"/>
            <a:r>
              <a:rPr lang="es-MX" sz="2100" i="1" dirty="0">
                <a:latin typeface="Arial" panose="020B0604020202020204" pitchFamily="34" charset="0"/>
                <a:cs typeface="Arial" panose="020B0604020202020204" pitchFamily="34" charset="0"/>
              </a:rPr>
              <a:t>“</a:t>
            </a:r>
            <a:r>
              <a:rPr lang="es-PE" sz="2100" i="1" dirty="0">
                <a:latin typeface="Arial" panose="020B0604020202020204" pitchFamily="34" charset="0"/>
                <a:cs typeface="Arial" panose="020B0604020202020204" pitchFamily="34" charset="0"/>
              </a:rPr>
              <a:t>Cuán hermosos son tus amores, hermana, esposa mía! ¡Cuánto mejores que el vino tus amores. Y  el olor de tus ungüentos que todas las especias aromáticas!” </a:t>
            </a:r>
            <a:r>
              <a:rPr lang="es-MX" sz="2100" i="1" dirty="0">
                <a:latin typeface="Arial" panose="020B0604020202020204" pitchFamily="34" charset="0"/>
                <a:cs typeface="Arial" panose="020B0604020202020204" pitchFamily="34" charset="0"/>
              </a:rPr>
              <a:t>Cantares 4:10</a:t>
            </a:r>
            <a:endParaRPr lang="es-MX" sz="21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AD2541D3-6170-41E3-B6F9-9FED1E8A3568}"/>
              </a:ext>
            </a:extLst>
          </p:cNvPr>
          <p:cNvPicPr>
            <a:picLocks noChangeAspect="1"/>
          </p:cNvPicPr>
          <p:nvPr/>
        </p:nvPicPr>
        <p:blipFill>
          <a:blip r:embed="rId3"/>
          <a:stretch>
            <a:fillRect/>
          </a:stretch>
        </p:blipFill>
        <p:spPr>
          <a:xfrm>
            <a:off x="6689558" y="2055813"/>
            <a:ext cx="4912569" cy="3782705"/>
          </a:xfrm>
          <a:prstGeom prst="rect">
            <a:avLst/>
          </a:prstGeom>
        </p:spPr>
      </p:pic>
    </p:spTree>
    <p:extLst>
      <p:ext uri="{BB962C8B-B14F-4D97-AF65-F5344CB8AC3E}">
        <p14:creationId xmlns:p14="http://schemas.microsoft.com/office/powerpoint/2010/main" val="11397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7BEF8-6DBC-469A-B379-1D25694402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AF78541-2E6C-4D52-9940-2D88A23786DD}"/>
              </a:ext>
            </a:extLst>
          </p:cNvPr>
          <p:cNvSpPr>
            <a:spLocks noGrp="1"/>
          </p:cNvSpPr>
          <p:nvPr>
            <p:ph idx="1"/>
          </p:nvPr>
        </p:nvSpPr>
        <p:spPr/>
        <p:txBody>
          <a:bodyPr/>
          <a:lstStyle/>
          <a:p>
            <a:endParaRPr lang="es-PE"/>
          </a:p>
        </p:txBody>
      </p:sp>
      <p:pic>
        <p:nvPicPr>
          <p:cNvPr id="4" name="Google Shape;66;p15" title="Pantalla-03.jpg">
            <a:extLst>
              <a:ext uri="{FF2B5EF4-FFF2-40B4-BE49-F238E27FC236}">
                <a16:creationId xmlns:a16="http://schemas.microsoft.com/office/drawing/2014/main" id="{31F8C0F4-9C41-4428-A704-A3430D30F937}"/>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5" name="CuadroTexto 4">
            <a:extLst>
              <a:ext uri="{FF2B5EF4-FFF2-40B4-BE49-F238E27FC236}">
                <a16:creationId xmlns:a16="http://schemas.microsoft.com/office/drawing/2014/main" id="{3C20CD44-3158-44E1-A9AA-1731C7AE6544}"/>
              </a:ext>
            </a:extLst>
          </p:cNvPr>
          <p:cNvSpPr txBox="1"/>
          <p:nvPr/>
        </p:nvSpPr>
        <p:spPr>
          <a:xfrm>
            <a:off x="546100" y="607560"/>
            <a:ext cx="9139321" cy="477054"/>
          </a:xfrm>
          <a:prstGeom prst="rect">
            <a:avLst/>
          </a:prstGeom>
          <a:noFill/>
        </p:spPr>
        <p:txBody>
          <a:bodyPr wrap="square" rtlCol="0">
            <a:spAutoFit/>
          </a:bodyPr>
          <a:lstStyle/>
          <a:p>
            <a:r>
              <a:rPr lang="es-ES" sz="2500" b="1" dirty="0">
                <a:solidFill>
                  <a:srgbClr val="002147"/>
                </a:solidFill>
                <a:latin typeface="Arial Black" panose="020B0A04020102020204" pitchFamily="34" charset="0"/>
              </a:rPr>
              <a:t>IV. PROBLEMAS REÑIDOS CON LA VIDA SEXUAL    </a:t>
            </a:r>
            <a:endParaRPr lang="es-PE" sz="2500" b="1" dirty="0">
              <a:solidFill>
                <a:srgbClr val="002147"/>
              </a:solidFill>
              <a:latin typeface="Arial Black" panose="020B0A04020102020204" pitchFamily="34" charset="0"/>
            </a:endParaRPr>
          </a:p>
        </p:txBody>
      </p:sp>
      <p:sp>
        <p:nvSpPr>
          <p:cNvPr id="6" name="CuadroTexto 5">
            <a:extLst>
              <a:ext uri="{FF2B5EF4-FFF2-40B4-BE49-F238E27FC236}">
                <a16:creationId xmlns:a16="http://schemas.microsoft.com/office/drawing/2014/main" id="{1F63DE16-4894-4F71-B9F5-B8DA86FCE149}"/>
              </a:ext>
            </a:extLst>
          </p:cNvPr>
          <p:cNvSpPr txBox="1"/>
          <p:nvPr/>
        </p:nvSpPr>
        <p:spPr>
          <a:xfrm>
            <a:off x="750638" y="1972724"/>
            <a:ext cx="10515601" cy="3816429"/>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latin typeface="Arial" panose="020B0604020202020204" pitchFamily="34" charset="0"/>
                <a:cs typeface="Arial" panose="020B0604020202020204" pitchFamily="34" charset="0"/>
              </a:rPr>
              <a:t>Según informes médicos, hay mucho desajuste en la vida sexual,</a:t>
            </a:r>
          </a:p>
          <a:p>
            <a:pPr algn="just"/>
            <a:r>
              <a:rPr lang="es-MX" sz="2200" dirty="0">
                <a:latin typeface="Arial" panose="020B0604020202020204" pitchFamily="34" charset="0"/>
                <a:cs typeface="Arial" panose="020B0604020202020204" pitchFamily="34" charset="0"/>
              </a:rPr>
              <a:t>según C. Narramore, describe algunas causas:</a:t>
            </a:r>
          </a:p>
          <a:p>
            <a:pPr algn="just"/>
            <a:endParaRPr lang="es-MX" sz="2200" dirty="0">
              <a:latin typeface="Arial" panose="020B0604020202020204" pitchFamily="34" charset="0"/>
              <a:cs typeface="Arial" panose="020B0604020202020204" pitchFamily="34" charset="0"/>
            </a:endParaRPr>
          </a:p>
          <a:p>
            <a:pPr algn="just"/>
            <a:endParaRPr lang="es-MX" sz="2200" b="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200" dirty="0">
                <a:latin typeface="Arial" panose="020B0604020202020204" pitchFamily="34" charset="0"/>
                <a:cs typeface="Arial" panose="020B0604020202020204" pitchFamily="34" charset="0"/>
              </a:rPr>
              <a:t>El sexo es un fuerza persistente y dinámica en la vida.</a:t>
            </a:r>
          </a:p>
          <a:p>
            <a:pPr marL="457200" indent="-457200" algn="just">
              <a:buFont typeface="Wingdings" panose="05000000000000000000" pitchFamily="2" charset="2"/>
              <a:buChar char="Ø"/>
            </a:pPr>
            <a:endParaRPr lang="es-MX" sz="2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200" dirty="0">
                <a:latin typeface="Arial" panose="020B0604020202020204" pitchFamily="34" charset="0"/>
                <a:cs typeface="Arial" panose="020B0604020202020204" pitchFamily="34" charset="0"/>
              </a:rPr>
              <a:t>El sexo tiene una diversidad de impulsos sexuales</a:t>
            </a:r>
          </a:p>
          <a:p>
            <a:pPr marL="457200" indent="-457200" algn="just">
              <a:buFont typeface="Wingdings" panose="05000000000000000000" pitchFamily="2" charset="2"/>
              <a:buChar char="Ø"/>
            </a:pPr>
            <a:endParaRPr lang="es-MX" sz="2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200" dirty="0">
                <a:latin typeface="Arial" panose="020B0604020202020204" pitchFamily="34" charset="0"/>
                <a:cs typeface="Arial" panose="020B0604020202020204" pitchFamily="34" charset="0"/>
              </a:rPr>
              <a:t>Las anormalidades orgánicas influyen en los problemas sexuales.</a:t>
            </a:r>
          </a:p>
          <a:p>
            <a:pPr marL="457200" indent="-457200" algn="just">
              <a:buFont typeface="Wingdings" panose="05000000000000000000" pitchFamily="2" charset="2"/>
              <a:buChar char="Ø"/>
            </a:pPr>
            <a:endParaRPr lang="es-MX" sz="2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200" dirty="0">
                <a:latin typeface="Arial" panose="020B0604020202020204" pitchFamily="34" charset="0"/>
                <a:cs typeface="Arial" panose="020B0604020202020204" pitchFamily="34" charset="0"/>
              </a:rPr>
              <a:t>Los problemas sexuales son creados por la sociedad mundana y la tecnología.</a:t>
            </a:r>
          </a:p>
        </p:txBody>
      </p:sp>
    </p:spTree>
    <p:extLst>
      <p:ext uri="{BB962C8B-B14F-4D97-AF65-F5344CB8AC3E}">
        <p14:creationId xmlns:p14="http://schemas.microsoft.com/office/powerpoint/2010/main" val="22339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7BEF8-6DBC-469A-B379-1D25694402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AF78541-2E6C-4D52-9940-2D88A23786DD}"/>
              </a:ext>
            </a:extLst>
          </p:cNvPr>
          <p:cNvSpPr>
            <a:spLocks noGrp="1"/>
          </p:cNvSpPr>
          <p:nvPr>
            <p:ph idx="1"/>
          </p:nvPr>
        </p:nvSpPr>
        <p:spPr/>
        <p:txBody>
          <a:bodyPr/>
          <a:lstStyle/>
          <a:p>
            <a:endParaRPr lang="es-PE"/>
          </a:p>
        </p:txBody>
      </p:sp>
      <p:pic>
        <p:nvPicPr>
          <p:cNvPr id="4" name="Google Shape;66;p15" title="Pantalla-03.jpg">
            <a:extLst>
              <a:ext uri="{FF2B5EF4-FFF2-40B4-BE49-F238E27FC236}">
                <a16:creationId xmlns:a16="http://schemas.microsoft.com/office/drawing/2014/main" id="{31F8C0F4-9C41-4428-A704-A3430D30F937}"/>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5" name="CuadroTexto 4">
            <a:extLst>
              <a:ext uri="{FF2B5EF4-FFF2-40B4-BE49-F238E27FC236}">
                <a16:creationId xmlns:a16="http://schemas.microsoft.com/office/drawing/2014/main" id="{E517A333-28CA-4BA4-A55C-8C955C18B18D}"/>
              </a:ext>
            </a:extLst>
          </p:cNvPr>
          <p:cNvSpPr txBox="1"/>
          <p:nvPr/>
        </p:nvSpPr>
        <p:spPr>
          <a:xfrm>
            <a:off x="609748" y="580831"/>
            <a:ext cx="8903220" cy="523220"/>
          </a:xfrm>
          <a:prstGeom prst="rect">
            <a:avLst/>
          </a:prstGeom>
          <a:noFill/>
        </p:spPr>
        <p:txBody>
          <a:bodyPr wrap="square" rtlCol="0">
            <a:spAutoFit/>
          </a:bodyPr>
          <a:lstStyle/>
          <a:p>
            <a:r>
              <a:rPr lang="es-MX" sz="2800" b="1" dirty="0">
                <a:solidFill>
                  <a:srgbClr val="002147"/>
                </a:solidFill>
                <a:latin typeface="Arial Black" panose="020B0A04020102020204" pitchFamily="34" charset="0"/>
              </a:rPr>
              <a:t>A.- CLASES DE DESVIACIONES SEXUALES</a:t>
            </a:r>
            <a:endParaRPr lang="es-PE" sz="2800" b="1" dirty="0">
              <a:solidFill>
                <a:srgbClr val="002147"/>
              </a:solidFill>
              <a:latin typeface="Arial Black" panose="020B0A04020102020204" pitchFamily="34" charset="0"/>
            </a:endParaRPr>
          </a:p>
        </p:txBody>
      </p:sp>
      <p:sp>
        <p:nvSpPr>
          <p:cNvPr id="6" name="CuadroTexto 5">
            <a:extLst>
              <a:ext uri="{FF2B5EF4-FFF2-40B4-BE49-F238E27FC236}">
                <a16:creationId xmlns:a16="http://schemas.microsoft.com/office/drawing/2014/main" id="{912E4A8C-3D07-438A-8405-01063C6231EF}"/>
              </a:ext>
            </a:extLst>
          </p:cNvPr>
          <p:cNvSpPr txBox="1"/>
          <p:nvPr/>
        </p:nvSpPr>
        <p:spPr>
          <a:xfrm>
            <a:off x="4782578" y="1943549"/>
            <a:ext cx="6783633" cy="4170372"/>
          </a:xfrm>
          <a:prstGeom prst="rect">
            <a:avLst/>
          </a:prstGeom>
          <a:noFill/>
        </p:spPr>
        <p:txBody>
          <a:bodyPr wrap="square" rtlCol="0">
            <a:spAutoFit/>
          </a:bodyPr>
          <a:lstStyle/>
          <a:p>
            <a:pPr marL="571500" indent="-571500" algn="just">
              <a:spcBef>
                <a:spcPts val="600"/>
              </a:spcBef>
              <a:buFont typeface="Wingdings" panose="05000000000000000000" pitchFamily="2" charset="2"/>
              <a:buChar char="q"/>
            </a:pPr>
            <a:r>
              <a:rPr lang="es-MX"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Voyerismo : Satisfacción sexual viendo a las personas de otro sexo desnuda o desnudo.</a:t>
            </a:r>
            <a:endParaRPr lang="es-MX" sz="2500" dirty="0">
              <a:latin typeface="Arial" panose="020B0604020202020204" pitchFamily="34" charset="0"/>
              <a:cs typeface="Arial" panose="020B0604020202020204" pitchFamily="34" charset="0"/>
            </a:endParaRPr>
          </a:p>
          <a:p>
            <a:pPr marL="571500" indent="-571500" algn="just">
              <a:spcBef>
                <a:spcPts val="600"/>
              </a:spcBef>
              <a:buFont typeface="Wingdings" panose="05000000000000000000" pitchFamily="2" charset="2"/>
              <a:buChar char="q"/>
            </a:pPr>
            <a:r>
              <a:rPr lang="es-MX"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sadismo: Siente placer en infligir dolor a otra persona</a:t>
            </a:r>
            <a:endParaRPr lang="es-MX" sz="2500" dirty="0">
              <a:latin typeface="Arial" panose="020B0604020202020204" pitchFamily="34" charset="0"/>
              <a:cs typeface="Arial" panose="020B0604020202020204" pitchFamily="34" charset="0"/>
            </a:endParaRPr>
          </a:p>
          <a:p>
            <a:pPr marL="571500" indent="-571500" algn="just">
              <a:spcBef>
                <a:spcPts val="600"/>
              </a:spcBef>
              <a:buFont typeface="Wingdings" panose="05000000000000000000" pitchFamily="2" charset="2"/>
              <a:buChar char="q"/>
            </a:pPr>
            <a:r>
              <a:rPr lang="es-MX"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masoquismo: Aberración sexual parecido al sadismo.</a:t>
            </a:r>
          </a:p>
          <a:p>
            <a:pPr marL="571500" indent="-571500" algn="just">
              <a:spcBef>
                <a:spcPts val="600"/>
              </a:spcBef>
              <a:buFont typeface="Wingdings" panose="05000000000000000000" pitchFamily="2" charset="2"/>
              <a:buChar char="q"/>
            </a:pPr>
            <a:r>
              <a:rPr lang="es-MX"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fetichismo: Estimulo sexual con artículos como vestido,  prendas intimas, cosas inanimadas.</a:t>
            </a:r>
          </a:p>
        </p:txBody>
      </p:sp>
      <p:pic>
        <p:nvPicPr>
          <p:cNvPr id="7" name="Imagen 6">
            <a:extLst>
              <a:ext uri="{FF2B5EF4-FFF2-40B4-BE49-F238E27FC236}">
                <a16:creationId xmlns:a16="http://schemas.microsoft.com/office/drawing/2014/main" id="{A7494653-880A-4A7F-8058-BBB589E8399C}"/>
              </a:ext>
            </a:extLst>
          </p:cNvPr>
          <p:cNvPicPr>
            <a:picLocks noChangeAspect="1"/>
          </p:cNvPicPr>
          <p:nvPr/>
        </p:nvPicPr>
        <p:blipFill>
          <a:blip r:embed="rId3"/>
          <a:stretch>
            <a:fillRect/>
          </a:stretch>
        </p:blipFill>
        <p:spPr>
          <a:xfrm>
            <a:off x="481411" y="2175983"/>
            <a:ext cx="4264461" cy="3411338"/>
          </a:xfrm>
          <a:prstGeom prst="rect">
            <a:avLst/>
          </a:prstGeom>
        </p:spPr>
      </p:pic>
    </p:spTree>
    <p:extLst>
      <p:ext uri="{BB962C8B-B14F-4D97-AF65-F5344CB8AC3E}">
        <p14:creationId xmlns:p14="http://schemas.microsoft.com/office/powerpoint/2010/main" val="207637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7BEF8-6DBC-469A-B379-1D25694402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AF78541-2E6C-4D52-9940-2D88A23786DD}"/>
              </a:ext>
            </a:extLst>
          </p:cNvPr>
          <p:cNvSpPr>
            <a:spLocks noGrp="1"/>
          </p:cNvSpPr>
          <p:nvPr>
            <p:ph idx="1"/>
          </p:nvPr>
        </p:nvSpPr>
        <p:spPr/>
        <p:txBody>
          <a:bodyPr/>
          <a:lstStyle/>
          <a:p>
            <a:endParaRPr lang="es-PE"/>
          </a:p>
        </p:txBody>
      </p:sp>
      <p:pic>
        <p:nvPicPr>
          <p:cNvPr id="4" name="Google Shape;66;p15" title="Pantalla-03.jpg">
            <a:extLst>
              <a:ext uri="{FF2B5EF4-FFF2-40B4-BE49-F238E27FC236}">
                <a16:creationId xmlns:a16="http://schemas.microsoft.com/office/drawing/2014/main" id="{31F8C0F4-9C41-4428-A704-A3430D30F937}"/>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5" name="CuadroTexto 4">
            <a:extLst>
              <a:ext uri="{FF2B5EF4-FFF2-40B4-BE49-F238E27FC236}">
                <a16:creationId xmlns:a16="http://schemas.microsoft.com/office/drawing/2014/main" id="{E517A333-28CA-4BA4-A55C-8C955C18B18D}"/>
              </a:ext>
            </a:extLst>
          </p:cNvPr>
          <p:cNvSpPr txBox="1"/>
          <p:nvPr/>
        </p:nvSpPr>
        <p:spPr>
          <a:xfrm>
            <a:off x="609748" y="580831"/>
            <a:ext cx="8903220" cy="523220"/>
          </a:xfrm>
          <a:prstGeom prst="rect">
            <a:avLst/>
          </a:prstGeom>
          <a:noFill/>
        </p:spPr>
        <p:txBody>
          <a:bodyPr wrap="square" rtlCol="0">
            <a:spAutoFit/>
          </a:bodyPr>
          <a:lstStyle/>
          <a:p>
            <a:r>
              <a:rPr lang="es-MX" sz="2800" b="1" dirty="0">
                <a:solidFill>
                  <a:srgbClr val="002147"/>
                </a:solidFill>
                <a:latin typeface="Arial Black" panose="020B0A04020102020204" pitchFamily="34" charset="0"/>
              </a:rPr>
              <a:t>A.- CLASES DE DESVIACIONES SEXUALES</a:t>
            </a:r>
            <a:endParaRPr lang="es-PE" sz="2800" b="1" dirty="0">
              <a:solidFill>
                <a:srgbClr val="002147"/>
              </a:solidFill>
              <a:latin typeface="Arial Black" panose="020B0A04020102020204" pitchFamily="34" charset="0"/>
            </a:endParaRPr>
          </a:p>
        </p:txBody>
      </p:sp>
      <p:sp>
        <p:nvSpPr>
          <p:cNvPr id="6" name="CuadroTexto 5">
            <a:extLst>
              <a:ext uri="{FF2B5EF4-FFF2-40B4-BE49-F238E27FC236}">
                <a16:creationId xmlns:a16="http://schemas.microsoft.com/office/drawing/2014/main" id="{912E4A8C-3D07-438A-8405-01063C6231EF}"/>
              </a:ext>
            </a:extLst>
          </p:cNvPr>
          <p:cNvSpPr txBox="1"/>
          <p:nvPr/>
        </p:nvSpPr>
        <p:spPr>
          <a:xfrm>
            <a:off x="4782578" y="1834365"/>
            <a:ext cx="6818019" cy="4385816"/>
          </a:xfrm>
          <a:prstGeom prst="rect">
            <a:avLst/>
          </a:prstGeom>
          <a:noFill/>
        </p:spPr>
        <p:txBody>
          <a:bodyPr wrap="square" rtlCol="0">
            <a:spAutoFit/>
          </a:bodyPr>
          <a:lstStyle/>
          <a:p>
            <a:pPr marL="571500" indent="-571500" algn="just">
              <a:lnSpc>
                <a:spcPct val="150000"/>
              </a:lnSpc>
              <a:spcBef>
                <a:spcPts val="600"/>
              </a:spcBef>
              <a:buFont typeface="Wingdings" panose="05000000000000000000" pitchFamily="2" charset="2"/>
              <a:buChar char="q"/>
            </a:pPr>
            <a:r>
              <a:rPr lang="es-MX"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Travestismo: Vestirse con prendas del sexo opuesto.</a:t>
            </a:r>
          </a:p>
          <a:p>
            <a:pPr marL="571500" indent="-571500" algn="just">
              <a:spcBef>
                <a:spcPts val="600"/>
              </a:spcBef>
              <a:buFont typeface="Wingdings" panose="05000000000000000000" pitchFamily="2" charset="2"/>
              <a:buChar char="q"/>
            </a:pPr>
            <a:r>
              <a:rPr lang="es-MX"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Pederastia: Desequilibrio que obtiene placer sexual con niños.</a:t>
            </a:r>
            <a:endParaRPr lang="es-MX" sz="2400" dirty="0">
              <a:latin typeface="Arial" panose="020B0604020202020204" pitchFamily="34" charset="0"/>
              <a:cs typeface="Arial" panose="020B0604020202020204" pitchFamily="34" charset="0"/>
            </a:endParaRPr>
          </a:p>
          <a:p>
            <a:pPr marL="571500" indent="-571500" algn="just">
              <a:lnSpc>
                <a:spcPct val="150000"/>
              </a:lnSpc>
              <a:spcBef>
                <a:spcPts val="600"/>
              </a:spcBef>
              <a:buFont typeface="Wingdings" panose="05000000000000000000" pitchFamily="2" charset="2"/>
              <a:buChar char="q"/>
            </a:pPr>
            <a:r>
              <a:rPr lang="es-MX"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Bestialismo: Relación sexual con animales.</a:t>
            </a:r>
            <a:endParaRPr lang="es-MX" sz="2400" dirty="0">
              <a:latin typeface="Arial" panose="020B0604020202020204" pitchFamily="34" charset="0"/>
              <a:cs typeface="Arial" panose="020B0604020202020204" pitchFamily="34" charset="0"/>
            </a:endParaRPr>
          </a:p>
          <a:p>
            <a:pPr marL="571500" indent="-571500" algn="just">
              <a:spcBef>
                <a:spcPts val="600"/>
              </a:spcBef>
              <a:buFont typeface="Wingdings" panose="05000000000000000000" pitchFamily="2" charset="2"/>
              <a:buChar char="q"/>
            </a:pPr>
            <a:r>
              <a:rPr lang="es-MX"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Violación sexual: Relación sexual forzada, contra la voluntad de la otra persona, con violencia.</a:t>
            </a:r>
            <a:endPar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A7494653-880A-4A7F-8058-BBB589E8399C}"/>
              </a:ext>
            </a:extLst>
          </p:cNvPr>
          <p:cNvPicPr>
            <a:picLocks noChangeAspect="1"/>
          </p:cNvPicPr>
          <p:nvPr/>
        </p:nvPicPr>
        <p:blipFill>
          <a:blip r:embed="rId3"/>
          <a:stretch>
            <a:fillRect/>
          </a:stretch>
        </p:blipFill>
        <p:spPr>
          <a:xfrm>
            <a:off x="481411" y="2230575"/>
            <a:ext cx="4264461" cy="3411338"/>
          </a:xfrm>
          <a:prstGeom prst="rect">
            <a:avLst/>
          </a:prstGeom>
        </p:spPr>
      </p:pic>
    </p:spTree>
    <p:extLst>
      <p:ext uri="{BB962C8B-B14F-4D97-AF65-F5344CB8AC3E}">
        <p14:creationId xmlns:p14="http://schemas.microsoft.com/office/powerpoint/2010/main" val="14852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7BEF8-6DBC-469A-B379-1D256944023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AF78541-2E6C-4D52-9940-2D88A23786DD}"/>
              </a:ext>
            </a:extLst>
          </p:cNvPr>
          <p:cNvSpPr>
            <a:spLocks noGrp="1"/>
          </p:cNvSpPr>
          <p:nvPr>
            <p:ph idx="1"/>
          </p:nvPr>
        </p:nvSpPr>
        <p:spPr/>
        <p:txBody>
          <a:bodyPr/>
          <a:lstStyle/>
          <a:p>
            <a:endParaRPr lang="es-PE"/>
          </a:p>
        </p:txBody>
      </p:sp>
      <p:pic>
        <p:nvPicPr>
          <p:cNvPr id="4" name="Google Shape;66;p15" title="Pantalla-03.jpg">
            <a:extLst>
              <a:ext uri="{FF2B5EF4-FFF2-40B4-BE49-F238E27FC236}">
                <a16:creationId xmlns:a16="http://schemas.microsoft.com/office/drawing/2014/main" id="{31F8C0F4-9C41-4428-A704-A3430D30F937}"/>
              </a:ext>
            </a:extLst>
          </p:cNvPr>
          <p:cNvPicPr preferRelativeResize="0"/>
          <p:nvPr/>
        </p:nvPicPr>
        <p:blipFill>
          <a:blip r:embed="rId2">
            <a:alphaModFix/>
          </a:blip>
          <a:stretch>
            <a:fillRect/>
          </a:stretch>
        </p:blipFill>
        <p:spPr>
          <a:xfrm>
            <a:off x="0" y="0"/>
            <a:ext cx="12192000" cy="6858007"/>
          </a:xfrm>
          <a:prstGeom prst="rect">
            <a:avLst/>
          </a:prstGeom>
          <a:noFill/>
          <a:ln>
            <a:noFill/>
          </a:ln>
        </p:spPr>
      </p:pic>
      <p:sp>
        <p:nvSpPr>
          <p:cNvPr id="5" name="CuadroTexto 4">
            <a:extLst>
              <a:ext uri="{FF2B5EF4-FFF2-40B4-BE49-F238E27FC236}">
                <a16:creationId xmlns:a16="http://schemas.microsoft.com/office/drawing/2014/main" id="{E517A333-28CA-4BA4-A55C-8C955C18B18D}"/>
              </a:ext>
            </a:extLst>
          </p:cNvPr>
          <p:cNvSpPr txBox="1"/>
          <p:nvPr/>
        </p:nvSpPr>
        <p:spPr>
          <a:xfrm>
            <a:off x="609748" y="580831"/>
            <a:ext cx="8903220" cy="523220"/>
          </a:xfrm>
          <a:prstGeom prst="rect">
            <a:avLst/>
          </a:prstGeom>
          <a:noFill/>
        </p:spPr>
        <p:txBody>
          <a:bodyPr wrap="square" rtlCol="0">
            <a:spAutoFit/>
          </a:bodyPr>
          <a:lstStyle/>
          <a:p>
            <a:r>
              <a:rPr lang="es-MX" sz="2800" b="1" dirty="0">
                <a:solidFill>
                  <a:srgbClr val="002147"/>
                </a:solidFill>
                <a:latin typeface="Arial Black" panose="020B0A04020102020204" pitchFamily="34" charset="0"/>
              </a:rPr>
              <a:t>B.- </a:t>
            </a:r>
            <a:r>
              <a:rPr lang="es-ES" sz="2800" b="1" dirty="0">
                <a:solidFill>
                  <a:srgbClr val="002147"/>
                </a:solidFill>
                <a:latin typeface="Arial Black" panose="020B0A04020102020204" pitchFamily="34" charset="0"/>
              </a:rPr>
              <a:t>INFIDELIDAD CONYUGAL</a:t>
            </a:r>
            <a:endParaRPr lang="es-PE" sz="2800" b="1" dirty="0">
              <a:solidFill>
                <a:srgbClr val="002147"/>
              </a:solidFill>
              <a:latin typeface="Arial Black" panose="020B0A04020102020204" pitchFamily="34" charset="0"/>
            </a:endParaRPr>
          </a:p>
        </p:txBody>
      </p:sp>
      <p:sp>
        <p:nvSpPr>
          <p:cNvPr id="6" name="CuadroTexto 5">
            <a:extLst>
              <a:ext uri="{FF2B5EF4-FFF2-40B4-BE49-F238E27FC236}">
                <a16:creationId xmlns:a16="http://schemas.microsoft.com/office/drawing/2014/main" id="{912E4A8C-3D07-438A-8405-01063C6231EF}"/>
              </a:ext>
            </a:extLst>
          </p:cNvPr>
          <p:cNvSpPr txBox="1"/>
          <p:nvPr/>
        </p:nvSpPr>
        <p:spPr>
          <a:xfrm>
            <a:off x="415295" y="1494907"/>
            <a:ext cx="10938505" cy="4833759"/>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q"/>
            </a:pPr>
            <a:r>
              <a:rPr lang="es-MX" sz="2100" dirty="0">
                <a:latin typeface="Arial" panose="020B0604020202020204" pitchFamily="34" charset="0"/>
                <a:cs typeface="Arial" panose="020B0604020202020204" pitchFamily="34" charset="0"/>
              </a:rPr>
              <a:t>Es el quebrantamiento de los votos matrimoniales</a:t>
            </a:r>
          </a:p>
          <a:p>
            <a:pPr algn="just">
              <a:lnSpc>
                <a:spcPct val="150000"/>
              </a:lnSpc>
            </a:pPr>
            <a:r>
              <a:rPr lang="es-PE" sz="2000" i="1" dirty="0">
                <a:latin typeface="Arial" panose="020B0604020202020204" pitchFamily="34" charset="0"/>
                <a:cs typeface="Arial" panose="020B0604020202020204" pitchFamily="34" charset="0"/>
              </a:rPr>
              <a:t>“Mas diréis: ¿Por qué? Porque Jehová ha atestiguado entre ti y la mujer de tu juventud, contra la cual has sido desleal, siendo ella tu compañera, y la mujer de tu pacto”. Malaquías 2:14</a:t>
            </a:r>
          </a:p>
          <a:p>
            <a:pPr marL="571500" indent="-571500" algn="just">
              <a:lnSpc>
                <a:spcPct val="150000"/>
              </a:lnSpc>
              <a:buFont typeface="Wingdings" panose="05000000000000000000" pitchFamily="2" charset="2"/>
              <a:buChar char="q"/>
            </a:pPr>
            <a:r>
              <a:rPr lang="es-PE" sz="2100" dirty="0">
                <a:latin typeface="Arial" panose="020B0604020202020204" pitchFamily="34" charset="0"/>
                <a:cs typeface="Arial" panose="020B0604020202020204" pitchFamily="34" charset="0"/>
              </a:rPr>
              <a:t>Relación sexual con persona soltera o casada, que no sea su conyugue.</a:t>
            </a:r>
          </a:p>
          <a:p>
            <a:pPr marL="571500" indent="-571500" algn="just">
              <a:lnSpc>
                <a:spcPct val="150000"/>
              </a:lnSpc>
              <a:buFont typeface="Wingdings" panose="05000000000000000000" pitchFamily="2" charset="2"/>
              <a:buChar char="q"/>
            </a:pPr>
            <a:r>
              <a:rPr lang="es-PE" sz="2100" dirty="0">
                <a:latin typeface="Arial" panose="020B0604020202020204" pitchFamily="34" charset="0"/>
                <a:cs typeface="Arial" panose="020B0604020202020204" pitchFamily="34" charset="0"/>
              </a:rPr>
              <a:t>El orgullo y el egocentrismo contribuyen a la infidelidad.</a:t>
            </a:r>
          </a:p>
          <a:p>
            <a:pPr marL="571500" indent="-571500" algn="just">
              <a:lnSpc>
                <a:spcPct val="150000"/>
              </a:lnSpc>
              <a:buFont typeface="Wingdings" panose="05000000000000000000" pitchFamily="2" charset="2"/>
              <a:buChar char="q"/>
            </a:pPr>
            <a:r>
              <a:rPr lang="es-PE" sz="2100" dirty="0">
                <a:latin typeface="Arial" panose="020B0604020202020204" pitchFamily="34" charset="0"/>
                <a:cs typeface="Arial" panose="020B0604020202020204" pitchFamily="34" charset="0"/>
              </a:rPr>
              <a:t>La impotencia y frigidez muchas veces a sido causa de infidelidad.</a:t>
            </a:r>
          </a:p>
          <a:p>
            <a:pPr marL="571500" indent="-571500" algn="just">
              <a:lnSpc>
                <a:spcPct val="150000"/>
              </a:lnSpc>
              <a:buFont typeface="Wingdings" panose="05000000000000000000" pitchFamily="2" charset="2"/>
              <a:buChar char="q"/>
            </a:pPr>
            <a:r>
              <a:rPr lang="es-PE" sz="2100" dirty="0">
                <a:latin typeface="Arial" panose="020B0604020202020204" pitchFamily="34" charset="0"/>
                <a:cs typeface="Arial" panose="020B0604020202020204" pitchFamily="34" charset="0"/>
              </a:rPr>
              <a:t>La falta de comunicación en lo relacionado a las relaciones de intimidad</a:t>
            </a:r>
          </a:p>
          <a:p>
            <a:pPr marL="571500" indent="-571500" algn="just">
              <a:lnSpc>
                <a:spcPct val="150000"/>
              </a:lnSpc>
              <a:buFont typeface="Wingdings" panose="05000000000000000000" pitchFamily="2" charset="2"/>
              <a:buChar char="q"/>
            </a:pPr>
            <a:r>
              <a:rPr lang="es-PE" sz="2100" dirty="0">
                <a:latin typeface="Arial" panose="020B0604020202020204" pitchFamily="34" charset="0"/>
                <a:cs typeface="Arial" panose="020B0604020202020204" pitchFamily="34" charset="0"/>
              </a:rPr>
              <a:t>Nadie esta libre del pecado de infidelidad.</a:t>
            </a:r>
          </a:p>
          <a:p>
            <a:pPr marL="571500" indent="-571500" algn="just">
              <a:lnSpc>
                <a:spcPct val="150000"/>
              </a:lnSpc>
              <a:buFont typeface="Wingdings" panose="05000000000000000000" pitchFamily="2" charset="2"/>
              <a:buChar char="q"/>
            </a:pPr>
            <a:r>
              <a:rPr lang="es-PE" sz="2100" dirty="0">
                <a:latin typeface="Arial" panose="020B0604020202020204" pitchFamily="34" charset="0"/>
                <a:cs typeface="Arial" panose="020B0604020202020204" pitchFamily="34" charset="0"/>
              </a:rPr>
              <a:t>La madurez espiritual debe incluir una alta ética de cuidado en la vida sexual.</a:t>
            </a:r>
          </a:p>
          <a:p>
            <a:pPr marL="571500" indent="-571500" algn="just">
              <a:lnSpc>
                <a:spcPct val="150000"/>
              </a:lnSpc>
              <a:buFont typeface="Wingdings" panose="05000000000000000000" pitchFamily="2" charset="2"/>
              <a:buChar char="q"/>
            </a:pPr>
            <a:r>
              <a:rPr lang="es-PE" sz="2100" dirty="0">
                <a:latin typeface="Arial" panose="020B0604020202020204" pitchFamily="34" charset="0"/>
                <a:cs typeface="Arial" panose="020B0604020202020204" pitchFamily="34" charset="0"/>
              </a:rPr>
              <a:t>En el caso de los Ministros(a) solteros (a) deben huir de la fornicación.</a:t>
            </a:r>
          </a:p>
        </p:txBody>
      </p:sp>
    </p:spTree>
    <p:extLst>
      <p:ext uri="{BB962C8B-B14F-4D97-AF65-F5344CB8AC3E}">
        <p14:creationId xmlns:p14="http://schemas.microsoft.com/office/powerpoint/2010/main" val="13978229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809</Words>
  <Application>Microsoft Office PowerPoint</Application>
  <PresentationFormat>Panorámica</PresentationFormat>
  <Paragraphs>61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Arial Black</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LADP PRODUCCION</dc:creator>
  <cp:lastModifiedBy>LADP PRODUCCION</cp:lastModifiedBy>
  <cp:revision>16</cp:revision>
  <dcterms:created xsi:type="dcterms:W3CDTF">2025-07-07T16:25:35Z</dcterms:created>
  <dcterms:modified xsi:type="dcterms:W3CDTF">2025-07-08T22:39:46Z</dcterms:modified>
</cp:coreProperties>
</file>