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s-P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37" autoAdjust="0"/>
    <p:restoredTop sz="94660"/>
  </p:normalViewPr>
  <p:slideViewPr>
    <p:cSldViewPr snapToGrid="0">
      <p:cViewPr varScale="1">
        <p:scale>
          <a:sx n="85" d="100"/>
          <a:sy n="85" d="100"/>
        </p:scale>
        <p:origin x="108" y="10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BF5C3EB-408E-4C0E-AEF5-C60E24CAC8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69DA5236-D2E5-4F4C-8AB9-A3C454B296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FD8AFF0-C4F7-44E5-BB0E-D41C5F5BA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F1B46D7-2B50-47D0-A207-B9007284B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3544601-5070-4AA4-AC9B-7BE07AB8B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071045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DAA0B19-9612-4FD3-8DFE-8DE680484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D443D4D-F436-4B74-AFB2-621B10245D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2404D93-BF57-4C73-ABCC-DC9D1A05F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2090EB7-6FC5-4C92-8EB8-528E64BE1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C009888-95E2-464B-80C8-2E9267031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4146934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F15DAA-D1D9-4A8C-A4F9-C63DF77C7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21A3D9EB-C023-47E8-84C5-4680982FD4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CC5A20E-BC1A-4118-A257-58949884B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DF8EB92-7280-4BD3-A9D4-FCE29EBB3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C99AABE-8F67-4FE2-9E09-6C4DB6160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222246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EB51E26-3C14-41AB-AF4D-9136679BD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AD80D89-99D5-4A08-AB0A-19E6C2F96C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BF6F6169-42FA-4AFD-A8D5-391A5AEDF7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5EE75924-7216-47F2-9CBA-10C6C9AF3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C8BD0B90-2F58-4247-A8C8-A4C7C8116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B9C1F2B8-F3BE-47C3-88B8-CB48A3B24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3567416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9AD2036-91B1-4A1F-BB0A-B91D22CF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CF7744FE-8FEB-46D8-9C6D-4A80D1ADD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C23559D7-F1FD-42DD-A611-B92077F4B3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FE52C214-425F-451B-A13E-EE9D0B39E1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607B486B-6A35-4BAF-8530-E9EEB7433D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561A451A-0353-42BD-871D-297395AFB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4E3B0764-48A3-45D5-88E8-1B8C6C427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71859E9B-674B-49B7-907C-A391577B3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233712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B0A55F-BE69-41B5-A922-B9705355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2733E682-1AF1-4A18-A5B2-49E3928BD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ADB35708-2AFC-4BA8-97AB-D0802DF62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774EBC67-575B-4184-89B8-4B4371C3C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3486231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CB90CF38-9C15-43B2-BBE6-04C0EAFEF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2B3C6526-D250-4B02-91E6-430D5F543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453B27AE-D124-48BC-9DF4-F907B4C45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978841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4901AAE-6C98-470E-A0BB-3AB0B9464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F2B197C-57DA-4445-85D0-1DDA5939C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59319A2E-7F09-4F35-B0E5-B243E7F03E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DD39739-BD43-46D1-BF82-9B7457C3D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A7FAA8E-62E6-47EC-8749-2E5894297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E523CECF-ED51-4140-99D7-DFF21A9BF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05128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5950431-8E8B-4DC5-A96C-78C33C795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EFF6F290-34CE-44F5-A964-7F3A458B6F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PE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4F5A81C5-B1AF-4F4F-8E3D-D415401BBF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16FE079A-618C-4479-BB40-CDAD63C9A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CD326549-B711-4A6F-8A38-E658655A5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BC2A2A27-E739-48CE-8C1E-723A6FC68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323503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93E62DE-B1A9-45BA-981D-F08C43F42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330EBA31-0184-4FFD-BE54-D279A01F13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06719D9-2923-4AA9-A682-D73E226DB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D6CE36E8-ADC5-4C42-A575-463907782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2722DC2-34CE-4823-81A0-6245ED0D2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1452369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DDE46DBB-E8C7-4817-ABE6-A5D06F2AB8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B307E97D-7525-4BD3-8F34-4DC94440B3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D51BD46-2CBD-4B88-99E3-0303A45B4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7565805-3EDD-4E4C-A581-E5DB80E57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A13BBD3-6820-41CB-8513-F41279D18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907538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2F48D7BA-BD88-4354-AEDA-84159568F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PE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1A9831B9-B857-456F-99A3-74D1FA5906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PE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88AAD41-8748-4D53-B3C1-4CD67894E7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A1A491-6E70-4E17-BF62-3A35C3BBE0DA}" type="datetimeFigureOut">
              <a:rPr lang="es-PE" smtClean="0"/>
              <a:t>10/07/2025</a:t>
            </a:fld>
            <a:endParaRPr lang="es-PE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23DD147-0CB5-42C5-A583-AF203719D1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PE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BB9FC3D-5365-4CDC-9FCB-C6160A4D7B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510A55-89C6-4CA2-A7E9-F6851B949F9D}" type="slidenum">
              <a:rPr lang="es-PE" smtClean="0"/>
              <a:t>‹Nº›</a:t>
            </a:fld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1720012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P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934F2AE-13B8-41D5-9DFF-6B2EB9760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A2DF9006-3E56-4CE0-8D64-9B68DB28D8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5" name="Google Shape;59;p14" title="pantalla-02.jpg">
            <a:extLst>
              <a:ext uri="{FF2B5EF4-FFF2-40B4-BE49-F238E27FC236}">
                <a16:creationId xmlns:a16="http://schemas.microsoft.com/office/drawing/2014/main" id="{D77F7422-BFF2-4694-A2EE-22B82576C140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737981F0-AF2B-4191-90AE-59DF55F12D0F}"/>
              </a:ext>
            </a:extLst>
          </p:cNvPr>
          <p:cNvSpPr txBox="1"/>
          <p:nvPr/>
        </p:nvSpPr>
        <p:spPr>
          <a:xfrm>
            <a:off x="2404532" y="3595806"/>
            <a:ext cx="737164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4000" b="1" dirty="0">
                <a:solidFill>
                  <a:srgbClr val="002147"/>
                </a:solidFill>
                <a:latin typeface="Arial Black" panose="020B0A04020102020204" pitchFamily="34" charset="0"/>
              </a:rPr>
              <a:t> LA INTEGRIDAD </a:t>
            </a:r>
          </a:p>
          <a:p>
            <a:pPr algn="ctr"/>
            <a:r>
              <a:rPr lang="es-MX" sz="2800" b="1" dirty="0">
                <a:solidFill>
                  <a:srgbClr val="002147"/>
                </a:solidFill>
                <a:latin typeface="Arial Black" panose="020B0A04020102020204" pitchFamily="34" charset="0"/>
              </a:rPr>
              <a:t>EN LA FAMILIA DEL MINISTRO</a:t>
            </a:r>
            <a:endParaRPr lang="es-PE" sz="36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16205B15-CA43-49A2-8F72-5281026BE434}"/>
              </a:ext>
            </a:extLst>
          </p:cNvPr>
          <p:cNvSpPr txBox="1"/>
          <p:nvPr/>
        </p:nvSpPr>
        <p:spPr>
          <a:xfrm>
            <a:off x="3575791" y="4931431"/>
            <a:ext cx="50404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b="1" i="1" dirty="0">
                <a:solidFill>
                  <a:srgbClr val="002147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PR. </a:t>
            </a:r>
            <a:r>
              <a:rPr lang="es-ES" sz="2400" b="1" i="1" dirty="0">
                <a:solidFill>
                  <a:srgbClr val="00214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JUAN COLQUI SOLORZANO</a:t>
            </a:r>
            <a:endParaRPr lang="es-PE" sz="2400" b="1" i="1" dirty="0">
              <a:solidFill>
                <a:srgbClr val="00214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295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87BEF8-6DBC-469A-B379-1D2569440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F78541-2E6C-4D52-9940-2D88A237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4" name="Google Shape;66;p15" title="Pantalla-03.jpg">
            <a:extLst>
              <a:ext uri="{FF2B5EF4-FFF2-40B4-BE49-F238E27FC236}">
                <a16:creationId xmlns:a16="http://schemas.microsoft.com/office/drawing/2014/main" id="{31F8C0F4-9C41-4428-A704-A3430D30F93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17746D4C-33BE-4172-96A5-735CA4721B6A}"/>
              </a:ext>
            </a:extLst>
          </p:cNvPr>
          <p:cNvSpPr txBox="1"/>
          <p:nvPr/>
        </p:nvSpPr>
        <p:spPr>
          <a:xfrm>
            <a:off x="592187" y="474463"/>
            <a:ext cx="880016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2400" b="1" dirty="0">
                <a:solidFill>
                  <a:srgbClr val="002147"/>
                </a:solidFill>
                <a:latin typeface="Arial Black" panose="020B0A04020102020204" pitchFamily="34" charset="0"/>
              </a:rPr>
              <a:t>A.- LA FAMILIA DEL PASTOR: SU PRIMER CAMPO MISIONAL </a:t>
            </a:r>
            <a:endParaRPr lang="es-PE" sz="24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842DE87A-C597-4FD8-9243-86F3C4F9AA2B}"/>
              </a:ext>
            </a:extLst>
          </p:cNvPr>
          <p:cNvSpPr txBox="1"/>
          <p:nvPr/>
        </p:nvSpPr>
        <p:spPr>
          <a:xfrm>
            <a:off x="592187" y="2063927"/>
            <a:ext cx="6479548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just">
              <a:buFont typeface="Wingdings" panose="05000000000000000000" pitchFamily="2" charset="2"/>
              <a:buChar char="q"/>
            </a:pPr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La idoneidad de un Pastor no se mide primero en el púlpito, sino en el hogar. Antes de cuidar de la iglesia, debe mostrar que sabe cuidar de su familia.</a:t>
            </a:r>
          </a:p>
          <a:p>
            <a:pPr marL="571500" indent="-571500" algn="just">
              <a:buFont typeface="Wingdings" panose="05000000000000000000" pitchFamily="2" charset="2"/>
              <a:buChar char="q"/>
            </a:pPr>
            <a:endParaRPr lang="es-MX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0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1ra. Timoteo 3:4-5</a:t>
            </a:r>
          </a:p>
          <a:p>
            <a:pPr algn="just"/>
            <a:r>
              <a:rPr lang="es-PE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“Que gobierne bien su casa, que tenga a sus hijos en sujeción con toda honestidad  (pues el que no sabe gobernar su propia casa, ¿cómo cuidará de la iglesia de Dios?)</a:t>
            </a:r>
            <a:endParaRPr lang="es-MX" sz="2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s-MX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479DD859-06FC-42C4-BF9C-E190BD2570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2232" y="2063927"/>
            <a:ext cx="4500247" cy="3479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548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87BEF8-6DBC-469A-B379-1D2569440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F78541-2E6C-4D52-9940-2D88A237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4" name="Google Shape;66;p15" title="Pantalla-03.jpg">
            <a:extLst>
              <a:ext uri="{FF2B5EF4-FFF2-40B4-BE49-F238E27FC236}">
                <a16:creationId xmlns:a16="http://schemas.microsoft.com/office/drawing/2014/main" id="{31F8C0F4-9C41-4428-A704-A3430D30F93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E7699F78-EBF7-449A-9CAD-3D50D44F0887}"/>
              </a:ext>
            </a:extLst>
          </p:cNvPr>
          <p:cNvSpPr txBox="1"/>
          <p:nvPr/>
        </p:nvSpPr>
        <p:spPr>
          <a:xfrm>
            <a:off x="592187" y="424152"/>
            <a:ext cx="88152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002147"/>
                </a:solidFill>
                <a:latin typeface="Arial Black" panose="020B0A04020102020204" pitchFamily="34" charset="0"/>
              </a:rPr>
              <a:t>B.- RETOS ACTUALES DEL PASTOR EN SU VIDA FAMILIAR </a:t>
            </a:r>
            <a:endParaRPr lang="es-PE" sz="24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D58F88D-9B9B-4DAB-B896-F9C537338690}"/>
              </a:ext>
            </a:extLst>
          </p:cNvPr>
          <p:cNvSpPr txBox="1"/>
          <p:nvPr/>
        </p:nvSpPr>
        <p:spPr>
          <a:xfrm>
            <a:off x="592187" y="1881638"/>
            <a:ext cx="1108052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Las demandas del ministerio, cuando no se manejan sabiamente, terminan dejando vacíos afectivos y espirituales en casa.</a:t>
            </a:r>
          </a:p>
          <a:p>
            <a:pPr algn="just"/>
            <a:endParaRPr lang="es-MX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s-MX" sz="2400" i="1" u="sng" dirty="0">
                <a:latin typeface="Arial" panose="020B0604020202020204" pitchFamily="34" charset="0"/>
                <a:cs typeface="Arial" panose="020B0604020202020204" pitchFamily="34" charset="0"/>
              </a:rPr>
              <a:t>Consecuencias:</a:t>
            </a:r>
          </a:p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Esposas emocionalmente solas, aunque acompañadas físicamente.</a:t>
            </a:r>
          </a:p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Hijos que crecen con resentimiento, sintiéndose desplazados por la Iglesia.</a:t>
            </a:r>
          </a:p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Matrimonios desgastados por falta de calidad, intimidad y diálogo.</a:t>
            </a:r>
          </a:p>
          <a:p>
            <a:pPr algn="just"/>
            <a:endParaRPr lang="es-MX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s-MX" sz="2400" i="1" dirty="0">
                <a:latin typeface="Arial" panose="020B0604020202020204" pitchFamily="34" charset="0"/>
                <a:cs typeface="Arial" panose="020B0604020202020204" pitchFamily="34" charset="0"/>
              </a:rPr>
              <a:t>El mayor error de algunos lideres no fue adulterar, sino abandonar emocionalmente su casa”</a:t>
            </a:r>
          </a:p>
          <a:p>
            <a:pPr algn="r"/>
            <a:r>
              <a:rPr lang="es-MX" dirty="0">
                <a:cs typeface="Arial" panose="020B0604020202020204" pitchFamily="34" charset="0"/>
              </a:rPr>
              <a:t>(Ortiz, 2015.p.147)</a:t>
            </a:r>
          </a:p>
        </p:txBody>
      </p:sp>
    </p:spTree>
    <p:extLst>
      <p:ext uri="{BB962C8B-B14F-4D97-AF65-F5344CB8AC3E}">
        <p14:creationId xmlns:p14="http://schemas.microsoft.com/office/powerpoint/2010/main" val="2972838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87BEF8-6DBC-469A-B379-1D2569440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F78541-2E6C-4D52-9940-2D88A237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4" name="Google Shape;66;p15" title="Pantalla-03.jpg">
            <a:extLst>
              <a:ext uri="{FF2B5EF4-FFF2-40B4-BE49-F238E27FC236}">
                <a16:creationId xmlns:a16="http://schemas.microsoft.com/office/drawing/2014/main" id="{31F8C0F4-9C41-4428-A704-A3430D30F93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E7699F78-EBF7-449A-9CAD-3D50D44F0887}"/>
              </a:ext>
            </a:extLst>
          </p:cNvPr>
          <p:cNvSpPr txBox="1"/>
          <p:nvPr/>
        </p:nvSpPr>
        <p:spPr>
          <a:xfrm>
            <a:off x="592187" y="424152"/>
            <a:ext cx="88152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002147"/>
                </a:solidFill>
                <a:latin typeface="Arial Black" panose="020B0A04020102020204" pitchFamily="34" charset="0"/>
              </a:rPr>
              <a:t>C.- EXPECTATIVAS IRREALES SOBRE LA FAMILIA PASTORAL</a:t>
            </a:r>
            <a:endParaRPr lang="es-PE" sz="24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D58F88D-9B9B-4DAB-B896-F9C537338690}"/>
              </a:ext>
            </a:extLst>
          </p:cNvPr>
          <p:cNvSpPr txBox="1"/>
          <p:nvPr/>
        </p:nvSpPr>
        <p:spPr>
          <a:xfrm>
            <a:off x="592187" y="1994528"/>
            <a:ext cx="1089990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MX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Consejos Pastorales :</a:t>
            </a:r>
          </a:p>
          <a:p>
            <a:pPr algn="just"/>
            <a:endParaRPr lang="es-MX" sz="24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Enseñar a la congregación que la familia pastoral es humana, no perfecta.</a:t>
            </a:r>
          </a:p>
          <a:p>
            <a:pPr marL="457200" indent="-457200" algn="just">
              <a:buFont typeface="Wingdings" panose="05000000000000000000" pitchFamily="2" charset="2"/>
              <a:buChar char="§"/>
            </a:pPr>
            <a:endParaRPr lang="es-MX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Proteger la privacidad de esposa e hijos, evitando su sobreexposición.</a:t>
            </a:r>
          </a:p>
          <a:p>
            <a:pPr algn="just"/>
            <a:endParaRPr lang="es-MX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Fomentar una cultura de gracia, donde se valora la autenticidad por encima de la apariencia.</a:t>
            </a:r>
          </a:p>
        </p:txBody>
      </p:sp>
    </p:spTree>
    <p:extLst>
      <p:ext uri="{BB962C8B-B14F-4D97-AF65-F5344CB8AC3E}">
        <p14:creationId xmlns:p14="http://schemas.microsoft.com/office/powerpoint/2010/main" val="2682978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87BEF8-6DBC-469A-B379-1D2569440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F78541-2E6C-4D52-9940-2D88A237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4" name="Google Shape;66;p15" title="Pantalla-03.jpg">
            <a:extLst>
              <a:ext uri="{FF2B5EF4-FFF2-40B4-BE49-F238E27FC236}">
                <a16:creationId xmlns:a16="http://schemas.microsoft.com/office/drawing/2014/main" id="{31F8C0F4-9C41-4428-A704-A3430D30F93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E7699F78-EBF7-449A-9CAD-3D50D44F0887}"/>
              </a:ext>
            </a:extLst>
          </p:cNvPr>
          <p:cNvSpPr txBox="1"/>
          <p:nvPr/>
        </p:nvSpPr>
        <p:spPr>
          <a:xfrm>
            <a:off x="659921" y="435441"/>
            <a:ext cx="88152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002147"/>
                </a:solidFill>
                <a:latin typeface="Arial Black" panose="020B0A04020102020204" pitchFamily="34" charset="0"/>
              </a:rPr>
              <a:t>D.- LA ESPOSA DEL PASTOR: COMPAÑERA, NO ASISTENTE</a:t>
            </a:r>
            <a:endParaRPr lang="es-PE" sz="24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D58F88D-9B9B-4DAB-B896-F9C537338690}"/>
              </a:ext>
            </a:extLst>
          </p:cNvPr>
          <p:cNvSpPr txBox="1"/>
          <p:nvPr/>
        </p:nvSpPr>
        <p:spPr>
          <a:xfrm>
            <a:off x="592187" y="2118707"/>
            <a:ext cx="76712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s-MX" sz="2400" dirty="0">
                <a:latin typeface="Arial" panose="020B0604020202020204" pitchFamily="34" charset="0"/>
                <a:cs typeface="Arial" panose="020B0604020202020204" pitchFamily="34" charset="0"/>
              </a:rPr>
              <a:t>La esposa del pastor no es una “ayudante ministerial”. Es su compañera de vida, su aliada espiritual y emocional.</a:t>
            </a:r>
          </a:p>
          <a:p>
            <a:pPr algn="just"/>
            <a:endParaRPr lang="es-MX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PE" sz="2400" i="1" dirty="0">
                <a:latin typeface="Arial" panose="020B0604020202020204" pitchFamily="34" charset="0"/>
                <a:cs typeface="Arial" panose="020B0604020202020204" pitchFamily="34" charset="0"/>
              </a:rPr>
              <a:t>“Maridos, amad a vuestras mujeres, así como Cristo amó a la iglesia, y se entregó a sí mismo por ella,”. Efesios 5:25.</a:t>
            </a:r>
          </a:p>
          <a:p>
            <a:pPr algn="just"/>
            <a:r>
              <a:rPr lang="es-P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s-PE" sz="2400" b="1" dirty="0">
                <a:latin typeface="Arial" panose="020B0604020202020204" pitchFamily="34" charset="0"/>
                <a:cs typeface="Arial" panose="020B0604020202020204" pitchFamily="34" charset="0"/>
              </a:rPr>
              <a:t>“Ella también debe crecer, florecer y ser edificada, </a:t>
            </a:r>
          </a:p>
          <a:p>
            <a:pPr algn="ctr"/>
            <a:r>
              <a:rPr lang="es-PE" sz="2400" b="1" dirty="0">
                <a:latin typeface="Arial" panose="020B0604020202020204" pitchFamily="34" charset="0"/>
                <a:cs typeface="Arial" panose="020B0604020202020204" pitchFamily="34" charset="0"/>
              </a:rPr>
              <a:t>no solo soportar y ayudar”</a:t>
            </a:r>
            <a:endParaRPr lang="es-MX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CCF06BE7-2929-4783-AEC7-11E5B85368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93" r="16690" b="8135"/>
          <a:stretch/>
        </p:blipFill>
        <p:spPr>
          <a:xfrm>
            <a:off x="8509480" y="1825625"/>
            <a:ext cx="3082798" cy="4084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670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87BEF8-6DBC-469A-B379-1D2569440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F78541-2E6C-4D52-9940-2D88A237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4" name="Google Shape;66;p15" title="Pantalla-03.jpg">
            <a:extLst>
              <a:ext uri="{FF2B5EF4-FFF2-40B4-BE49-F238E27FC236}">
                <a16:creationId xmlns:a16="http://schemas.microsoft.com/office/drawing/2014/main" id="{31F8C0F4-9C41-4428-A704-A3430D30F93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E7699F78-EBF7-449A-9CAD-3D50D44F0887}"/>
              </a:ext>
            </a:extLst>
          </p:cNvPr>
          <p:cNvSpPr txBox="1"/>
          <p:nvPr/>
        </p:nvSpPr>
        <p:spPr>
          <a:xfrm>
            <a:off x="592187" y="597688"/>
            <a:ext cx="8815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002147"/>
                </a:solidFill>
                <a:latin typeface="Arial Black" panose="020B0A04020102020204" pitchFamily="34" charset="0"/>
              </a:rPr>
              <a:t>E.- INTEGRIDAD AFECTIVA Y EMOCIONAL</a:t>
            </a:r>
            <a:endParaRPr lang="es-PE" sz="24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D58F88D-9B9B-4DAB-B896-F9C537338690}"/>
              </a:ext>
            </a:extLst>
          </p:cNvPr>
          <p:cNvSpPr txBox="1"/>
          <p:nvPr/>
        </p:nvSpPr>
        <p:spPr>
          <a:xfrm>
            <a:off x="592187" y="2118706"/>
            <a:ext cx="10761613" cy="35661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s-MX" sz="2300" dirty="0">
                <a:latin typeface="Arial" panose="020B0604020202020204" pitchFamily="34" charset="0"/>
                <a:cs typeface="Arial" panose="020B0604020202020204" pitchFamily="34" charset="0"/>
              </a:rPr>
              <a:t>Un Pastor integro no sólo predica bien, también ama bien. En su trato con su esposa se ve reflejado el corazón de Cristo. </a:t>
            </a:r>
          </a:p>
          <a:p>
            <a:pPr algn="just"/>
            <a:endParaRPr lang="es-MX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3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s-MX" sz="2300" b="1" u="sng" dirty="0">
                <a:latin typeface="Arial" panose="020B0604020202020204" pitchFamily="34" charset="0"/>
                <a:cs typeface="Arial" panose="020B0604020202020204" pitchFamily="34" charset="0"/>
              </a:rPr>
              <a:t>Se manifiesta en: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s-MX" sz="2300" dirty="0">
                <a:latin typeface="Arial" panose="020B0604020202020204" pitchFamily="34" charset="0"/>
                <a:cs typeface="Arial" panose="020B0604020202020204" pitchFamily="34" charset="0"/>
              </a:rPr>
              <a:t>Escuchar de forma atenta y empática.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s-MX" sz="2300" dirty="0">
                <a:latin typeface="Arial" panose="020B0604020202020204" pitchFamily="34" charset="0"/>
                <a:cs typeface="Arial" panose="020B0604020202020204" pitchFamily="34" charset="0"/>
              </a:rPr>
              <a:t>Mostrar vulnerabilidad sin temor.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s-MX" sz="2300" dirty="0">
                <a:latin typeface="Arial" panose="020B0604020202020204" pitchFamily="34" charset="0"/>
                <a:cs typeface="Arial" panose="020B0604020202020204" pitchFamily="34" charset="0"/>
              </a:rPr>
              <a:t>Crear momentos de conexión emocional.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s-MX" sz="2300" dirty="0">
                <a:latin typeface="Arial" panose="020B0604020202020204" pitchFamily="34" charset="0"/>
                <a:cs typeface="Arial" panose="020B0604020202020204" pitchFamily="34" charset="0"/>
              </a:rPr>
              <a:t>Valorar su opinión y discernimiento espiritual.</a:t>
            </a:r>
          </a:p>
        </p:txBody>
      </p:sp>
    </p:spTree>
    <p:extLst>
      <p:ext uri="{BB962C8B-B14F-4D97-AF65-F5344CB8AC3E}">
        <p14:creationId xmlns:p14="http://schemas.microsoft.com/office/powerpoint/2010/main" val="749536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87BEF8-6DBC-469A-B379-1D2569440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F78541-2E6C-4D52-9940-2D88A237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4" name="Google Shape;66;p15" title="Pantalla-03.jpg">
            <a:extLst>
              <a:ext uri="{FF2B5EF4-FFF2-40B4-BE49-F238E27FC236}">
                <a16:creationId xmlns:a16="http://schemas.microsoft.com/office/drawing/2014/main" id="{31F8C0F4-9C41-4428-A704-A3430D30F93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E7699F78-EBF7-449A-9CAD-3D50D44F0887}"/>
              </a:ext>
            </a:extLst>
          </p:cNvPr>
          <p:cNvSpPr txBox="1"/>
          <p:nvPr/>
        </p:nvSpPr>
        <p:spPr>
          <a:xfrm>
            <a:off x="592187" y="597688"/>
            <a:ext cx="8815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002147"/>
                </a:solidFill>
                <a:latin typeface="Arial Black" panose="020B0A04020102020204" pitchFamily="34" charset="0"/>
              </a:rPr>
              <a:t>F.- LA PATERNIDAD PASTORAL</a:t>
            </a:r>
            <a:endParaRPr lang="es-PE" sz="24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D58F88D-9B9B-4DAB-B896-F9C537338690}"/>
              </a:ext>
            </a:extLst>
          </p:cNvPr>
          <p:cNvSpPr txBox="1"/>
          <p:nvPr/>
        </p:nvSpPr>
        <p:spPr>
          <a:xfrm>
            <a:off x="513164" y="1656013"/>
            <a:ext cx="10761613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Ser Padre antes que Pastor:</a:t>
            </a:r>
          </a:p>
          <a:p>
            <a:pPr algn="just"/>
            <a:endParaRPr lang="es-MX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Los hijos de un Pastor no necesitan un sermón en la mesa, sino un padre presente, amoroso y real. El hogar no es una extensión de la Iglesia, es un espacio de familia.</a:t>
            </a:r>
          </a:p>
          <a:p>
            <a:pPr algn="just"/>
            <a:endParaRPr lang="es-MX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Claves practicas:</a:t>
            </a:r>
          </a:p>
          <a:p>
            <a:pPr marL="571500" indent="-5715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Compartir tiempo de calidad sin hablar de ministerio.</a:t>
            </a:r>
          </a:p>
          <a:p>
            <a:pPr marL="571500" indent="-5715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Escuchar más y predicar menos en casa.</a:t>
            </a:r>
          </a:p>
          <a:p>
            <a:pPr marL="571500" indent="-5715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Celebrar sus logros, sin compararlos con estándares ministeriales.</a:t>
            </a:r>
          </a:p>
          <a:p>
            <a:pPr marL="571500" indent="-5715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Brindar apoyo emocional sin juzgar.</a:t>
            </a:r>
          </a:p>
          <a:p>
            <a:pPr marL="571500" indent="-571500" algn="just">
              <a:buFont typeface="Wingdings" panose="05000000000000000000" pitchFamily="2" charset="2"/>
              <a:buChar char="§"/>
            </a:pPr>
            <a:endParaRPr lang="es-MX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MX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“El hijo del pastor no debe cargar con la santidad de su padre, sino disfrutar del amor de su padre” </a:t>
            </a:r>
          </a:p>
        </p:txBody>
      </p:sp>
    </p:spTree>
    <p:extLst>
      <p:ext uri="{BB962C8B-B14F-4D97-AF65-F5344CB8AC3E}">
        <p14:creationId xmlns:p14="http://schemas.microsoft.com/office/powerpoint/2010/main" val="41635550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87BEF8-6DBC-469A-B379-1D2569440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F78541-2E6C-4D52-9940-2D88A237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4" name="Google Shape;66;p15" title="Pantalla-03.jpg">
            <a:extLst>
              <a:ext uri="{FF2B5EF4-FFF2-40B4-BE49-F238E27FC236}">
                <a16:creationId xmlns:a16="http://schemas.microsoft.com/office/drawing/2014/main" id="{31F8C0F4-9C41-4428-A704-A3430D30F93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E7699F78-EBF7-449A-9CAD-3D50D44F0887}"/>
              </a:ext>
            </a:extLst>
          </p:cNvPr>
          <p:cNvSpPr txBox="1"/>
          <p:nvPr/>
        </p:nvSpPr>
        <p:spPr>
          <a:xfrm>
            <a:off x="592187" y="597688"/>
            <a:ext cx="7389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rgbClr val="002147"/>
                </a:solidFill>
                <a:latin typeface="Arial Black" panose="020B0A04020102020204" pitchFamily="34" charset="0"/>
              </a:rPr>
              <a:t>G.- DISCIPULADO CON GRACIA Y VERDAD</a:t>
            </a:r>
            <a:endParaRPr lang="es-PE" sz="24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D58F88D-9B9B-4DAB-B896-F9C537338690}"/>
              </a:ext>
            </a:extLst>
          </p:cNvPr>
          <p:cNvSpPr txBox="1"/>
          <p:nvPr/>
        </p:nvSpPr>
        <p:spPr>
          <a:xfrm>
            <a:off x="490588" y="1923251"/>
            <a:ext cx="6971368" cy="460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MX" sz="2200" dirty="0">
                <a:latin typeface="Arial" panose="020B0604020202020204" pitchFamily="34" charset="0"/>
                <a:cs typeface="Arial" panose="020B0604020202020204" pitchFamily="34" charset="0"/>
              </a:rPr>
              <a:t>El discipulado en casa no se impone, se cultiva. El Pastor guía a sus hijos espiritualmente con ternura, con paciencia, no con presión ni miedo.</a:t>
            </a:r>
          </a:p>
          <a:p>
            <a:pPr algn="just"/>
            <a:endParaRPr lang="es-MX" sz="2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200" dirty="0">
                <a:latin typeface="Arial" panose="020B0604020202020204" pitchFamily="34" charset="0"/>
                <a:cs typeface="Arial" panose="020B0604020202020204" pitchFamily="34" charset="0"/>
              </a:rPr>
              <a:t>Buenas practicas:</a:t>
            </a:r>
          </a:p>
          <a:p>
            <a:pPr algn="just"/>
            <a:endParaRPr lang="es-MX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s-MX" sz="2200" dirty="0">
                <a:latin typeface="Arial" panose="020B0604020202020204" pitchFamily="34" charset="0"/>
                <a:cs typeface="Arial" panose="020B0604020202020204" pitchFamily="34" charset="0"/>
              </a:rPr>
              <a:t>Tener devocionales familiares sencillos, sin rigidez.</a:t>
            </a:r>
          </a:p>
          <a:p>
            <a:pPr marL="571500" indent="-5715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s-MX" sz="2200" dirty="0">
                <a:latin typeface="Arial" panose="020B0604020202020204" pitchFamily="34" charset="0"/>
                <a:cs typeface="Arial" panose="020B0604020202020204" pitchFamily="34" charset="0"/>
              </a:rPr>
              <a:t>Permitir que cada hijo desarrolle su fe a su ritmo.</a:t>
            </a:r>
          </a:p>
          <a:p>
            <a:pPr marL="571500" indent="-5715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s-MX" sz="2200" dirty="0">
                <a:latin typeface="Arial" panose="020B0604020202020204" pitchFamily="34" charset="0"/>
                <a:cs typeface="Arial" panose="020B0604020202020204" pitchFamily="34" charset="0"/>
              </a:rPr>
              <a:t>No utilizarlos como ejemplos desde el púlpito sin </a:t>
            </a:r>
          </a:p>
          <a:p>
            <a:pPr algn="just">
              <a:lnSpc>
                <a:spcPct val="150000"/>
              </a:lnSpc>
            </a:pPr>
            <a:r>
              <a:rPr lang="es-MX" sz="2200" dirty="0">
                <a:latin typeface="Arial" panose="020B0604020202020204" pitchFamily="34" charset="0"/>
                <a:cs typeface="Arial" panose="020B0604020202020204" pitchFamily="34" charset="0"/>
              </a:rPr>
              <a:t>      su consentimiento.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BE97886F-21F1-40FD-B324-181BEA0F25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6446" y="2452487"/>
            <a:ext cx="4115277" cy="270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683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87BEF8-6DBC-469A-B379-1D2569440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F78541-2E6C-4D52-9940-2D88A237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4" name="Google Shape;66;p15" title="Pantalla-03.jpg">
            <a:extLst>
              <a:ext uri="{FF2B5EF4-FFF2-40B4-BE49-F238E27FC236}">
                <a16:creationId xmlns:a16="http://schemas.microsoft.com/office/drawing/2014/main" id="{31F8C0F4-9C41-4428-A704-A3430D30F93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E7699F78-EBF7-449A-9CAD-3D50D44F0887}"/>
              </a:ext>
            </a:extLst>
          </p:cNvPr>
          <p:cNvSpPr txBox="1"/>
          <p:nvPr/>
        </p:nvSpPr>
        <p:spPr>
          <a:xfrm>
            <a:off x="592187" y="597688"/>
            <a:ext cx="85066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200" b="1" dirty="0">
                <a:solidFill>
                  <a:srgbClr val="002147"/>
                </a:solidFill>
                <a:latin typeface="Arial Black" panose="020B0A04020102020204" pitchFamily="34" charset="0"/>
              </a:rPr>
              <a:t>H.- TESTIMONIO FAMILIAR: UN LEGADO QUE HABLA</a:t>
            </a:r>
            <a:endParaRPr lang="es-PE" sz="22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D58F88D-9B9B-4DAB-B896-F9C537338690}"/>
              </a:ext>
            </a:extLst>
          </p:cNvPr>
          <p:cNvSpPr txBox="1"/>
          <p:nvPr/>
        </p:nvSpPr>
        <p:spPr>
          <a:xfrm>
            <a:off x="592187" y="1698080"/>
            <a:ext cx="1051560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MX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MX" sz="2200" b="1" dirty="0">
                <a:latin typeface="Arial" panose="020B0604020202020204" pitchFamily="34" charset="0"/>
                <a:cs typeface="Arial" panose="020B0604020202020204" pitchFamily="34" charset="0"/>
              </a:rPr>
              <a:t>1.- Coherencia en lo intimo y en lo público.</a:t>
            </a:r>
          </a:p>
          <a:p>
            <a:pPr algn="just"/>
            <a:endParaRPr lang="es-MX" sz="2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200" dirty="0">
                <a:latin typeface="Arial" panose="020B0604020202020204" pitchFamily="34" charset="0"/>
                <a:cs typeface="Arial" panose="020B0604020202020204" pitchFamily="34" charset="0"/>
              </a:rPr>
              <a:t> En casa, se revelan las verdaderas convicciones. Amar, perdonar, pedir perdón, reír y llorar juntos son señales de una fe auténtica.</a:t>
            </a:r>
          </a:p>
          <a:p>
            <a:pPr algn="just"/>
            <a:r>
              <a:rPr lang="es-MX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“La esposa y los hijos son los mejores exégetas del carácter del pastor”</a:t>
            </a:r>
          </a:p>
          <a:p>
            <a:pPr algn="just"/>
            <a:endParaRPr lang="es-MX" sz="2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s-MX" sz="2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200" b="1" dirty="0">
                <a:latin typeface="Arial" panose="020B0604020202020204" pitchFamily="34" charset="0"/>
                <a:cs typeface="Arial" panose="020B0604020202020204" pitchFamily="34" charset="0"/>
              </a:rPr>
              <a:t>2.- Una familia pastoral sana es un faro para la Iglesia.</a:t>
            </a:r>
          </a:p>
          <a:p>
            <a:pPr algn="just"/>
            <a:endParaRPr lang="es-MX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200" dirty="0">
                <a:latin typeface="Arial" panose="020B0604020202020204" pitchFamily="34" charset="0"/>
                <a:cs typeface="Arial" panose="020B0604020202020204" pitchFamily="34" charset="0"/>
              </a:rPr>
              <a:t>La familia pastoral se convierte en un ejemplo poderoso de esperanza para otros hogares.</a:t>
            </a:r>
          </a:p>
          <a:p>
            <a:pPr algn="just"/>
            <a:r>
              <a:rPr lang="es-MX" sz="2200" dirty="0">
                <a:latin typeface="Arial" panose="020B0604020202020204" pitchFamily="34" charset="0"/>
                <a:cs typeface="Arial" panose="020B0604020202020204" pitchFamily="34" charset="0"/>
              </a:rPr>
              <a:t>No por ser impecable, sino por su capacidad de perdonar, abrazar, reconstruir y avanzar en unidad.</a:t>
            </a:r>
          </a:p>
        </p:txBody>
      </p:sp>
    </p:spTree>
    <p:extLst>
      <p:ext uri="{BB962C8B-B14F-4D97-AF65-F5344CB8AC3E}">
        <p14:creationId xmlns:p14="http://schemas.microsoft.com/office/powerpoint/2010/main" val="789351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87BEF8-6DBC-469A-B379-1D2569440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PE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AF78541-2E6C-4D52-9940-2D88A237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PE"/>
          </a:p>
        </p:txBody>
      </p:sp>
      <p:pic>
        <p:nvPicPr>
          <p:cNvPr id="4" name="Google Shape;66;p15" title="Pantalla-03.jpg">
            <a:extLst>
              <a:ext uri="{FF2B5EF4-FFF2-40B4-BE49-F238E27FC236}">
                <a16:creationId xmlns:a16="http://schemas.microsoft.com/office/drawing/2014/main" id="{31F8C0F4-9C41-4428-A704-A3430D30F93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E7699F78-EBF7-449A-9CAD-3D50D44F0887}"/>
              </a:ext>
            </a:extLst>
          </p:cNvPr>
          <p:cNvSpPr txBox="1"/>
          <p:nvPr/>
        </p:nvSpPr>
        <p:spPr>
          <a:xfrm>
            <a:off x="501876" y="618208"/>
            <a:ext cx="9759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200" b="1" dirty="0">
                <a:solidFill>
                  <a:srgbClr val="002147"/>
                </a:solidFill>
                <a:latin typeface="Arial Black" panose="020B0A04020102020204" pitchFamily="34" charset="0"/>
              </a:rPr>
              <a:t>I.- </a:t>
            </a:r>
            <a:r>
              <a:rPr lang="es-ES" sz="2400" b="1" dirty="0">
                <a:solidFill>
                  <a:srgbClr val="002147"/>
                </a:solidFill>
                <a:latin typeface="Arial Black" panose="020B0A04020102020204" pitchFamily="34" charset="0"/>
              </a:rPr>
              <a:t>PASTOR CUIDA TU CASA COMO TESORO DIVINO</a:t>
            </a:r>
            <a:endParaRPr lang="es-PE" sz="2200" b="1" dirty="0">
              <a:solidFill>
                <a:srgbClr val="002147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D58F88D-9B9B-4DAB-B896-F9C537338690}"/>
              </a:ext>
            </a:extLst>
          </p:cNvPr>
          <p:cNvSpPr txBox="1"/>
          <p:nvPr/>
        </p:nvSpPr>
        <p:spPr>
          <a:xfrm>
            <a:off x="745067" y="1941126"/>
            <a:ext cx="1036272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MX" sz="2000" b="1" dirty="0">
                <a:latin typeface="Arial" panose="020B0604020202020204" pitchFamily="34" charset="0"/>
                <a:cs typeface="Arial" panose="020B0604020202020204" pitchFamily="34" charset="0"/>
              </a:rPr>
              <a:t> 1.-</a:t>
            </a:r>
            <a:r>
              <a:rPr lang="es-MX" sz="2400" b="1" dirty="0">
                <a:latin typeface="Arial" panose="020B0604020202020204" pitchFamily="34" charset="0"/>
                <a:cs typeface="Arial" panose="020B0604020202020204" pitchFamily="34" charset="0"/>
              </a:rPr>
              <a:t>Establece prioridades no negociables.</a:t>
            </a:r>
          </a:p>
          <a:p>
            <a:pPr algn="just"/>
            <a:endParaRPr lang="es-MX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 Un pastor integro aprende a decir “no” al activismo cuando su familia lo necesita. Porque el hogar es un regalo de Dios, no un precio que pagar por servirle.</a:t>
            </a:r>
          </a:p>
          <a:p>
            <a:pPr algn="just"/>
            <a:endParaRPr lang="es-MX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000" b="1" dirty="0">
                <a:latin typeface="Arial" panose="020B0604020202020204" pitchFamily="34" charset="0"/>
                <a:cs typeface="Arial" panose="020B0604020202020204" pitchFamily="34" charset="0"/>
              </a:rPr>
              <a:t>Incluye: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Espacios regulares de descanso y vacaciones.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Rutinas familiares significativas: comer juntos, reír, orar, etc.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Proteger el día de reposo como tiempo sagrado con los suyos.</a:t>
            </a:r>
          </a:p>
          <a:p>
            <a:pPr marL="457200" indent="-457200" algn="just">
              <a:buFont typeface="Wingdings" panose="05000000000000000000" pitchFamily="2" charset="2"/>
              <a:buChar char="v"/>
            </a:pPr>
            <a:endParaRPr lang="es-MX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MX" sz="2000" dirty="0">
                <a:latin typeface="Arial" panose="020B0604020202020204" pitchFamily="34" charset="0"/>
                <a:cs typeface="Arial" panose="020B0604020202020204" pitchFamily="34" charset="0"/>
              </a:rPr>
              <a:t>“Si pierdes tu familia ¿de que sirvió pastorear a mil almas?</a:t>
            </a:r>
          </a:p>
        </p:txBody>
      </p:sp>
    </p:spTree>
    <p:extLst>
      <p:ext uri="{BB962C8B-B14F-4D97-AF65-F5344CB8AC3E}">
        <p14:creationId xmlns:p14="http://schemas.microsoft.com/office/powerpoint/2010/main" val="142263074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775</Words>
  <Application>Microsoft Office PowerPoint</Application>
  <PresentationFormat>Panorámica</PresentationFormat>
  <Paragraphs>84</Paragraphs>
  <Slides>10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10</vt:i4>
      </vt:variant>
    </vt:vector>
  </HeadingPairs>
  <TitlesOfParts>
    <vt:vector size="16" baseType="lpstr">
      <vt:lpstr>Arial</vt:lpstr>
      <vt:lpstr>Arial Black</vt:lpstr>
      <vt:lpstr>Calibri</vt:lpstr>
      <vt:lpstr>Calibri Light</vt:lpstr>
      <vt:lpstr>Wingdings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LADP PRODUCCION</dc:creator>
  <cp:lastModifiedBy>LADP PRODUCCION</cp:lastModifiedBy>
  <cp:revision>24</cp:revision>
  <dcterms:created xsi:type="dcterms:W3CDTF">2025-07-07T16:25:35Z</dcterms:created>
  <dcterms:modified xsi:type="dcterms:W3CDTF">2025-07-10T17:18:25Z</dcterms:modified>
</cp:coreProperties>
</file>