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Lst>
  <p:notesMasterIdLst>
    <p:notesMasterId r:id="rId84"/>
  </p:notesMasterIdLst>
  <p:sldIdLst>
    <p:sldId id="289" r:id="rId10"/>
    <p:sldId id="365" r:id="rId11"/>
    <p:sldId id="290" r:id="rId12"/>
    <p:sldId id="259" r:id="rId13"/>
    <p:sldId id="366" r:id="rId14"/>
    <p:sldId id="291" r:id="rId15"/>
    <p:sldId id="258" r:id="rId16"/>
    <p:sldId id="260" r:id="rId17"/>
    <p:sldId id="340" r:id="rId18"/>
    <p:sldId id="261" r:id="rId19"/>
    <p:sldId id="262" r:id="rId20"/>
    <p:sldId id="292" r:id="rId21"/>
    <p:sldId id="341" r:id="rId22"/>
    <p:sldId id="293" r:id="rId23"/>
    <p:sldId id="298" r:id="rId24"/>
    <p:sldId id="297" r:id="rId25"/>
    <p:sldId id="296" r:id="rId26"/>
    <p:sldId id="299" r:id="rId27"/>
    <p:sldId id="295" r:id="rId28"/>
    <p:sldId id="301" r:id="rId29"/>
    <p:sldId id="315" r:id="rId30"/>
    <p:sldId id="302" r:id="rId31"/>
    <p:sldId id="303" r:id="rId32"/>
    <p:sldId id="304" r:id="rId33"/>
    <p:sldId id="305" r:id="rId34"/>
    <p:sldId id="316" r:id="rId35"/>
    <p:sldId id="307" r:id="rId36"/>
    <p:sldId id="306" r:id="rId37"/>
    <p:sldId id="308" r:id="rId38"/>
    <p:sldId id="309" r:id="rId39"/>
    <p:sldId id="317" r:id="rId40"/>
    <p:sldId id="354" r:id="rId41"/>
    <p:sldId id="358" r:id="rId42"/>
    <p:sldId id="357" r:id="rId43"/>
    <p:sldId id="359" r:id="rId44"/>
    <p:sldId id="360" r:id="rId45"/>
    <p:sldId id="347" r:id="rId46"/>
    <p:sldId id="350" r:id="rId47"/>
    <p:sldId id="351" r:id="rId48"/>
    <p:sldId id="348" r:id="rId49"/>
    <p:sldId id="349" r:id="rId50"/>
    <p:sldId id="352" r:id="rId51"/>
    <p:sldId id="355" r:id="rId52"/>
    <p:sldId id="356" r:id="rId53"/>
    <p:sldId id="310" r:id="rId54"/>
    <p:sldId id="311" r:id="rId55"/>
    <p:sldId id="313" r:id="rId56"/>
    <p:sldId id="314" r:id="rId57"/>
    <p:sldId id="318" r:id="rId58"/>
    <p:sldId id="361" r:id="rId59"/>
    <p:sldId id="321" r:id="rId60"/>
    <p:sldId id="319" r:id="rId61"/>
    <p:sldId id="320" r:id="rId62"/>
    <p:sldId id="324" r:id="rId63"/>
    <p:sldId id="322" r:id="rId64"/>
    <p:sldId id="323" r:id="rId65"/>
    <p:sldId id="327" r:id="rId66"/>
    <p:sldId id="328" r:id="rId67"/>
    <p:sldId id="326" r:id="rId68"/>
    <p:sldId id="325" r:id="rId69"/>
    <p:sldId id="329" r:id="rId70"/>
    <p:sldId id="330" r:id="rId71"/>
    <p:sldId id="362" r:id="rId72"/>
    <p:sldId id="331" r:id="rId73"/>
    <p:sldId id="333" r:id="rId74"/>
    <p:sldId id="332" r:id="rId75"/>
    <p:sldId id="336" r:id="rId76"/>
    <p:sldId id="335" r:id="rId77"/>
    <p:sldId id="367" r:id="rId78"/>
    <p:sldId id="338" r:id="rId79"/>
    <p:sldId id="342" r:id="rId80"/>
    <p:sldId id="343" r:id="rId81"/>
    <p:sldId id="344" r:id="rId82"/>
    <p:sldId id="34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47" autoAdjust="0"/>
    <p:restoredTop sz="94660"/>
  </p:normalViewPr>
  <p:slideViewPr>
    <p:cSldViewPr snapToGrid="0">
      <p:cViewPr varScale="1">
        <p:scale>
          <a:sx n="69" d="100"/>
          <a:sy n="69" d="100"/>
        </p:scale>
        <p:origin x="102" y="127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notesMaster" Target="notesMasters/notes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88E9B-1BD5-4B91-A9A1-0410E934A976}" type="datetimeFigureOut">
              <a:rPr lang="es-PE" smtClean="0"/>
              <a:t>11/10/2025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E27AC-2F65-4137-9C4C-B0BB8C7FC2E6}" type="slidenum">
              <a:rPr lang="es-PE" smtClean="0"/>
              <a:t>‹Nº›</a:t>
            </a:fld>
            <a:endParaRPr lang="es-PE"/>
          </a:p>
        </p:txBody>
      </p:sp>
    </p:spTree>
    <p:extLst>
      <p:ext uri="{BB962C8B-B14F-4D97-AF65-F5344CB8AC3E}">
        <p14:creationId xmlns:p14="http://schemas.microsoft.com/office/powerpoint/2010/main" val="143882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425E27AC-2F65-4137-9C4C-B0BB8C7FC2E6}" type="slidenum">
              <a:rPr lang="es-PE" smtClean="0"/>
              <a:t>58</a:t>
            </a:fld>
            <a:endParaRPr lang="es-PE"/>
          </a:p>
        </p:txBody>
      </p:sp>
    </p:spTree>
    <p:extLst>
      <p:ext uri="{BB962C8B-B14F-4D97-AF65-F5344CB8AC3E}">
        <p14:creationId xmlns:p14="http://schemas.microsoft.com/office/powerpoint/2010/main" val="226890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15460C77-E81D-43EA-A5DB-C2F38281493C}" type="datetimeFigureOut">
              <a:rPr lang="en-US" smtClean="0"/>
              <a:t>10/11/2025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135354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5460C77-E81D-43EA-A5DB-C2F38281493C}" type="datetimeFigureOut">
              <a:rPr lang="en-US" smtClean="0"/>
              <a:t>10/11/2025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1177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5460C77-E81D-43EA-A5DB-C2F38281493C}" type="datetimeFigureOut">
              <a:rPr lang="en-US" smtClean="0"/>
              <a:t>10/11/2025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66114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80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812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14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057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089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8717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7880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78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15460C77-E81D-43EA-A5DB-C2F38281493C}" type="datetimeFigureOut">
              <a:rPr lang="en-US" smtClean="0"/>
              <a:t>10/11/2025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1280206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71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763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1455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859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465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019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663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0197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610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925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5460C77-E81D-43EA-A5DB-C2F38281493C}" type="datetimeFigureOut">
              <a:rPr lang="en-US" smtClean="0"/>
              <a:t>10/11/2025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3869157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114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159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1457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8984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1487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4057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7131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0334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885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518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15460C77-E81D-43EA-A5DB-C2F38281493C}" type="datetimeFigureOut">
              <a:rPr lang="en-US" smtClean="0"/>
              <a:t>10/11/2025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815588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73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9391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209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5279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4542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1020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865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6705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1946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82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15460C77-E81D-43EA-A5DB-C2F38281493C}" type="datetimeFigureOut">
              <a:rPr lang="en-US" smtClean="0"/>
              <a:t>10/11/2025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252042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7611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7791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1585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470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0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5293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3730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1940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232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43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15460C77-E81D-43EA-A5DB-C2F38281493C}" type="datetimeFigureOut">
              <a:rPr lang="en-US" smtClean="0"/>
              <a:t>10/11/2025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3261203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7752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956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8525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9375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4432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44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36879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17201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6453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476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460C77-E81D-43EA-A5DB-C2F38281493C}" type="datetimeFigureOut">
              <a:rPr lang="en-US" smtClean="0"/>
              <a:t>10/11/2025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4221112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4367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1275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7057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1019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744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2787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838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414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4813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685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5460C77-E81D-43EA-A5DB-C2F38281493C}" type="datetimeFigureOut">
              <a:rPr lang="en-US" smtClean="0"/>
              <a:t>10/11/2025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1158114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59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70493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28010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286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50305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74298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0640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0960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8982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9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5460C77-E81D-43EA-A5DB-C2F38281493C}" type="datetimeFigureOut">
              <a:rPr lang="en-US" smtClean="0"/>
              <a:t>10/11/2025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60834CC4-BDEE-4CB9-9584-8C23C312DAF6}" type="slidenum">
              <a:rPr lang="en-US" smtClean="0"/>
              <a:t>‹Nº›</a:t>
            </a:fld>
            <a:endParaRPr lang="en-US"/>
          </a:p>
        </p:txBody>
      </p:sp>
    </p:spTree>
    <p:extLst>
      <p:ext uri="{BB962C8B-B14F-4D97-AF65-F5344CB8AC3E}">
        <p14:creationId xmlns:p14="http://schemas.microsoft.com/office/powerpoint/2010/main" val="29827894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4474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14107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1331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80283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247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29438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3009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56646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6052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636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60C77-E81D-43EA-A5DB-C2F38281493C}" type="datetimeFigureOut">
              <a:rPr lang="en-US" smtClean="0"/>
              <a:t>10/11/2025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34CC4-BDEE-4CB9-9584-8C23C312DAF6}" type="slidenum">
              <a:rPr lang="en-US" smtClean="0"/>
              <a:t>‹Nº›</a:t>
            </a:fld>
            <a:endParaRPr lang="en-US"/>
          </a:p>
        </p:txBody>
      </p:sp>
    </p:spTree>
    <p:extLst>
      <p:ext uri="{BB962C8B-B14F-4D97-AF65-F5344CB8AC3E}">
        <p14:creationId xmlns:p14="http://schemas.microsoft.com/office/powerpoint/2010/main" val="18426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182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5823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9533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82841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9585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98428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92412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DAD225-7446-4014-94E9-0EACAC7ACDDB}" type="datetimeFigureOut">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11/10/2025</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5F6F-CD36-456E-A6FD-9BD79DED80B8}" type="slidenum">
              <a:rPr kumimoji="0" lang="es-P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67098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28D3-881F-B2B2-D41E-7DE2F530BEA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49477F-A9AA-DB87-7001-583A1502D5FB}"/>
              </a:ext>
            </a:extLst>
          </p:cNvPr>
          <p:cNvPicPr>
            <a:picLocks noChangeAspect="1"/>
          </p:cNvPicPr>
          <p:nvPr/>
        </p:nvPicPr>
        <p:blipFill>
          <a:blip r:embed="rId2"/>
          <a:srcRect t="9" b="9"/>
          <a:stretch/>
        </p:blipFill>
        <p:spPr>
          <a:xfrm>
            <a:off x="20" y="1282"/>
            <a:ext cx="12191980" cy="6856718"/>
          </a:xfrm>
          <a:prstGeom prst="rect">
            <a:avLst/>
          </a:prstGeom>
        </p:spPr>
      </p:pic>
    </p:spTree>
    <p:extLst>
      <p:ext uri="{BB962C8B-B14F-4D97-AF65-F5344CB8AC3E}">
        <p14:creationId xmlns:p14="http://schemas.microsoft.com/office/powerpoint/2010/main" val="179805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629697"/>
            <a:ext cx="12192000" cy="3598606"/>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EL ANTIGUO TESTAMENTO </a:t>
            </a:r>
            <a:r>
              <a:rPr lang="es-ES" sz="3000" dirty="0">
                <a:latin typeface="Gotham" pitchFamily="2" charset="0"/>
                <a:cs typeface="Gotham" pitchFamily="2" charset="0"/>
              </a:rPr>
              <a:t>declara que hay un solo Dios. Las naciones alrededor de Israel adoraban a muchos dioses. </a:t>
            </a:r>
          </a:p>
          <a:p>
            <a:r>
              <a:rPr lang="es-ES" sz="3000" dirty="0">
                <a:latin typeface="Gotham" pitchFamily="2" charset="0"/>
                <a:cs typeface="Gotham" pitchFamily="2" charset="0"/>
              </a:rPr>
              <a:t>Egipto adoraba a centenares de dioses y diosas (figura 2.3). Asimismo, las naciones de Canaán adoraban a muchos dioses e hicieron ídolos para representarlos (figura 2.3). Los egipcios y los cananeos adoraban a muchos dioses, </a:t>
            </a:r>
            <a:r>
              <a:rPr lang="es-ES" sz="3000" b="1" dirty="0">
                <a:solidFill>
                  <a:srgbClr val="FF0000"/>
                </a:solidFill>
                <a:latin typeface="Gotham" pitchFamily="2" charset="0"/>
                <a:cs typeface="Gotham" pitchFamily="2" charset="0"/>
              </a:rPr>
              <a:t>pero Dios se reveló a Israel como el único Dios verdadero</a:t>
            </a:r>
            <a:r>
              <a:rPr lang="es-ES" sz="3000" b="1" dirty="0">
                <a:latin typeface="Gotham" pitchFamily="2" charset="0"/>
                <a:cs typeface="Gotham" pitchFamily="2" charset="0"/>
              </a:rPr>
              <a:t>. </a:t>
            </a:r>
            <a:endParaRPr lang="en-US" sz="3000" b="1" dirty="0">
              <a:latin typeface="Gotham" pitchFamily="2" charset="0"/>
              <a:cs typeface="Gotham" pitchFamily="2" charset="0"/>
            </a:endParaRPr>
          </a:p>
        </p:txBody>
      </p:sp>
    </p:spTree>
    <p:extLst>
      <p:ext uri="{BB962C8B-B14F-4D97-AF65-F5344CB8AC3E}">
        <p14:creationId xmlns:p14="http://schemas.microsoft.com/office/powerpoint/2010/main" val="334554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231491"/>
            <a:ext cx="12192000" cy="4395019"/>
          </a:xfrm>
          <a:solidFill>
            <a:schemeClr val="bg1"/>
          </a:solidFill>
          <a:ln>
            <a:solidFill>
              <a:schemeClr val="bg1"/>
            </a:solidFill>
          </a:ln>
        </p:spPr>
        <p:txBody>
          <a:bodyPr>
            <a:normAutofit/>
          </a:bodyPr>
          <a:lstStyle/>
          <a:p>
            <a:r>
              <a:rPr lang="es-ES" sz="3000" dirty="0">
                <a:solidFill>
                  <a:prstClr val="black"/>
                </a:solidFill>
                <a:latin typeface="Gotham" pitchFamily="2" charset="0"/>
                <a:cs typeface="Gotham" pitchFamily="2" charset="0"/>
              </a:rPr>
              <a:t>Dios le dijo a Moisés que escribiera estas palabras a los </a:t>
            </a:r>
            <a:r>
              <a:rPr lang="es-ES" sz="3000" dirty="0" err="1">
                <a:solidFill>
                  <a:prstClr val="black"/>
                </a:solidFill>
                <a:latin typeface="Gotham" pitchFamily="2" charset="0"/>
                <a:cs typeface="Gotham" pitchFamily="2" charset="0"/>
              </a:rPr>
              <a:t>israelitas:</a:t>
            </a:r>
            <a:r>
              <a:rPr lang="es-ES" sz="3000" dirty="0" err="1">
                <a:latin typeface="Gotham" pitchFamily="2" charset="0"/>
                <a:cs typeface="Gotham" pitchFamily="2" charset="0"/>
              </a:rPr>
              <a:t>“Yo</a:t>
            </a:r>
            <a:r>
              <a:rPr lang="es-ES" sz="3000" dirty="0">
                <a:latin typeface="Gotham" pitchFamily="2" charset="0"/>
                <a:cs typeface="Gotham" pitchFamily="2" charset="0"/>
              </a:rPr>
              <a:t> soy Jehová tu Dios, que te saqué de la tierra de Egipto, de casa de servidumbre. No tendrás dioses ajenos delante de mí.” (</a:t>
            </a:r>
            <a:r>
              <a:rPr lang="es-ES" sz="3000" dirty="0" err="1">
                <a:latin typeface="Gotham" pitchFamily="2" charset="0"/>
                <a:cs typeface="Gotham" pitchFamily="2" charset="0"/>
              </a:rPr>
              <a:t>Éx</a:t>
            </a:r>
            <a:r>
              <a:rPr lang="es-ES" sz="3000" dirty="0">
                <a:latin typeface="Gotham" pitchFamily="2" charset="0"/>
                <a:cs typeface="Gotham" pitchFamily="2" charset="0"/>
              </a:rPr>
              <a:t> 20:2-3)</a:t>
            </a:r>
          </a:p>
          <a:p>
            <a:r>
              <a:rPr lang="es-ES" sz="3000" dirty="0">
                <a:latin typeface="Gotham" pitchFamily="2" charset="0"/>
                <a:cs typeface="Gotham" pitchFamily="2" charset="0"/>
              </a:rPr>
              <a:t>Asimismo, el primero de los Diez Mandamientos que Dios le dio a Moisés afirma esto: </a:t>
            </a:r>
            <a:r>
              <a:rPr lang="es-ES" sz="3000" b="1" dirty="0">
                <a:solidFill>
                  <a:srgbClr val="FF0000"/>
                </a:solidFill>
                <a:latin typeface="Gotham" pitchFamily="2" charset="0"/>
                <a:cs typeface="Gotham" pitchFamily="2" charset="0"/>
              </a:rPr>
              <a:t>Oye, Israel: Jehová nuestro Dios, Jehová uno es.</a:t>
            </a:r>
            <a:r>
              <a:rPr lang="es-ES" sz="3000" dirty="0">
                <a:latin typeface="Gotham" pitchFamily="2" charset="0"/>
                <a:cs typeface="Gotham" pitchFamily="2" charset="0"/>
              </a:rPr>
              <a:t> “Y amarás a Jehová tu Dios de todo tu corazón, y de toda tu alma, y con todas tus fuerzas” (</a:t>
            </a:r>
            <a:r>
              <a:rPr lang="es-ES" sz="3000" dirty="0" err="1">
                <a:latin typeface="Gotham" pitchFamily="2" charset="0"/>
                <a:cs typeface="Gotham" pitchFamily="2" charset="0"/>
              </a:rPr>
              <a:t>Dt</a:t>
            </a:r>
            <a:r>
              <a:rPr lang="es-ES" sz="3000" dirty="0">
                <a:latin typeface="Gotham" pitchFamily="2" charset="0"/>
                <a:cs typeface="Gotham" pitchFamily="2" charset="0"/>
              </a:rPr>
              <a:t> 6:4-5).</a:t>
            </a:r>
          </a:p>
        </p:txBody>
      </p:sp>
    </p:spTree>
    <p:extLst>
      <p:ext uri="{BB962C8B-B14F-4D97-AF65-F5344CB8AC3E}">
        <p14:creationId xmlns:p14="http://schemas.microsoft.com/office/powerpoint/2010/main" val="372142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607574"/>
            <a:ext cx="12192000" cy="3642852"/>
          </a:xfrm>
          <a:solidFill>
            <a:schemeClr val="bg1"/>
          </a:solidFill>
          <a:ln>
            <a:solidFill>
              <a:schemeClr val="bg1"/>
            </a:solidFill>
          </a:ln>
        </p:spPr>
        <p:txBody>
          <a:bodyPr>
            <a:normAutofit/>
          </a:bodyPr>
          <a:lstStyle/>
          <a:p>
            <a:endParaRPr lang="es-ES" sz="3000" dirty="0">
              <a:latin typeface="Gotham" pitchFamily="2" charset="0"/>
              <a:cs typeface="Gotham" pitchFamily="2" charset="0"/>
            </a:endParaRPr>
          </a:p>
          <a:p>
            <a:r>
              <a:rPr lang="es-ES" sz="3000" dirty="0">
                <a:latin typeface="Gotham" pitchFamily="2" charset="0"/>
                <a:cs typeface="Gotham" pitchFamily="2" charset="0"/>
              </a:rPr>
              <a:t>Las famosas palabras de Deuteronomio 6:4-5 se conocen como el </a:t>
            </a:r>
            <a:r>
              <a:rPr lang="es-ES" sz="3000" b="1" dirty="0">
                <a:solidFill>
                  <a:srgbClr val="0070C0"/>
                </a:solidFill>
                <a:latin typeface="Gotham" pitchFamily="2" charset="0"/>
                <a:cs typeface="Gotham" pitchFamily="2" charset="0"/>
              </a:rPr>
              <a:t>*Shemá, que significa escuchar. </a:t>
            </a:r>
          </a:p>
          <a:p>
            <a:r>
              <a:rPr lang="es-ES" sz="3000" dirty="0">
                <a:latin typeface="Gotham" pitchFamily="2" charset="0"/>
                <a:cs typeface="Gotham" pitchFamily="2" charset="0"/>
              </a:rPr>
              <a:t>Sobre todo, Dios quería que Israel escuchara la verdad de que existe un Dios a quien debemos amar con todo nuestro ser. El </a:t>
            </a:r>
            <a:r>
              <a:rPr lang="es-ES" sz="3000" b="1" dirty="0" err="1">
                <a:solidFill>
                  <a:srgbClr val="0070C0"/>
                </a:solidFill>
                <a:latin typeface="Gotham" pitchFamily="2" charset="0"/>
                <a:cs typeface="Gotham" pitchFamily="2" charset="0"/>
              </a:rPr>
              <a:t>Shemá</a:t>
            </a:r>
            <a:r>
              <a:rPr lang="es-ES" sz="3000" b="1" dirty="0">
                <a:solidFill>
                  <a:srgbClr val="0070C0"/>
                </a:solidFill>
                <a:latin typeface="Gotham" pitchFamily="2" charset="0"/>
                <a:cs typeface="Gotham" pitchFamily="2" charset="0"/>
              </a:rPr>
              <a:t>, </a:t>
            </a:r>
            <a:r>
              <a:rPr lang="es-ES" sz="3000" dirty="0">
                <a:latin typeface="Gotham" pitchFamily="2" charset="0"/>
                <a:cs typeface="Gotham" pitchFamily="2" charset="0"/>
              </a:rPr>
              <a:t>Deuteronomio 6:4-5, se opone al </a:t>
            </a:r>
            <a:r>
              <a:rPr lang="es-ES" sz="3000" b="1" dirty="0">
                <a:solidFill>
                  <a:srgbClr val="EE0000"/>
                </a:solidFill>
                <a:latin typeface="Gotham" pitchFamily="2" charset="0"/>
                <a:cs typeface="Gotham" pitchFamily="2" charset="0"/>
              </a:rPr>
              <a:t>*politeísmo, </a:t>
            </a:r>
            <a:r>
              <a:rPr lang="es-ES" sz="3000" dirty="0">
                <a:latin typeface="Gotham" pitchFamily="2" charset="0"/>
                <a:cs typeface="Gotham" pitchFamily="2" charset="0"/>
              </a:rPr>
              <a:t>que enseña que hay muchos dioses. </a:t>
            </a:r>
            <a:endParaRPr lang="en-US" sz="3000" dirty="0">
              <a:latin typeface="Gotham" pitchFamily="2" charset="0"/>
              <a:cs typeface="Gotham" pitchFamily="2" charset="0"/>
            </a:endParaRPr>
          </a:p>
        </p:txBody>
      </p:sp>
    </p:spTree>
    <p:extLst>
      <p:ext uri="{BB962C8B-B14F-4D97-AF65-F5344CB8AC3E}">
        <p14:creationId xmlns:p14="http://schemas.microsoft.com/office/powerpoint/2010/main" val="86262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08471"/>
            <a:ext cx="12192000" cy="4041058"/>
          </a:xfrm>
          <a:solidFill>
            <a:schemeClr val="bg1"/>
          </a:solidFill>
          <a:ln>
            <a:solidFill>
              <a:schemeClr val="bg1"/>
            </a:solidFill>
          </a:ln>
        </p:spPr>
        <p:txBody>
          <a:bodyPr>
            <a:normAutofit/>
          </a:bodyPr>
          <a:lstStyle/>
          <a:p>
            <a:endParaRPr lang="es-ES" sz="3000" dirty="0">
              <a:latin typeface="Gotham" pitchFamily="2" charset="0"/>
              <a:cs typeface="Gotham" pitchFamily="2" charset="0"/>
            </a:endParaRPr>
          </a:p>
          <a:p>
            <a:r>
              <a:rPr lang="es-ES" sz="3000" dirty="0">
                <a:latin typeface="Gotham" pitchFamily="2" charset="0"/>
                <a:cs typeface="Gotham" pitchFamily="2" charset="0"/>
              </a:rPr>
              <a:t>De igual manera, el </a:t>
            </a:r>
            <a:r>
              <a:rPr lang="es-ES" sz="3000" b="1" dirty="0">
                <a:solidFill>
                  <a:srgbClr val="0070C0"/>
                </a:solidFill>
                <a:latin typeface="Gotham" pitchFamily="2" charset="0"/>
                <a:cs typeface="Gotham" pitchFamily="2" charset="0"/>
              </a:rPr>
              <a:t>Shemá</a:t>
            </a:r>
            <a:r>
              <a:rPr lang="es-ES" sz="3000" dirty="0">
                <a:solidFill>
                  <a:srgbClr val="00B0F0"/>
                </a:solidFill>
                <a:latin typeface="Gotham" pitchFamily="2" charset="0"/>
                <a:cs typeface="Gotham" pitchFamily="2" charset="0"/>
              </a:rPr>
              <a:t> </a:t>
            </a:r>
            <a:r>
              <a:rPr lang="es-ES" sz="3000" dirty="0">
                <a:latin typeface="Gotham" pitchFamily="2" charset="0"/>
                <a:cs typeface="Gotham" pitchFamily="2" charset="0"/>
              </a:rPr>
              <a:t>se opone al </a:t>
            </a:r>
            <a:r>
              <a:rPr lang="es-ES" sz="3000" b="1" dirty="0">
                <a:solidFill>
                  <a:srgbClr val="FF0000"/>
                </a:solidFill>
                <a:latin typeface="Gotham" pitchFamily="2" charset="0"/>
                <a:cs typeface="Gotham" pitchFamily="2" charset="0"/>
              </a:rPr>
              <a:t>sincretismo</a:t>
            </a:r>
            <a:r>
              <a:rPr lang="es-ES" sz="3000" dirty="0">
                <a:latin typeface="Gotham" pitchFamily="2" charset="0"/>
                <a:cs typeface="Gotham" pitchFamily="2" charset="0"/>
              </a:rPr>
              <a:t>, que afirma falsamente que Jehová puede ser adorado como un Dios entre muchos otros. </a:t>
            </a:r>
          </a:p>
          <a:p>
            <a:r>
              <a:rPr lang="es-ES" sz="3000" dirty="0">
                <a:latin typeface="Gotham" pitchFamily="2" charset="0"/>
                <a:cs typeface="Gotham" pitchFamily="2" charset="0"/>
              </a:rPr>
              <a:t>¡De ningún modo! Deuteronomio 6:4-5 proclama audazmente que Dios es el único Dios, el gobernante absoluto del universo. Los dioses falsos que los humanos crean no son nada comparados con el único Dios verdadero. </a:t>
            </a:r>
            <a:endParaRPr lang="en-US" sz="3000" dirty="0">
              <a:latin typeface="Gotham" pitchFamily="2" charset="0"/>
              <a:cs typeface="Gotham" pitchFamily="2" charset="0"/>
            </a:endParaRPr>
          </a:p>
        </p:txBody>
      </p:sp>
    </p:spTree>
    <p:extLst>
      <p:ext uri="{BB962C8B-B14F-4D97-AF65-F5344CB8AC3E}">
        <p14:creationId xmlns:p14="http://schemas.microsoft.com/office/powerpoint/2010/main" val="336123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502228"/>
          </a:xfrm>
          <a:solidFill>
            <a:schemeClr val="bg1"/>
          </a:solidFill>
        </p:spPr>
        <p:txBody>
          <a:bodyPr>
            <a:noAutofit/>
          </a:bodyPr>
          <a:lstStyle/>
          <a:p>
            <a:pPr algn="ctr"/>
            <a:r>
              <a:rPr lang="es-ES" sz="3200" b="1" dirty="0">
                <a:solidFill>
                  <a:srgbClr val="EE0000"/>
                </a:solidFill>
                <a:latin typeface="Gotham" pitchFamily="2" charset="0"/>
                <a:cs typeface="Gotham" pitchFamily="2" charset="0"/>
              </a:rPr>
              <a:t>EL NUEVO TESTAMENTO </a:t>
            </a:r>
            <a:r>
              <a:rPr lang="es-ES" sz="3200" dirty="0">
                <a:latin typeface="Gotham" pitchFamily="2" charset="0"/>
                <a:cs typeface="Gotham" pitchFamily="2" charset="0"/>
              </a:rPr>
              <a:t>habla tan alto como el Antiguo sobre la verdad de que hay solamente un Dios. </a:t>
            </a:r>
            <a:r>
              <a:rPr lang="es-ES" sz="3200" b="1" dirty="0">
                <a:solidFill>
                  <a:srgbClr val="EE0000"/>
                </a:solidFill>
                <a:latin typeface="Gotham" pitchFamily="2" charset="0"/>
                <a:cs typeface="Gotham" pitchFamily="2" charset="0"/>
              </a:rPr>
              <a:t>Veamos siete testigos que testifican que hay solamente un Dios</a:t>
            </a:r>
            <a:endParaRPr lang="en-US" sz="32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0" y="1944680"/>
            <a:ext cx="12192000" cy="4279139"/>
          </a:xfrm>
          <a:solidFill>
            <a:schemeClr val="bg1"/>
          </a:solidFill>
          <a:ln>
            <a:solidFill>
              <a:schemeClr val="bg1"/>
            </a:solidFill>
          </a:ln>
        </p:spPr>
        <p:txBody>
          <a:bodyPr>
            <a:normAutofit/>
          </a:bodyPr>
          <a:lstStyle/>
          <a:p>
            <a:pPr lvl="0"/>
            <a:r>
              <a:rPr lang="es-ES" sz="2400" b="1" dirty="0">
                <a:solidFill>
                  <a:srgbClr val="FF0000"/>
                </a:solidFill>
                <a:latin typeface="Gotham" pitchFamily="2" charset="0"/>
                <a:cs typeface="Gotham" pitchFamily="2" charset="0"/>
              </a:rPr>
              <a:t>PRIMER TESTIGO</a:t>
            </a:r>
            <a:r>
              <a:rPr lang="es-ES" sz="2400" b="1" dirty="0">
                <a:solidFill>
                  <a:prstClr val="black"/>
                </a:solidFill>
                <a:latin typeface="Gotham" pitchFamily="2" charset="0"/>
                <a:cs typeface="Gotham" pitchFamily="2" charset="0"/>
              </a:rPr>
              <a:t>. </a:t>
            </a:r>
            <a:r>
              <a:rPr lang="es-ES" sz="2400" dirty="0">
                <a:solidFill>
                  <a:prstClr val="black"/>
                </a:solidFill>
                <a:latin typeface="Gotham" pitchFamily="2" charset="0"/>
                <a:cs typeface="Gotham" pitchFamily="2" charset="0"/>
              </a:rPr>
              <a:t>Un maestro de la ley le preguntó a Jesús: “¿Cuál es el primer mandamiento de todos?” (</a:t>
            </a:r>
            <a:r>
              <a:rPr lang="es-ES" sz="2400" dirty="0" err="1">
                <a:solidFill>
                  <a:prstClr val="black"/>
                </a:solidFill>
                <a:latin typeface="Gotham" pitchFamily="2" charset="0"/>
                <a:cs typeface="Gotham" pitchFamily="2" charset="0"/>
              </a:rPr>
              <a:t>Mr</a:t>
            </a:r>
            <a:r>
              <a:rPr lang="es-ES" sz="2400" dirty="0">
                <a:solidFill>
                  <a:prstClr val="black"/>
                </a:solidFill>
                <a:latin typeface="Gotham" pitchFamily="2" charset="0"/>
                <a:cs typeface="Gotham" pitchFamily="2" charset="0"/>
              </a:rPr>
              <a:t> 12:28).“Jesús le respondió: El primer mandamiento de todos es: Oye, Israel; el Señor nuestro Dios, el Señor uno es. Y amarás al Señor tu Dios con todo tu corazón, y con toda tu alma, y con toda tu mente y con todas tus </a:t>
            </a:r>
            <a:r>
              <a:rPr lang="es-ES" sz="2400" dirty="0" err="1">
                <a:solidFill>
                  <a:prstClr val="black"/>
                </a:solidFill>
                <a:latin typeface="Gotham" pitchFamily="2" charset="0"/>
                <a:cs typeface="Gotham" pitchFamily="2" charset="0"/>
              </a:rPr>
              <a:t>fuerzas.Este</a:t>
            </a:r>
            <a:r>
              <a:rPr lang="es-ES" sz="2400" dirty="0">
                <a:solidFill>
                  <a:prstClr val="black"/>
                </a:solidFill>
                <a:latin typeface="Gotham" pitchFamily="2" charset="0"/>
                <a:cs typeface="Gotham" pitchFamily="2" charset="0"/>
              </a:rPr>
              <a:t> es el principal mandamiento” (</a:t>
            </a:r>
            <a:r>
              <a:rPr lang="es-ES" sz="2400" dirty="0" err="1">
                <a:solidFill>
                  <a:prstClr val="black"/>
                </a:solidFill>
                <a:latin typeface="Gotham" pitchFamily="2" charset="0"/>
                <a:cs typeface="Gotham" pitchFamily="2" charset="0"/>
              </a:rPr>
              <a:t>Mr</a:t>
            </a:r>
            <a:r>
              <a:rPr lang="es-ES" sz="2400" dirty="0">
                <a:solidFill>
                  <a:prstClr val="black"/>
                </a:solidFill>
                <a:latin typeface="Gotham" pitchFamily="2" charset="0"/>
                <a:cs typeface="Gotham" pitchFamily="2" charset="0"/>
              </a:rPr>
              <a:t> 12:29-30).</a:t>
            </a:r>
          </a:p>
          <a:p>
            <a:pPr lvl="0"/>
            <a:r>
              <a:rPr lang="es-ES" sz="2400" dirty="0">
                <a:solidFill>
                  <a:prstClr val="black"/>
                </a:solidFill>
                <a:latin typeface="Gotham" pitchFamily="2" charset="0"/>
                <a:cs typeface="Gotham" pitchFamily="2" charset="0"/>
              </a:rPr>
              <a:t> Al igual que Moisés, Jesús dijo que el </a:t>
            </a:r>
            <a:r>
              <a:rPr lang="es-ES" sz="2400" dirty="0" err="1">
                <a:solidFill>
                  <a:prstClr val="black"/>
                </a:solidFill>
                <a:latin typeface="Gotham" pitchFamily="2" charset="0"/>
                <a:cs typeface="Gotham" pitchFamily="2" charset="0"/>
              </a:rPr>
              <a:t>Shemá</a:t>
            </a:r>
            <a:r>
              <a:rPr lang="es-ES" sz="2400" dirty="0">
                <a:solidFill>
                  <a:prstClr val="black"/>
                </a:solidFill>
                <a:latin typeface="Gotham" pitchFamily="2" charset="0"/>
                <a:cs typeface="Gotham" pitchFamily="2" charset="0"/>
              </a:rPr>
              <a:t> es la mayor verdad que Dios quiere que escuchemos, creamos y obedezcamos (Mt 22:34-40). El </a:t>
            </a:r>
            <a:r>
              <a:rPr lang="es-ES" sz="2400" dirty="0" err="1">
                <a:solidFill>
                  <a:prstClr val="black"/>
                </a:solidFill>
                <a:latin typeface="Gotham" pitchFamily="2" charset="0"/>
                <a:cs typeface="Gotham" pitchFamily="2" charset="0"/>
              </a:rPr>
              <a:t>Shemá</a:t>
            </a:r>
            <a:r>
              <a:rPr lang="es-ES" sz="2400" dirty="0">
                <a:solidFill>
                  <a:prstClr val="black"/>
                </a:solidFill>
                <a:latin typeface="Gotham" pitchFamily="2" charset="0"/>
                <a:cs typeface="Gotham" pitchFamily="2" charset="0"/>
              </a:rPr>
              <a:t> se convirtió en la confesión de fe de los judíos. Los judíos devotos recitan el </a:t>
            </a:r>
            <a:r>
              <a:rPr lang="es-ES" sz="2400" dirty="0" err="1">
                <a:solidFill>
                  <a:prstClr val="black"/>
                </a:solidFill>
                <a:latin typeface="Gotham" pitchFamily="2" charset="0"/>
                <a:cs typeface="Gotham" pitchFamily="2" charset="0"/>
              </a:rPr>
              <a:t>Shemá</a:t>
            </a:r>
            <a:r>
              <a:rPr lang="es-ES" sz="2400" dirty="0">
                <a:solidFill>
                  <a:prstClr val="black"/>
                </a:solidFill>
                <a:latin typeface="Gotham" pitchFamily="2" charset="0"/>
                <a:cs typeface="Gotham" pitchFamily="2" charset="0"/>
              </a:rPr>
              <a:t> por la mañana y por la noche. Hasta el día de hoy, cada culto en una sinagoga judía comienza citando el </a:t>
            </a:r>
            <a:r>
              <a:rPr lang="es-ES" sz="2400" dirty="0" err="1">
                <a:solidFill>
                  <a:prstClr val="black"/>
                </a:solidFill>
                <a:latin typeface="Gotham" pitchFamily="2" charset="0"/>
                <a:cs typeface="Gotham" pitchFamily="2" charset="0"/>
              </a:rPr>
              <a:t>Shemá</a:t>
            </a:r>
            <a:r>
              <a:rPr lang="es-ES" sz="2400" dirty="0">
                <a:solidFill>
                  <a:prstClr val="black"/>
                </a:solidFill>
                <a:latin typeface="Gotham" pitchFamily="2" charset="0"/>
                <a:cs typeface="Gotham" pitchFamily="2" charset="0"/>
              </a:rPr>
              <a:t>. </a:t>
            </a:r>
            <a:endParaRPr lang="en-US" sz="2400" dirty="0">
              <a:solidFill>
                <a:prstClr val="black"/>
              </a:solidFill>
              <a:latin typeface="Gotham" pitchFamily="2" charset="0"/>
              <a:cs typeface="Gotham" pitchFamily="2" charset="0"/>
            </a:endParaRPr>
          </a:p>
          <a:p>
            <a:endParaRPr lang="es-ES" sz="2400" b="1" dirty="0">
              <a:latin typeface="Gotham" pitchFamily="2" charset="0"/>
              <a:cs typeface="Gotham" pitchFamily="2" charset="0"/>
            </a:endParaRPr>
          </a:p>
        </p:txBody>
      </p:sp>
    </p:spTree>
    <p:extLst>
      <p:ext uri="{BB962C8B-B14F-4D97-AF65-F5344CB8AC3E}">
        <p14:creationId xmlns:p14="http://schemas.microsoft.com/office/powerpoint/2010/main" val="59232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94670"/>
            <a:ext cx="12192000" cy="3668661"/>
          </a:xfrm>
          <a:solidFill>
            <a:schemeClr val="bg1"/>
          </a:solidFill>
          <a:ln>
            <a:solidFill>
              <a:schemeClr val="bg1"/>
            </a:solidFill>
          </a:ln>
        </p:spPr>
        <p:txBody>
          <a:bodyPr>
            <a:normAutofit lnSpcReduction="10000"/>
          </a:bodyPr>
          <a:lstStyle/>
          <a:p>
            <a:r>
              <a:rPr lang="es-ES" sz="3000" b="1" dirty="0">
                <a:solidFill>
                  <a:srgbClr val="FF0000"/>
                </a:solidFill>
                <a:latin typeface="Gotham" pitchFamily="2" charset="0"/>
                <a:cs typeface="Gotham" pitchFamily="2" charset="0"/>
              </a:rPr>
              <a:t>SEGUNDO TESTIGO. </a:t>
            </a:r>
            <a:r>
              <a:rPr lang="es-ES" sz="3000" dirty="0">
                <a:latin typeface="Gotham" pitchFamily="2" charset="0"/>
                <a:cs typeface="Gotham" pitchFamily="2" charset="0"/>
              </a:rPr>
              <a:t>“Y esta es la vida eterna: que te conozcan a ti, el único Dios verdadero, y a Jesucristo, a quien has enviado” (</a:t>
            </a:r>
            <a:r>
              <a:rPr lang="es-ES" sz="3000" dirty="0" err="1">
                <a:latin typeface="Gotham" pitchFamily="2" charset="0"/>
                <a:cs typeface="Gotham" pitchFamily="2" charset="0"/>
              </a:rPr>
              <a:t>Jn</a:t>
            </a:r>
            <a:r>
              <a:rPr lang="es-ES" sz="3000" dirty="0">
                <a:latin typeface="Gotham" pitchFamily="2" charset="0"/>
                <a:cs typeface="Gotham" pitchFamily="2" charset="0"/>
              </a:rPr>
              <a:t> 17:3). </a:t>
            </a:r>
          </a:p>
          <a:p>
            <a:r>
              <a:rPr lang="es-ES" sz="3000" b="1" dirty="0">
                <a:solidFill>
                  <a:srgbClr val="FF0000"/>
                </a:solidFill>
                <a:latin typeface="Gotham" pitchFamily="2" charset="0"/>
                <a:cs typeface="Gotham" pitchFamily="2" charset="0"/>
              </a:rPr>
              <a:t>TERCER TESTIGO.  </a:t>
            </a:r>
            <a:r>
              <a:rPr lang="es-ES" sz="3000" dirty="0">
                <a:latin typeface="Gotham" pitchFamily="2" charset="0"/>
                <a:cs typeface="Gotham" pitchFamily="2" charset="0"/>
              </a:rPr>
              <a:t>“¿Es Dios solamente Dios de los judíos? ¿No es también Dios de los gentiles? Ciertamente, también de los gentiles. </a:t>
            </a:r>
          </a:p>
          <a:p>
            <a:r>
              <a:rPr lang="es-ES" sz="3000" dirty="0">
                <a:latin typeface="Gotham" pitchFamily="2" charset="0"/>
                <a:cs typeface="Gotham" pitchFamily="2" charset="0"/>
              </a:rPr>
              <a:t>Porque Dios es uno, y él justificará por la fe a los de la circuncisión, y por medio de la fe a los de la </a:t>
            </a:r>
            <a:r>
              <a:rPr lang="es-ES" sz="3000" dirty="0" err="1">
                <a:latin typeface="Gotham" pitchFamily="2" charset="0"/>
                <a:cs typeface="Gotham" pitchFamily="2" charset="0"/>
              </a:rPr>
              <a:t>incircuncisión</a:t>
            </a:r>
            <a:r>
              <a:rPr lang="es-ES" sz="3000" dirty="0">
                <a:latin typeface="Gotham" pitchFamily="2" charset="0"/>
                <a:cs typeface="Gotham" pitchFamily="2" charset="0"/>
              </a:rPr>
              <a:t>” (Ro 3:29-30)</a:t>
            </a:r>
          </a:p>
        </p:txBody>
      </p:sp>
    </p:spTree>
    <p:extLst>
      <p:ext uri="{BB962C8B-B14F-4D97-AF65-F5344CB8AC3E}">
        <p14:creationId xmlns:p14="http://schemas.microsoft.com/office/powerpoint/2010/main" val="139455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96962"/>
            <a:ext cx="12192000" cy="3864077"/>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CUARTO TESTIGO. </a:t>
            </a:r>
            <a:r>
              <a:rPr lang="es-ES" sz="3000" dirty="0">
                <a:latin typeface="Gotham" pitchFamily="2" charset="0"/>
                <a:cs typeface="Gotham" pitchFamily="2" charset="0"/>
              </a:rPr>
              <a:t>“Acerca, pues, de las viandas que se sacrifican a los ídolos, sabemos que un ídolo nada es en el mundo, y que no hay más que un Dios” </a:t>
            </a:r>
            <a:r>
              <a:rPr lang="es-ES" sz="3000" b="1" dirty="0">
                <a:latin typeface="Gotham" pitchFamily="2" charset="0"/>
                <a:cs typeface="Gotham" pitchFamily="2" charset="0"/>
              </a:rPr>
              <a:t>(1 Co 8:4). </a:t>
            </a:r>
          </a:p>
          <a:p>
            <a:r>
              <a:rPr lang="es-ES" sz="3000" b="1" dirty="0">
                <a:solidFill>
                  <a:srgbClr val="FF0000"/>
                </a:solidFill>
                <a:latin typeface="Gotham" pitchFamily="2" charset="0"/>
                <a:cs typeface="Gotham" pitchFamily="2" charset="0"/>
              </a:rPr>
              <a:t>QUINTO TESTIGO. </a:t>
            </a:r>
            <a:r>
              <a:rPr lang="es-ES" sz="3000" dirty="0">
                <a:latin typeface="Gotham" pitchFamily="2" charset="0"/>
                <a:cs typeface="Gotham" pitchFamily="2" charset="0"/>
              </a:rPr>
              <a:t>“un cuerpo, y un Espíritu, como fuisteis también llamados en una misma esperanza de vuestra vocación; un Señor, una fe, un bautismo,  un Dios y Padre de todos, el cual es sobre todos, y por todos, y en todos” </a:t>
            </a:r>
            <a:r>
              <a:rPr lang="es-ES" sz="3000" b="1" dirty="0">
                <a:latin typeface="Gotham" pitchFamily="2" charset="0"/>
                <a:cs typeface="Gotham" pitchFamily="2" charset="0"/>
              </a:rPr>
              <a:t>(</a:t>
            </a:r>
            <a:r>
              <a:rPr lang="es-ES" sz="3000" b="1" dirty="0" err="1">
                <a:latin typeface="Gotham" pitchFamily="2" charset="0"/>
                <a:cs typeface="Gotham" pitchFamily="2" charset="0"/>
              </a:rPr>
              <a:t>Ef</a:t>
            </a:r>
            <a:r>
              <a:rPr lang="es-ES" sz="3000" b="1" dirty="0">
                <a:latin typeface="Gotham" pitchFamily="2" charset="0"/>
                <a:cs typeface="Gotham" pitchFamily="2" charset="0"/>
              </a:rPr>
              <a:t> 4:4-6)</a:t>
            </a:r>
          </a:p>
        </p:txBody>
      </p:sp>
    </p:spTree>
    <p:extLst>
      <p:ext uri="{BB962C8B-B14F-4D97-AF65-F5344CB8AC3E}">
        <p14:creationId xmlns:p14="http://schemas.microsoft.com/office/powerpoint/2010/main" val="14389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349478"/>
            <a:ext cx="12192000" cy="4159044"/>
          </a:xfrm>
          <a:solidFill>
            <a:schemeClr val="bg1"/>
          </a:solidFill>
          <a:ln>
            <a:solidFill>
              <a:schemeClr val="bg1"/>
            </a:solidFill>
          </a:ln>
        </p:spPr>
        <p:txBody>
          <a:bodyPr>
            <a:normAutofit/>
          </a:bodyPr>
          <a:lstStyle/>
          <a:p>
            <a:endParaRPr lang="es-ES" sz="3000" b="1" dirty="0">
              <a:solidFill>
                <a:srgbClr val="FF0000"/>
              </a:solidFill>
              <a:latin typeface="Gotham" pitchFamily="2" charset="0"/>
              <a:cs typeface="Gotham" pitchFamily="2" charset="0"/>
            </a:endParaRPr>
          </a:p>
          <a:p>
            <a:r>
              <a:rPr lang="es-ES" sz="3000" b="1" dirty="0">
                <a:solidFill>
                  <a:srgbClr val="FF0000"/>
                </a:solidFill>
                <a:latin typeface="Gotham" pitchFamily="2" charset="0"/>
                <a:cs typeface="Gotham" pitchFamily="2" charset="0"/>
              </a:rPr>
              <a:t>SEXTO TESTIGO. </a:t>
            </a:r>
            <a:r>
              <a:rPr lang="es-ES" sz="3000" dirty="0">
                <a:latin typeface="Gotham" pitchFamily="2" charset="0"/>
                <a:cs typeface="Gotham" pitchFamily="2" charset="0"/>
              </a:rPr>
              <a:t>“Porque hay un solo Dios, y un solo mediador entre Dios y los hombres, Jesucristo hombre, el cual se dio a sí mismo en rescate por todos, de lo cual se dio testimonio a su debido tiempo”</a:t>
            </a:r>
            <a:r>
              <a:rPr lang="es-ES" sz="3000" b="1" dirty="0">
                <a:latin typeface="Gotham" pitchFamily="2" charset="0"/>
                <a:cs typeface="Gotham" pitchFamily="2" charset="0"/>
              </a:rPr>
              <a:t> (1 Ti 2:5-6). </a:t>
            </a:r>
          </a:p>
          <a:p>
            <a:r>
              <a:rPr lang="es-ES" sz="3000" b="1" dirty="0">
                <a:solidFill>
                  <a:srgbClr val="FF0000"/>
                </a:solidFill>
                <a:latin typeface="Gotham" pitchFamily="2" charset="0"/>
                <a:cs typeface="Gotham" pitchFamily="2" charset="0"/>
              </a:rPr>
              <a:t>SÉPTIMO TESTIGO. </a:t>
            </a:r>
            <a:r>
              <a:rPr lang="es-ES" sz="3000" dirty="0">
                <a:latin typeface="Gotham" pitchFamily="2" charset="0"/>
                <a:cs typeface="Gotham" pitchFamily="2" charset="0"/>
              </a:rPr>
              <a:t>“…al único y sabio Dios, nuestro Salvador, sea gloria y majestad, imperio y potencia, ahora y por todos los siglos. Amén” </a:t>
            </a:r>
            <a:r>
              <a:rPr lang="es-ES" sz="3000" b="1" dirty="0">
                <a:latin typeface="Gotham" pitchFamily="2" charset="0"/>
                <a:cs typeface="Gotham" pitchFamily="2" charset="0"/>
              </a:rPr>
              <a:t>(</a:t>
            </a:r>
            <a:r>
              <a:rPr lang="es-ES" sz="3000" b="1" dirty="0" err="1">
                <a:latin typeface="Gotham" pitchFamily="2" charset="0"/>
                <a:cs typeface="Gotham" pitchFamily="2" charset="0"/>
              </a:rPr>
              <a:t>Jud</a:t>
            </a:r>
            <a:r>
              <a:rPr lang="es-ES" sz="3000" b="1" dirty="0">
                <a:latin typeface="Gotham" pitchFamily="2" charset="0"/>
                <a:cs typeface="Gotham" pitchFamily="2" charset="0"/>
              </a:rPr>
              <a:t> 25).</a:t>
            </a:r>
          </a:p>
        </p:txBody>
      </p:sp>
    </p:spTree>
    <p:extLst>
      <p:ext uri="{BB962C8B-B14F-4D97-AF65-F5344CB8AC3E}">
        <p14:creationId xmlns:p14="http://schemas.microsoft.com/office/powerpoint/2010/main" val="266958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33833"/>
            <a:ext cx="12192000" cy="3790335"/>
          </a:xfrm>
          <a:solidFill>
            <a:schemeClr val="bg1"/>
          </a:solidFill>
          <a:ln>
            <a:solidFill>
              <a:schemeClr val="bg1"/>
            </a:solidFill>
          </a:ln>
        </p:spPr>
        <p:txBody>
          <a:bodyPr>
            <a:normAutofit/>
          </a:bodyPr>
          <a:lstStyle/>
          <a:p>
            <a:endParaRPr lang="es-ES" sz="3000" dirty="0">
              <a:latin typeface="Gotham" pitchFamily="2" charset="0"/>
              <a:cs typeface="Gotham" pitchFamily="2" charset="0"/>
            </a:endParaRPr>
          </a:p>
          <a:p>
            <a:r>
              <a:rPr lang="es-ES" sz="3000" dirty="0">
                <a:latin typeface="Gotham" pitchFamily="2" charset="0"/>
                <a:cs typeface="Gotham" pitchFamily="2" charset="0"/>
              </a:rPr>
              <a:t>Al igual que los versículos del Antiguo Testamento, estos siete pasajes del Nuevo Testamento dan testimonio del hecho de que hay un solo Dios. Algunos de estos versículos plantean preguntas acerca de la relación entre el Padre y Jesucristo.</a:t>
            </a:r>
          </a:p>
          <a:p>
            <a:r>
              <a:rPr lang="es-ES" sz="3000" dirty="0">
                <a:latin typeface="Gotham" pitchFamily="2" charset="0"/>
                <a:cs typeface="Gotham" pitchFamily="2" charset="0"/>
              </a:rPr>
              <a:t> Analizaremos las relaciones dentro de la Trinidad a medida que continuamos con esta lección.</a:t>
            </a:r>
            <a:endParaRPr lang="en-US" sz="3000" dirty="0">
              <a:latin typeface="Gotham" pitchFamily="2" charset="0"/>
              <a:cs typeface="Gotham" pitchFamily="2" charset="0"/>
            </a:endParaRPr>
          </a:p>
        </p:txBody>
      </p:sp>
    </p:spTree>
    <p:extLst>
      <p:ext uri="{BB962C8B-B14F-4D97-AF65-F5344CB8AC3E}">
        <p14:creationId xmlns:p14="http://schemas.microsoft.com/office/powerpoint/2010/main" val="114223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371599"/>
          </a:xfrm>
          <a:solidFill>
            <a:schemeClr val="bg1"/>
          </a:solidFill>
          <a:ln>
            <a:solidFill>
              <a:schemeClr val="bg1"/>
            </a:solidFill>
          </a:ln>
        </p:spPr>
        <p:txBody>
          <a:bodyPr>
            <a:normAutofit/>
          </a:bodyPr>
          <a:lstStyle/>
          <a:p>
            <a:pPr algn="ctr"/>
            <a:r>
              <a:rPr lang="es-ES" sz="4000" b="1" dirty="0">
                <a:solidFill>
                  <a:srgbClr val="EE0000"/>
                </a:solidFill>
                <a:latin typeface="Gotham Black" panose="02000603040000020004" pitchFamily="2" charset="0"/>
                <a:ea typeface="+mn-ea"/>
                <a:cs typeface="+mn-cs"/>
              </a:rPr>
              <a:t>B. EL ÚNICO DIOS EXISTE COMO </a:t>
            </a:r>
            <a:br>
              <a:rPr lang="es-ES" sz="4000" b="1" dirty="0">
                <a:solidFill>
                  <a:srgbClr val="EE0000"/>
                </a:solidFill>
                <a:latin typeface="Gotham Black" panose="02000603040000020004" pitchFamily="2" charset="0"/>
                <a:ea typeface="+mn-ea"/>
                <a:cs typeface="+mn-cs"/>
              </a:rPr>
            </a:br>
            <a:r>
              <a:rPr lang="es-ES" sz="4000" b="1" dirty="0">
                <a:solidFill>
                  <a:srgbClr val="EE0000"/>
                </a:solidFill>
                <a:latin typeface="Gotham Black" panose="02000603040000020004" pitchFamily="2" charset="0"/>
                <a:ea typeface="+mn-ea"/>
                <a:cs typeface="+mn-cs"/>
              </a:rPr>
              <a:t>TRES PERSONAS</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1887794"/>
            <a:ext cx="12192000" cy="4011561"/>
          </a:xfrm>
          <a:solidFill>
            <a:schemeClr val="bg1"/>
          </a:solidFill>
          <a:ln>
            <a:solidFill>
              <a:schemeClr val="bg1"/>
            </a:solidFill>
          </a:ln>
        </p:spPr>
        <p:txBody>
          <a:bodyPr>
            <a:normAutofit/>
          </a:bodyPr>
          <a:lstStyle/>
          <a:p>
            <a:pPr lvl="0"/>
            <a:r>
              <a:rPr lang="es-ES" sz="3000" dirty="0">
                <a:solidFill>
                  <a:prstClr val="black"/>
                </a:solidFill>
                <a:latin typeface="Gotham" pitchFamily="2" charset="0"/>
                <a:cs typeface="Gotham" pitchFamily="2" charset="0"/>
              </a:rPr>
              <a:t>La Biblia enseña que hay solamente un Dios. Sin embargo, las Escrituras también enseñan que el único Dios existe como tres Personas. Más adelante, en el punto C, analizaremos versículos que muestran que cada persona de la Trinidad es Dios. </a:t>
            </a:r>
          </a:p>
          <a:p>
            <a:pPr lvl="0"/>
            <a:r>
              <a:rPr lang="es-ES" sz="3000" dirty="0">
                <a:solidFill>
                  <a:prstClr val="black"/>
                </a:solidFill>
                <a:latin typeface="Gotham" pitchFamily="2" charset="0"/>
                <a:cs typeface="Gotham" pitchFamily="2" charset="0"/>
              </a:rPr>
              <a:t>Pero aquí en el punto B, veamos los versículos que enfatizan que hay tres Personas en la Trinidad</a:t>
            </a:r>
            <a:endParaRPr lang="en-US" sz="3000" dirty="0">
              <a:solidFill>
                <a:prstClr val="black"/>
              </a:solidFill>
              <a:latin typeface="Gotham" pitchFamily="2" charset="0"/>
              <a:cs typeface="Gotham" pitchFamily="2" charset="0"/>
            </a:endParaRP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125695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grpSp>
        <p:nvGrpSpPr>
          <p:cNvPr id="11" name="Grupo 10">
            <a:extLst>
              <a:ext uri="{FF2B5EF4-FFF2-40B4-BE49-F238E27FC236}">
                <a16:creationId xmlns:a16="http://schemas.microsoft.com/office/drawing/2014/main" id="{B4E6DC92-F7DC-BD7C-DC86-9FF8A418B11D}"/>
              </a:ext>
            </a:extLst>
          </p:cNvPr>
          <p:cNvGrpSpPr/>
          <p:nvPr/>
        </p:nvGrpSpPr>
        <p:grpSpPr>
          <a:xfrm>
            <a:off x="2779594" y="3377558"/>
            <a:ext cx="6632812" cy="2006747"/>
            <a:chOff x="2779594" y="3306170"/>
            <a:chExt cx="6632812" cy="2006747"/>
          </a:xfrm>
        </p:grpSpPr>
        <p:sp>
          <p:nvSpPr>
            <p:cNvPr id="7" name="CuadroTexto 6">
              <a:extLst>
                <a:ext uri="{FF2B5EF4-FFF2-40B4-BE49-F238E27FC236}">
                  <a16:creationId xmlns:a16="http://schemas.microsoft.com/office/drawing/2014/main" id="{2D72E39A-48FD-5F47-673E-1C441D559DF0}"/>
                </a:ext>
              </a:extLst>
            </p:cNvPr>
            <p:cNvSpPr txBox="1"/>
            <p:nvPr/>
          </p:nvSpPr>
          <p:spPr>
            <a:xfrm>
              <a:off x="3479886" y="4912807"/>
              <a:ext cx="5232228" cy="400110"/>
            </a:xfrm>
            <a:prstGeom prst="rect">
              <a:avLst/>
            </a:prstGeom>
            <a:noFill/>
          </p:spPr>
          <p:txBody>
            <a:bodyPr wrap="square" rtlCol="0">
              <a:spAutoFit/>
            </a:bodyPr>
            <a:lstStyle/>
            <a:p>
              <a:pPr lvl="0" algn="ctr">
                <a:defRPr/>
              </a:pPr>
              <a:r>
                <a:rPr lang="es-ES" sz="2000" b="1" dirty="0">
                  <a:solidFill>
                    <a:srgbClr val="EE0000"/>
                  </a:solidFill>
                  <a:latin typeface="Gotham" pitchFamily="2" charset="0"/>
                  <a:cs typeface="Gotham" pitchFamily="2" charset="0"/>
                </a:rPr>
                <a:t>16 DOCTRINAS BÍBLICAS</a:t>
              </a:r>
            </a:p>
          </p:txBody>
        </p:sp>
        <p:grpSp>
          <p:nvGrpSpPr>
            <p:cNvPr id="9" name="Grupo 8">
              <a:extLst>
                <a:ext uri="{FF2B5EF4-FFF2-40B4-BE49-F238E27FC236}">
                  <a16:creationId xmlns:a16="http://schemas.microsoft.com/office/drawing/2014/main" id="{C0157B28-B627-07E6-7A5C-CFFF61FC6CD7}"/>
                </a:ext>
              </a:extLst>
            </p:cNvPr>
            <p:cNvGrpSpPr/>
            <p:nvPr/>
          </p:nvGrpSpPr>
          <p:grpSpPr>
            <a:xfrm>
              <a:off x="2779594" y="3306170"/>
              <a:ext cx="6632812" cy="1505648"/>
              <a:chOff x="2779594" y="3306170"/>
              <a:chExt cx="6632812" cy="1505648"/>
            </a:xfrm>
          </p:grpSpPr>
          <p:sp>
            <p:nvSpPr>
              <p:cNvPr id="4" name="CuadroTexto 3">
                <a:extLst>
                  <a:ext uri="{FF2B5EF4-FFF2-40B4-BE49-F238E27FC236}">
                    <a16:creationId xmlns:a16="http://schemas.microsoft.com/office/drawing/2014/main" id="{4AB3881B-A616-E576-25B0-33F11F302757}"/>
                  </a:ext>
                </a:extLst>
              </p:cNvPr>
              <p:cNvSpPr txBox="1"/>
              <p:nvPr/>
            </p:nvSpPr>
            <p:spPr>
              <a:xfrm>
                <a:off x="2779594" y="3306170"/>
                <a:ext cx="6632812" cy="861774"/>
              </a:xfrm>
              <a:prstGeom prst="rect">
                <a:avLst/>
              </a:prstGeom>
              <a:noFill/>
            </p:spPr>
            <p:txBody>
              <a:bodyPr wrap="square" rtlCol="0">
                <a:spAutoFit/>
              </a:bodyPr>
              <a:lstStyle/>
              <a:p>
                <a:pPr lvl="0" algn="ctr">
                  <a:defRPr/>
                </a:pPr>
                <a:r>
                  <a:rPr lang="es-ES" sz="5000" b="1" dirty="0">
                    <a:latin typeface="Gotham Black" panose="02000603040000020004" pitchFamily="2" charset="0"/>
                    <a:cs typeface="Gotham" pitchFamily="2" charset="0"/>
                  </a:rPr>
                  <a:t>INTRODUCCIÓN A </a:t>
                </a:r>
              </a:p>
            </p:txBody>
          </p:sp>
          <p:sp>
            <p:nvSpPr>
              <p:cNvPr id="8" name="CuadroTexto 7">
                <a:extLst>
                  <a:ext uri="{FF2B5EF4-FFF2-40B4-BE49-F238E27FC236}">
                    <a16:creationId xmlns:a16="http://schemas.microsoft.com/office/drawing/2014/main" id="{63929797-C407-BFF4-3E28-9B685DE81F6C}"/>
                  </a:ext>
                </a:extLst>
              </p:cNvPr>
              <p:cNvSpPr txBox="1"/>
              <p:nvPr/>
            </p:nvSpPr>
            <p:spPr>
              <a:xfrm>
                <a:off x="3676908" y="3950044"/>
                <a:ext cx="4838184" cy="861774"/>
              </a:xfrm>
              <a:prstGeom prst="rect">
                <a:avLst/>
              </a:prstGeom>
              <a:noFill/>
            </p:spPr>
            <p:txBody>
              <a:bodyPr wrap="none" rtlCol="0">
                <a:spAutoFit/>
              </a:bodyPr>
              <a:lstStyle/>
              <a:p>
                <a:r>
                  <a:rPr lang="es-ES" sz="5000" b="1" dirty="0">
                    <a:latin typeface="Gotham Black" panose="02000603040000020004" pitchFamily="2" charset="0"/>
                    <a:cs typeface="Gotham" pitchFamily="2" charset="0"/>
                  </a:rPr>
                  <a:t>LA TEOLOGÍA</a:t>
                </a:r>
              </a:p>
            </p:txBody>
          </p:sp>
        </p:grpSp>
      </p:grpSp>
    </p:spTree>
    <p:extLst>
      <p:ext uri="{BB962C8B-B14F-4D97-AF65-F5344CB8AC3E}">
        <p14:creationId xmlns:p14="http://schemas.microsoft.com/office/powerpoint/2010/main" val="152839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714500"/>
            <a:ext cx="12192000" cy="3429000"/>
          </a:xfrm>
          <a:solidFill>
            <a:schemeClr val="bg1"/>
          </a:solidFill>
          <a:ln>
            <a:solidFill>
              <a:schemeClr val="bg1"/>
            </a:solidFill>
          </a:ln>
        </p:spPr>
        <p:txBody>
          <a:bodyPr>
            <a:normAutofit/>
          </a:bodyPr>
          <a:lstStyle/>
          <a:p>
            <a:r>
              <a:rPr lang="es-ES" sz="3000" dirty="0">
                <a:latin typeface="Gotham" pitchFamily="2" charset="0"/>
                <a:cs typeface="Gotham" pitchFamily="2" charset="0"/>
              </a:rPr>
              <a:t>El Antiguo Testamento no revela la Trinidad claramente. Sin embargo, hay versículos en el Antiguo Testamento que pueden apuntar hacia la verdad de que el único Dios verdadero existe como tres Personas. </a:t>
            </a:r>
          </a:p>
          <a:p>
            <a:r>
              <a:rPr lang="es-ES" sz="3000" b="1" dirty="0">
                <a:solidFill>
                  <a:srgbClr val="FF0000"/>
                </a:solidFill>
                <a:latin typeface="Gotham" pitchFamily="2" charset="0"/>
                <a:cs typeface="Gotham" pitchFamily="2" charset="0"/>
              </a:rPr>
              <a:t>La revelación de Dios de sí mismo y de su plan es *progresiva. </a:t>
            </a:r>
            <a:r>
              <a:rPr lang="es-ES" sz="3000" dirty="0">
                <a:latin typeface="Gotham" pitchFamily="2" charset="0"/>
                <a:cs typeface="Gotham" pitchFamily="2" charset="0"/>
              </a:rPr>
              <a:t>En el inicio de la historia de la salvación, no comprendemos bien a Dios ni su plan. </a:t>
            </a:r>
          </a:p>
        </p:txBody>
      </p:sp>
    </p:spTree>
    <p:extLst>
      <p:ext uri="{BB962C8B-B14F-4D97-AF65-F5344CB8AC3E}">
        <p14:creationId xmlns:p14="http://schemas.microsoft.com/office/powerpoint/2010/main" val="15888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644445"/>
            <a:ext cx="12192000" cy="3569110"/>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Los israelitas no se dieron cuenta de que el Cordero Pascual apuntaba a Cristo</a:t>
            </a:r>
            <a:r>
              <a:rPr lang="es-ES" sz="3000" b="1" dirty="0">
                <a:solidFill>
                  <a:srgbClr val="EE0000"/>
                </a:solidFill>
                <a:latin typeface="Gotham" pitchFamily="2" charset="0"/>
                <a:cs typeface="Gotham" pitchFamily="2" charset="0"/>
              </a:rPr>
              <a:t>.</a:t>
            </a:r>
            <a:r>
              <a:rPr lang="es-ES" sz="3000" b="1" dirty="0">
                <a:latin typeface="Gotham" pitchFamily="2" charset="0"/>
                <a:cs typeface="Gotham" pitchFamily="2" charset="0"/>
              </a:rPr>
              <a:t> </a:t>
            </a:r>
            <a:r>
              <a:rPr lang="es-ES" sz="3000" dirty="0">
                <a:latin typeface="Gotham" pitchFamily="2" charset="0"/>
                <a:cs typeface="Gotham" pitchFamily="2" charset="0"/>
              </a:rPr>
              <a:t>Y no entendían que el sitio terrenal de Canaán era solo una ilustración del cielo.</a:t>
            </a:r>
          </a:p>
          <a:p>
            <a:r>
              <a:rPr lang="es-ES" sz="3000" dirty="0">
                <a:latin typeface="Gotham" pitchFamily="2" charset="0"/>
                <a:cs typeface="Gotham" pitchFamily="2" charset="0"/>
              </a:rPr>
              <a:t> Muchas cosas del Antiguo Testamento, como la ley, las fiestas, los sacerdotes, los sacrificios y los días de reposo, eran solo </a:t>
            </a:r>
            <a:r>
              <a:rPr lang="es-ES" sz="3000" b="1" dirty="0">
                <a:solidFill>
                  <a:srgbClr val="FF0000"/>
                </a:solidFill>
                <a:latin typeface="Gotham" pitchFamily="2" charset="0"/>
                <a:cs typeface="Gotham" pitchFamily="2" charset="0"/>
              </a:rPr>
              <a:t>indicios, tipos y sombras de realidades futuras en la historia completa del plan de Dios</a:t>
            </a:r>
            <a:r>
              <a:rPr lang="es-ES" sz="3000" b="1" dirty="0">
                <a:latin typeface="Gotham" pitchFamily="2" charset="0"/>
                <a:cs typeface="Gotham" pitchFamily="2" charset="0"/>
              </a:rPr>
              <a:t> (Col 2:16-17; </a:t>
            </a:r>
            <a:r>
              <a:rPr lang="es-ES" sz="3000" b="1" dirty="0" err="1">
                <a:latin typeface="Gotham" pitchFamily="2" charset="0"/>
                <a:cs typeface="Gotham" pitchFamily="2" charset="0"/>
              </a:rPr>
              <a:t>Heb</a:t>
            </a:r>
            <a:r>
              <a:rPr lang="es-ES" sz="3000" b="1" dirty="0">
                <a:latin typeface="Gotham" pitchFamily="2" charset="0"/>
                <a:cs typeface="Gotham" pitchFamily="2" charset="0"/>
              </a:rPr>
              <a:t> 10:1). </a:t>
            </a:r>
          </a:p>
        </p:txBody>
      </p:sp>
    </p:spTree>
    <p:extLst>
      <p:ext uri="{BB962C8B-B14F-4D97-AF65-F5344CB8AC3E}">
        <p14:creationId xmlns:p14="http://schemas.microsoft.com/office/powerpoint/2010/main" val="255639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79871"/>
            <a:ext cx="12192000" cy="4498258"/>
          </a:xfrm>
          <a:solidFill>
            <a:schemeClr val="bg1"/>
          </a:solidFill>
          <a:ln>
            <a:solidFill>
              <a:schemeClr val="bg1"/>
            </a:solidFill>
          </a:ln>
        </p:spPr>
        <p:txBody>
          <a:bodyPr>
            <a:normAutofit/>
          </a:bodyPr>
          <a:lstStyle/>
          <a:p>
            <a:r>
              <a:rPr lang="es-ES" sz="3000" dirty="0">
                <a:latin typeface="Gotham" pitchFamily="2" charset="0"/>
                <a:cs typeface="Gotham" pitchFamily="2" charset="0"/>
              </a:rPr>
              <a:t>Al llegar al final de la historia, vemos claramente a las tres Personas de la Trinidad. Pero mirando hacia atrás al Antiguo Testamento a través del lente del Nuevo Testamento, vemos versículos que sugieren la Trinidad. Un maestro sabio dijo: “El Antiguo Testamento contiene el Nuevo, y el Nuevo Testamento explica el Antiguo”. </a:t>
            </a:r>
          </a:p>
          <a:p>
            <a:r>
              <a:rPr lang="es-ES" sz="3000" dirty="0">
                <a:latin typeface="Gotham" pitchFamily="2" charset="0"/>
                <a:cs typeface="Gotham" pitchFamily="2" charset="0"/>
              </a:rPr>
              <a:t>Es mucho más fácil interpretar el inicio de una historia, cuando se sabe cómo termina. </a:t>
            </a:r>
          </a:p>
          <a:p>
            <a:r>
              <a:rPr lang="es-ES" sz="3000" dirty="0">
                <a:latin typeface="Gotham" pitchFamily="2" charset="0"/>
                <a:cs typeface="Gotham" pitchFamily="2" charset="0"/>
              </a:rPr>
              <a:t>Veamos dos indicios de la Trinidad en el Antiguo Testamento que se aclaran en los tiempos del Nuevo Testamento</a:t>
            </a:r>
          </a:p>
        </p:txBody>
      </p:sp>
    </p:spTree>
    <p:extLst>
      <p:ext uri="{BB962C8B-B14F-4D97-AF65-F5344CB8AC3E}">
        <p14:creationId xmlns:p14="http://schemas.microsoft.com/office/powerpoint/2010/main" val="333034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10987"/>
            <a:ext cx="12192000" cy="1179870"/>
          </a:xfrm>
          <a:solidFill>
            <a:schemeClr val="bg1"/>
          </a:solidFill>
          <a:ln>
            <a:solidFill>
              <a:schemeClr val="bg1"/>
            </a:solidFill>
          </a:ln>
        </p:spPr>
        <p:txBody>
          <a:bodyPr/>
          <a:lstStyle/>
          <a:p>
            <a:pPr algn="ctr"/>
            <a:r>
              <a:rPr lang="es-ES" sz="4000" b="1" dirty="0">
                <a:solidFill>
                  <a:srgbClr val="EE0000"/>
                </a:solidFill>
                <a:latin typeface="Gotham Black" panose="02000603040000020004" pitchFamily="2" charset="0"/>
                <a:ea typeface="+mn-ea"/>
                <a:cs typeface="+mn-cs"/>
              </a:rPr>
              <a:t>INDICIO 1.</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003611"/>
            <a:ext cx="12192000" cy="4343400"/>
          </a:xfrm>
          <a:solidFill>
            <a:schemeClr val="bg1"/>
          </a:solidFill>
          <a:ln>
            <a:solidFill>
              <a:schemeClr val="bg1"/>
            </a:solidFill>
          </a:ln>
        </p:spPr>
        <p:txBody>
          <a:bodyPr>
            <a:normAutofit fontScale="92500"/>
          </a:bodyPr>
          <a:lstStyle/>
          <a:p>
            <a:pPr lvl="0"/>
            <a:endParaRPr lang="es-ES" sz="3000" b="1" dirty="0">
              <a:solidFill>
                <a:srgbClr val="FF0000"/>
              </a:solidFill>
              <a:latin typeface="Gotham" pitchFamily="2" charset="0"/>
              <a:cs typeface="Gotham" pitchFamily="2" charset="0"/>
            </a:endParaRPr>
          </a:p>
          <a:p>
            <a:pPr lvl="0"/>
            <a:r>
              <a:rPr lang="es-ES" sz="3000" b="1" dirty="0">
                <a:solidFill>
                  <a:srgbClr val="FF0000"/>
                </a:solidFill>
                <a:latin typeface="Gotham" pitchFamily="2" charset="0"/>
                <a:cs typeface="Gotham" pitchFamily="2" charset="0"/>
              </a:rPr>
              <a:t>Indicio </a:t>
            </a:r>
            <a:r>
              <a:rPr lang="es-ES" sz="3000" b="1" dirty="0">
                <a:solidFill>
                  <a:srgbClr val="EE0000"/>
                </a:solidFill>
                <a:latin typeface="Gotham" pitchFamily="2" charset="0"/>
                <a:cs typeface="Gotham" pitchFamily="2" charset="0"/>
              </a:rPr>
              <a:t>1. </a:t>
            </a:r>
            <a:r>
              <a:rPr lang="es-ES" sz="3000" dirty="0">
                <a:solidFill>
                  <a:prstClr val="black"/>
                </a:solidFill>
                <a:latin typeface="Gotham" pitchFamily="2" charset="0"/>
                <a:cs typeface="Gotham" pitchFamily="2" charset="0"/>
              </a:rPr>
              <a:t>El nombre plural de Dios, </a:t>
            </a:r>
            <a:r>
              <a:rPr lang="es-ES" sz="3000" dirty="0" err="1">
                <a:solidFill>
                  <a:prstClr val="black"/>
                </a:solidFill>
                <a:latin typeface="Gotham" pitchFamily="2" charset="0"/>
                <a:cs typeface="Gotham" pitchFamily="2" charset="0"/>
              </a:rPr>
              <a:t>Elohim</a:t>
            </a:r>
            <a:r>
              <a:rPr lang="es-ES" sz="3000" dirty="0">
                <a:solidFill>
                  <a:prstClr val="black"/>
                </a:solidFill>
                <a:latin typeface="Gotham" pitchFamily="2" charset="0"/>
                <a:cs typeface="Gotham" pitchFamily="2" charset="0"/>
              </a:rPr>
              <a:t>, sugiere que Dios es más de una persona. En el principio creó Dios (</a:t>
            </a:r>
            <a:r>
              <a:rPr lang="es-ES" sz="3000" dirty="0" err="1">
                <a:solidFill>
                  <a:prstClr val="black"/>
                </a:solidFill>
                <a:latin typeface="Gotham" pitchFamily="2" charset="0"/>
                <a:cs typeface="Gotham" pitchFamily="2" charset="0"/>
              </a:rPr>
              <a:t>Elohim</a:t>
            </a:r>
            <a:r>
              <a:rPr lang="es-ES" sz="3000" dirty="0">
                <a:solidFill>
                  <a:prstClr val="black"/>
                </a:solidFill>
                <a:latin typeface="Gotham" pitchFamily="2" charset="0"/>
                <a:cs typeface="Gotham" pitchFamily="2" charset="0"/>
              </a:rPr>
              <a:t>) … (</a:t>
            </a:r>
            <a:r>
              <a:rPr lang="es-ES" sz="3000" dirty="0" err="1">
                <a:solidFill>
                  <a:prstClr val="black"/>
                </a:solidFill>
                <a:latin typeface="Gotham" pitchFamily="2" charset="0"/>
                <a:cs typeface="Gotham" pitchFamily="2" charset="0"/>
              </a:rPr>
              <a:t>Gn</a:t>
            </a:r>
            <a:r>
              <a:rPr lang="es-ES" sz="3000" dirty="0">
                <a:solidFill>
                  <a:prstClr val="black"/>
                </a:solidFill>
                <a:latin typeface="Gotham" pitchFamily="2" charset="0"/>
                <a:cs typeface="Gotham" pitchFamily="2" charset="0"/>
              </a:rPr>
              <a:t> 1:1). Aunque este versículo no menciona a la Trinidad, el nombre de Dios es plural.</a:t>
            </a:r>
          </a:p>
          <a:p>
            <a:pPr lvl="0"/>
            <a:r>
              <a:rPr lang="es-ES" sz="3000" dirty="0">
                <a:solidFill>
                  <a:prstClr val="black"/>
                </a:solidFill>
                <a:latin typeface="Gotham" pitchFamily="2" charset="0"/>
                <a:cs typeface="Gotham" pitchFamily="2" charset="0"/>
              </a:rPr>
              <a:t>A diferencia de un nombre en singular, usamos sustantivos en plural para referirnos a más de una persona. El sustantivo singular rey se refiere a un gobernante, mientras que el sustantivo plural reyes se refiere a más de uno. De igual manera, el sustantivo plural </a:t>
            </a:r>
            <a:r>
              <a:rPr lang="es-ES" sz="3000" dirty="0" err="1">
                <a:solidFill>
                  <a:prstClr val="black"/>
                </a:solidFill>
                <a:latin typeface="Gotham" pitchFamily="2" charset="0"/>
                <a:cs typeface="Gotham" pitchFamily="2" charset="0"/>
              </a:rPr>
              <a:t>Elohim</a:t>
            </a:r>
            <a:r>
              <a:rPr lang="es-ES" sz="3000" dirty="0">
                <a:solidFill>
                  <a:prstClr val="black"/>
                </a:solidFill>
                <a:latin typeface="Gotham" pitchFamily="2" charset="0"/>
                <a:cs typeface="Gotham" pitchFamily="2" charset="0"/>
              </a:rPr>
              <a:t> nos hace pensar que Dios es más de una persona. </a:t>
            </a:r>
          </a:p>
          <a:p>
            <a:endParaRPr lang="es-ES" sz="3000" b="1" dirty="0">
              <a:latin typeface="Gotham" pitchFamily="2" charset="0"/>
              <a:cs typeface="Gotham" pitchFamily="2" charset="0"/>
            </a:endParaRPr>
          </a:p>
        </p:txBody>
      </p:sp>
    </p:spTree>
    <p:extLst>
      <p:ext uri="{BB962C8B-B14F-4D97-AF65-F5344CB8AC3E}">
        <p14:creationId xmlns:p14="http://schemas.microsoft.com/office/powerpoint/2010/main" val="355210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9964"/>
            <a:ext cx="12192000" cy="1327354"/>
          </a:xfrm>
          <a:solidFill>
            <a:schemeClr val="bg1"/>
          </a:solidFill>
        </p:spPr>
        <p:txBody>
          <a:bodyPr/>
          <a:lstStyle/>
          <a:p>
            <a:pPr algn="ctr"/>
            <a:r>
              <a:rPr lang="es-ES" sz="4000" b="1" dirty="0">
                <a:solidFill>
                  <a:srgbClr val="EE0000"/>
                </a:solidFill>
                <a:latin typeface="Gotham Black" panose="02000603040000020004" pitchFamily="2" charset="0"/>
                <a:ea typeface="+mn-ea"/>
                <a:cs typeface="+mn-cs"/>
              </a:rPr>
              <a:t>INDICIO 2.</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188426"/>
            <a:ext cx="12192000" cy="3596922"/>
          </a:xfrm>
          <a:solidFill>
            <a:schemeClr val="bg1"/>
          </a:solidFill>
          <a:ln>
            <a:solidFill>
              <a:schemeClr val="bg1"/>
            </a:solidFill>
          </a:ln>
        </p:spPr>
        <p:txBody>
          <a:bodyPr>
            <a:normAutofit/>
          </a:bodyPr>
          <a:lstStyle/>
          <a:p>
            <a:pPr lvl="0"/>
            <a:r>
              <a:rPr lang="es-ES" sz="3000" b="1" dirty="0">
                <a:solidFill>
                  <a:srgbClr val="FF0000"/>
                </a:solidFill>
                <a:latin typeface="Gotham" pitchFamily="2" charset="0"/>
                <a:cs typeface="Gotham" pitchFamily="2" charset="0"/>
              </a:rPr>
              <a:t>Indicio 2. </a:t>
            </a:r>
            <a:r>
              <a:rPr lang="es-ES" sz="3000" dirty="0">
                <a:solidFill>
                  <a:prstClr val="black"/>
                </a:solidFill>
                <a:latin typeface="Gotham" pitchFamily="2" charset="0"/>
                <a:cs typeface="Gotham" pitchFamily="2" charset="0"/>
              </a:rPr>
              <a:t>Los pronombres en plural que se refieren a Dios sugieren que Dios existe como más de una persona. </a:t>
            </a:r>
          </a:p>
          <a:p>
            <a:pPr lvl="0"/>
            <a:r>
              <a:rPr lang="es-ES" sz="3000" dirty="0">
                <a:solidFill>
                  <a:prstClr val="black"/>
                </a:solidFill>
                <a:latin typeface="Gotham" pitchFamily="2" charset="0"/>
                <a:cs typeface="Gotham" pitchFamily="2" charset="0"/>
              </a:rPr>
              <a:t>“Entonces dijo Dios: Hagamos al hombre a nuestra imagen, conforme a nuestra semejanza; y señoree en los peces del mar, en las aves de los cielos, en las bestias, en toda la tierra, y en todo animal que se arrastra sobre la tierra. Y creó Dios al hombre a su imagen, a imagen de Dios lo creó; varón y hembra los creó” </a:t>
            </a:r>
            <a:r>
              <a:rPr lang="es-ES" sz="3000" b="1" dirty="0">
                <a:solidFill>
                  <a:prstClr val="black"/>
                </a:solidFill>
                <a:latin typeface="Gotham" pitchFamily="2" charset="0"/>
                <a:cs typeface="Gotham" pitchFamily="2" charset="0"/>
              </a:rPr>
              <a:t>(</a:t>
            </a:r>
            <a:r>
              <a:rPr lang="es-ES" sz="3000" b="1" dirty="0" err="1">
                <a:solidFill>
                  <a:prstClr val="black"/>
                </a:solidFill>
                <a:latin typeface="Gotham" pitchFamily="2" charset="0"/>
                <a:cs typeface="Gotham" pitchFamily="2" charset="0"/>
              </a:rPr>
              <a:t>Gn</a:t>
            </a:r>
            <a:r>
              <a:rPr lang="es-ES" sz="3000" b="1" dirty="0">
                <a:solidFill>
                  <a:prstClr val="black"/>
                </a:solidFill>
                <a:latin typeface="Gotham" pitchFamily="2" charset="0"/>
                <a:cs typeface="Gotham" pitchFamily="2" charset="0"/>
              </a:rPr>
              <a:t> 1:26-27)</a:t>
            </a:r>
            <a:endParaRPr lang="en-US" sz="3000" b="1" dirty="0">
              <a:solidFill>
                <a:prstClr val="black"/>
              </a:solidFill>
              <a:latin typeface="Gotham" pitchFamily="2" charset="0"/>
              <a:cs typeface="Gotham" pitchFamily="2" charset="0"/>
            </a:endParaRPr>
          </a:p>
          <a:p>
            <a:endParaRPr lang="es-ES" sz="3000" b="1" dirty="0">
              <a:latin typeface="Gotham" pitchFamily="2" charset="0"/>
              <a:cs typeface="Gotham" pitchFamily="2" charset="0"/>
            </a:endParaRPr>
          </a:p>
        </p:txBody>
      </p:sp>
    </p:spTree>
    <p:extLst>
      <p:ext uri="{BB962C8B-B14F-4D97-AF65-F5344CB8AC3E}">
        <p14:creationId xmlns:p14="http://schemas.microsoft.com/office/powerpoint/2010/main" val="103921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48581"/>
            <a:ext cx="12192000" cy="3760839"/>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Al momento de su llamado y comisión, Isaías</a:t>
            </a:r>
            <a:r>
              <a:rPr lang="es-ES" sz="3000" dirty="0">
                <a:solidFill>
                  <a:srgbClr val="FF0000"/>
                </a:solidFill>
                <a:latin typeface="Gotham" pitchFamily="2" charset="0"/>
                <a:cs typeface="Gotham" pitchFamily="2" charset="0"/>
              </a:rPr>
              <a:t> </a:t>
            </a:r>
            <a:r>
              <a:rPr lang="es-ES" sz="3000" dirty="0">
                <a:latin typeface="Gotham" pitchFamily="2" charset="0"/>
                <a:cs typeface="Gotham" pitchFamily="2" charset="0"/>
              </a:rPr>
              <a:t>tuvo una visión de Dios, quien era alto y sublime. Por encima de Él los seres angelicales clamaban: </a:t>
            </a:r>
            <a:r>
              <a:rPr lang="es-ES" sz="3000" b="1" dirty="0">
                <a:solidFill>
                  <a:srgbClr val="EE0000"/>
                </a:solidFill>
                <a:latin typeface="Gotham" pitchFamily="2" charset="0"/>
                <a:cs typeface="Gotham" pitchFamily="2" charset="0"/>
              </a:rPr>
              <a:t>Santo, santo, santo, </a:t>
            </a:r>
            <a:r>
              <a:rPr lang="es-ES" sz="3000" dirty="0">
                <a:latin typeface="Gotham" pitchFamily="2" charset="0"/>
                <a:cs typeface="Gotham" pitchFamily="2" charset="0"/>
              </a:rPr>
              <a:t>Jehová de los ejércitos…” (</a:t>
            </a:r>
            <a:r>
              <a:rPr lang="es-ES" sz="3000" dirty="0" err="1">
                <a:latin typeface="Gotham" pitchFamily="2" charset="0"/>
                <a:cs typeface="Gotham" pitchFamily="2" charset="0"/>
              </a:rPr>
              <a:t>Is</a:t>
            </a:r>
            <a:r>
              <a:rPr lang="es-ES" sz="3000" dirty="0">
                <a:latin typeface="Gotham" pitchFamily="2" charset="0"/>
                <a:cs typeface="Gotham" pitchFamily="2" charset="0"/>
              </a:rPr>
              <a:t> 6:3). </a:t>
            </a:r>
          </a:p>
          <a:p>
            <a:r>
              <a:rPr lang="es-ES" sz="3000" dirty="0">
                <a:latin typeface="Gotham" pitchFamily="2" charset="0"/>
                <a:cs typeface="Gotham" pitchFamily="2" charset="0"/>
              </a:rPr>
              <a:t>Este versículo es el tema del famoso himno, “Santo, santo, Santo,” que cantan los creyentes para celebrar y adorar a la Trinidad. </a:t>
            </a:r>
          </a:p>
        </p:txBody>
      </p:sp>
    </p:spTree>
    <p:extLst>
      <p:ext uri="{BB962C8B-B14F-4D97-AF65-F5344CB8AC3E}">
        <p14:creationId xmlns:p14="http://schemas.microsoft.com/office/powerpoint/2010/main" val="102069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327355"/>
            <a:ext cx="12192000" cy="4203290"/>
          </a:xfrm>
          <a:solidFill>
            <a:schemeClr val="bg1"/>
          </a:solidFill>
          <a:ln>
            <a:solidFill>
              <a:schemeClr val="bg1"/>
            </a:solidFill>
          </a:ln>
        </p:spPr>
        <p:txBody>
          <a:bodyPr>
            <a:normAutofit/>
          </a:bodyPr>
          <a:lstStyle/>
          <a:p>
            <a:r>
              <a:rPr lang="es-ES" sz="3000" dirty="0">
                <a:latin typeface="Gotham" pitchFamily="2" charset="0"/>
                <a:cs typeface="Gotham" pitchFamily="2" charset="0"/>
              </a:rPr>
              <a:t>El tres veces santo de Isaías, junto con Apocalipsis 4–5 (que atribuye adoración al Padre y al Cordero), nos lleva a preguntarnos si Isaías vio al Padre, El único Dios verdadero 55 al Hijo y al Espíritu Santo en su visión, mientras se preguntaban unos a los otros: </a:t>
            </a:r>
            <a:r>
              <a:rPr lang="es-ES" sz="3000" b="1" dirty="0">
                <a:solidFill>
                  <a:srgbClr val="EE0000"/>
                </a:solidFill>
                <a:latin typeface="Gotham" pitchFamily="2" charset="0"/>
                <a:cs typeface="Gotham" pitchFamily="2" charset="0"/>
              </a:rPr>
              <a:t>“¿Quién irá por nosotros?”</a:t>
            </a:r>
            <a:r>
              <a:rPr lang="es-ES" sz="3000" b="1" dirty="0">
                <a:solidFill>
                  <a:srgbClr val="FF0000"/>
                </a:solidFill>
                <a:latin typeface="Gotham" pitchFamily="2" charset="0"/>
                <a:cs typeface="Gotham" pitchFamily="2" charset="0"/>
              </a:rPr>
              <a:t> </a:t>
            </a:r>
            <a:r>
              <a:rPr lang="es-ES" sz="3000" dirty="0">
                <a:latin typeface="Gotham" pitchFamily="2" charset="0"/>
                <a:cs typeface="Gotham" pitchFamily="2" charset="0"/>
              </a:rPr>
              <a:t>(</a:t>
            </a:r>
            <a:r>
              <a:rPr lang="es-ES" sz="3000" dirty="0" err="1">
                <a:latin typeface="Gotham" pitchFamily="2" charset="0"/>
                <a:cs typeface="Gotham" pitchFamily="2" charset="0"/>
              </a:rPr>
              <a:t>Is</a:t>
            </a:r>
            <a:r>
              <a:rPr lang="es-ES" sz="3000" dirty="0">
                <a:latin typeface="Gotham" pitchFamily="2" charset="0"/>
                <a:cs typeface="Gotham" pitchFamily="2" charset="0"/>
              </a:rPr>
              <a:t> 6:8).</a:t>
            </a:r>
          </a:p>
          <a:p>
            <a:r>
              <a:rPr lang="es-ES" sz="3000" dirty="0">
                <a:latin typeface="Gotham" pitchFamily="2" charset="0"/>
                <a:cs typeface="Gotham" pitchFamily="2" charset="0"/>
              </a:rPr>
              <a:t> El Nuevo Testamento aclara que el único Dios existe en tres Personas. Hay muchos versículos que se refieren a las tres Personas de la Trinidad</a:t>
            </a:r>
          </a:p>
        </p:txBody>
      </p:sp>
    </p:spTree>
    <p:extLst>
      <p:ext uri="{BB962C8B-B14F-4D97-AF65-F5344CB8AC3E}">
        <p14:creationId xmlns:p14="http://schemas.microsoft.com/office/powerpoint/2010/main" val="256193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 name="Grupo 2">
            <a:extLst>
              <a:ext uri="{FF2B5EF4-FFF2-40B4-BE49-F238E27FC236}">
                <a16:creationId xmlns:a16="http://schemas.microsoft.com/office/drawing/2014/main" id="{22E42982-E3B0-CF5D-45B2-1A0A4565BE81}"/>
              </a:ext>
            </a:extLst>
          </p:cNvPr>
          <p:cNvGrpSpPr/>
          <p:nvPr/>
        </p:nvGrpSpPr>
        <p:grpSpPr>
          <a:xfrm>
            <a:off x="-1525" y="954990"/>
            <a:ext cx="12193525" cy="4948021"/>
            <a:chOff x="-1525" y="165943"/>
            <a:chExt cx="12193525" cy="4948021"/>
          </a:xfrm>
        </p:grpSpPr>
        <p:sp>
          <p:nvSpPr>
            <p:cNvPr id="4" name="CuadroTexto 3">
              <a:extLst>
                <a:ext uri="{FF2B5EF4-FFF2-40B4-BE49-F238E27FC236}">
                  <a16:creationId xmlns:a16="http://schemas.microsoft.com/office/drawing/2014/main" id="{C8AB260A-AD43-42B5-B3D8-FC3D1F62F65A}"/>
                </a:ext>
              </a:extLst>
            </p:cNvPr>
            <p:cNvSpPr txBox="1"/>
            <p:nvPr/>
          </p:nvSpPr>
          <p:spPr>
            <a:xfrm>
              <a:off x="0" y="165943"/>
              <a:ext cx="12190475" cy="674031"/>
            </a:xfrm>
            <a:prstGeom prst="rect">
              <a:avLst/>
            </a:prstGeom>
            <a:solidFill>
              <a:srgbClr val="FFC000"/>
            </a:solid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s-PE" sz="4200" b="1" i="0" u="none" strike="noStrike" kern="1200" cap="none" spc="0" normalizeH="0" baseline="0" noProof="0" dirty="0">
                  <a:ln>
                    <a:noFill/>
                  </a:ln>
                  <a:solidFill>
                    <a:prstClr val="black"/>
                  </a:solidFill>
                  <a:effectLst/>
                  <a:uLnTx/>
                  <a:uFillTx/>
                  <a:latin typeface="Gotham Black" panose="02000603040000020004" pitchFamily="2" charset="0"/>
                </a:rPr>
                <a:t>LA TRINIDAD EN LA TEOLOGIA PARTE 2</a:t>
              </a:r>
            </a:p>
          </p:txBody>
        </p:sp>
        <p:sp>
          <p:nvSpPr>
            <p:cNvPr id="7" name="CuadroTexto 6">
              <a:extLst>
                <a:ext uri="{FF2B5EF4-FFF2-40B4-BE49-F238E27FC236}">
                  <a16:creationId xmlns:a16="http://schemas.microsoft.com/office/drawing/2014/main" id="{34B2CA53-8787-4A32-96C6-71CAD03B8BD4}"/>
                </a:ext>
              </a:extLst>
            </p:cNvPr>
            <p:cNvSpPr txBox="1"/>
            <p:nvPr/>
          </p:nvSpPr>
          <p:spPr>
            <a:xfrm>
              <a:off x="-1525" y="839974"/>
              <a:ext cx="12192000" cy="1273169"/>
            </a:xfrm>
            <a:prstGeom prst="rect">
              <a:avLst/>
            </a:prstGeom>
            <a:solidFill>
              <a:srgbClr val="002060"/>
            </a:solidFill>
          </p:spPr>
          <p:txBody>
            <a:bodyPr wrap="square" rtlCol="0">
              <a:spAutoFit/>
            </a:bodyPr>
            <a:lstStyle/>
            <a:p>
              <a:pPr lvl="0" algn="ctr">
                <a:lnSpc>
                  <a:spcPct val="90000"/>
                </a:lnSpc>
                <a:spcBef>
                  <a:spcPts val="1000"/>
                </a:spcBef>
              </a:pPr>
              <a:r>
                <a:rPr lang="es-ES" sz="3800" b="1" dirty="0">
                  <a:solidFill>
                    <a:schemeClr val="bg1"/>
                  </a:solidFill>
                  <a:latin typeface="Gotham" pitchFamily="2" charset="0"/>
                  <a:cs typeface="Gotham" pitchFamily="2" charset="0"/>
                </a:rPr>
                <a:t>C. Cada una de las tres Personas de </a:t>
              </a:r>
            </a:p>
            <a:p>
              <a:pPr lvl="0" algn="ctr">
                <a:lnSpc>
                  <a:spcPct val="90000"/>
                </a:lnSpc>
                <a:spcBef>
                  <a:spcPts val="1000"/>
                </a:spcBef>
              </a:pPr>
              <a:r>
                <a:rPr lang="es-ES" sz="3800" b="1" dirty="0">
                  <a:solidFill>
                    <a:schemeClr val="bg1"/>
                  </a:solidFill>
                  <a:latin typeface="Gotham" pitchFamily="2" charset="0"/>
                  <a:cs typeface="Gotham" pitchFamily="2" charset="0"/>
                </a:rPr>
                <a:t>la Trinidad es Dios</a:t>
              </a:r>
            </a:p>
          </p:txBody>
        </p:sp>
        <p:sp>
          <p:nvSpPr>
            <p:cNvPr id="2" name="Rectángulo 1"/>
            <p:cNvSpPr/>
            <p:nvPr/>
          </p:nvSpPr>
          <p:spPr>
            <a:xfrm>
              <a:off x="0" y="2113143"/>
              <a:ext cx="12192000" cy="3000821"/>
            </a:xfrm>
            <a:prstGeom prst="rect">
              <a:avLst/>
            </a:prstGeom>
            <a:solidFill>
              <a:srgbClr val="FF0000"/>
            </a:solidFill>
          </p:spPr>
          <p:txBody>
            <a:bodyPr wrap="square">
              <a:spAutoFit/>
            </a:bodyPr>
            <a:lstStyle/>
            <a:p>
              <a:pPr marL="228600" lvl="0" indent="-228600">
                <a:lnSpc>
                  <a:spcPct val="90000"/>
                </a:lnSpc>
                <a:spcBef>
                  <a:spcPts val="1000"/>
                </a:spcBef>
                <a:buFont typeface="Arial" panose="020B0604020202020204" pitchFamily="34" charset="0"/>
                <a:buChar char="•"/>
              </a:pPr>
              <a:r>
                <a:rPr lang="es-ES" sz="3500" dirty="0">
                  <a:solidFill>
                    <a:schemeClr val="bg1"/>
                  </a:solidFill>
                  <a:latin typeface="Gotham" pitchFamily="2" charset="0"/>
                  <a:cs typeface="Gotham" pitchFamily="2" charset="0"/>
                </a:rPr>
                <a:t>Los versículos que se refieren al Padre, al Hijo y al Espíritu Santo juntos (como Mt 28:19) no establecen la verdad de que cada miembro de la trinidad es divino. Así que echemos un vistazo más de cerca a los versículos que revelan que cada persona de la Trinidad es Dios</a:t>
              </a:r>
              <a:endParaRPr lang="en-US" sz="3500" dirty="0">
                <a:solidFill>
                  <a:schemeClr val="bg1"/>
                </a:solidFill>
                <a:latin typeface="Gotham" pitchFamily="2" charset="0"/>
                <a:cs typeface="Gotham" pitchFamily="2" charset="0"/>
              </a:endParaRPr>
            </a:p>
          </p:txBody>
        </p:sp>
      </p:grpSp>
    </p:spTree>
    <p:extLst>
      <p:ext uri="{BB962C8B-B14F-4D97-AF65-F5344CB8AC3E}">
        <p14:creationId xmlns:p14="http://schemas.microsoft.com/office/powerpoint/2010/main" val="86959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0646"/>
            <a:ext cx="12192000" cy="1423851"/>
          </a:xfrm>
          <a:solidFill>
            <a:schemeClr val="bg1"/>
          </a:solidFill>
        </p:spPr>
        <p:txBody>
          <a:bodyPr>
            <a:normAutofit/>
          </a:bodyPr>
          <a:lstStyle/>
          <a:p>
            <a:pPr algn="ctr"/>
            <a:r>
              <a:rPr lang="es-ES" b="1" dirty="0">
                <a:solidFill>
                  <a:srgbClr val="EE0000"/>
                </a:solidFill>
                <a:latin typeface="Gotham Black" panose="02000603040000020004" pitchFamily="2" charset="0"/>
                <a:ea typeface="+mn-ea"/>
                <a:cs typeface="+mn-cs"/>
              </a:rPr>
              <a:t>1. EL PADRE ES DIOS.</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383299"/>
            <a:ext cx="12192000" cy="3668978"/>
          </a:xfrm>
          <a:solidFill>
            <a:schemeClr val="bg1"/>
          </a:solidFill>
          <a:ln>
            <a:solidFill>
              <a:schemeClr val="bg1"/>
            </a:solidFill>
          </a:ln>
        </p:spPr>
        <p:txBody>
          <a:bodyPr>
            <a:normAutofit/>
          </a:bodyPr>
          <a:lstStyle/>
          <a:p>
            <a:pPr lvl="0" algn="just"/>
            <a:r>
              <a:rPr lang="es-ES" sz="3000" b="1" dirty="0">
                <a:solidFill>
                  <a:srgbClr val="FF0000"/>
                </a:solidFill>
                <a:latin typeface="Gotham" pitchFamily="2" charset="0"/>
                <a:cs typeface="Gotham" pitchFamily="2" charset="0"/>
              </a:rPr>
              <a:t>1. El Padre es Dios. </a:t>
            </a:r>
            <a:r>
              <a:rPr lang="es-ES" sz="3000" dirty="0">
                <a:solidFill>
                  <a:prstClr val="black"/>
                </a:solidFill>
                <a:latin typeface="Gotham" pitchFamily="2" charset="0"/>
                <a:cs typeface="Gotham" pitchFamily="2" charset="0"/>
              </a:rPr>
              <a:t>El Antiguo Testamento afirma que el Padre es Dios. Una de las principales razones para llamar a Dios Padre es que Él es el Creador de todas las personas. Se refiere a algunos de los versículos clave en el Antiguo Testamento que describen a Dios como Padre. Lea cada versículo en la figura 2.10 y conteste la corta pregunta que se encuentra debajo.</a:t>
            </a:r>
          </a:p>
          <a:p>
            <a:pPr marL="0" lvl="0" indent="0">
              <a:buNone/>
            </a:pPr>
            <a:endParaRPr lang="en-US" sz="3000" dirty="0">
              <a:solidFill>
                <a:prstClr val="black"/>
              </a:solidFill>
              <a:latin typeface="Gotham" pitchFamily="2" charset="0"/>
              <a:cs typeface="Gotham" pitchFamily="2" charset="0"/>
            </a:endParaRPr>
          </a:p>
          <a:p>
            <a:endParaRPr lang="es-ES" sz="3000" b="1" dirty="0">
              <a:latin typeface="Gotham" pitchFamily="2" charset="0"/>
              <a:cs typeface="Gotham" pitchFamily="2" charset="0"/>
            </a:endParaRPr>
          </a:p>
        </p:txBody>
      </p:sp>
    </p:spTree>
    <p:extLst>
      <p:ext uri="{BB962C8B-B14F-4D97-AF65-F5344CB8AC3E}">
        <p14:creationId xmlns:p14="http://schemas.microsoft.com/office/powerpoint/2010/main" val="111133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951271"/>
            <a:ext cx="12192000" cy="4955458"/>
          </a:xfrm>
          <a:solidFill>
            <a:schemeClr val="bg1"/>
          </a:solidFill>
          <a:ln>
            <a:solidFill>
              <a:schemeClr val="bg1"/>
            </a:solidFill>
          </a:ln>
        </p:spPr>
        <p:txBody>
          <a:bodyPr>
            <a:normAutofit/>
          </a:bodyPr>
          <a:lstStyle/>
          <a:p>
            <a:pPr lvl="0"/>
            <a:endParaRPr lang="es-ES" dirty="0">
              <a:solidFill>
                <a:prstClr val="black"/>
              </a:solidFill>
              <a:latin typeface="Gotham" pitchFamily="2" charset="0"/>
              <a:cs typeface="Gotham" pitchFamily="2" charset="0"/>
            </a:endParaRPr>
          </a:p>
          <a:p>
            <a:pPr lvl="0"/>
            <a:r>
              <a:rPr lang="es-ES" dirty="0">
                <a:solidFill>
                  <a:prstClr val="black"/>
                </a:solidFill>
                <a:latin typeface="Gotham" pitchFamily="2" charset="0"/>
                <a:cs typeface="Gotham" pitchFamily="2" charset="0"/>
              </a:rPr>
              <a:t>El Nuevo Testamento enfatiza a Dios como nuestro Padre de una manera más personal que el Antiguo Testamento. Una y otra vez, Jesús se refirió a Dios como Padre. Al principio era extraño para los judíos seguidores de Jesús el llamar Padre a Dios. </a:t>
            </a:r>
          </a:p>
          <a:p>
            <a:pPr lvl="0"/>
            <a:r>
              <a:rPr lang="es-ES" dirty="0">
                <a:solidFill>
                  <a:prstClr val="black"/>
                </a:solidFill>
                <a:latin typeface="Gotham" pitchFamily="2" charset="0"/>
                <a:cs typeface="Gotham" pitchFamily="2" charset="0"/>
              </a:rPr>
              <a:t>La palabra Padre es tan ¡personal e íntima! Pero en los Evangelios, Jesús se refiere a Dios como Padre ¡más de 150 veces! 8 Así que, a medida que pasaba el tiempo y Jesús revelaba del amor de Dios el Padre por sus hijos, los creyentes aprendían a conocer y a amar a Dios como su Padre. Repasemos unos versículos favoritos que revelan que el Padre es Dios </a:t>
            </a:r>
            <a:endParaRPr lang="en-US" dirty="0">
              <a:solidFill>
                <a:prstClr val="black"/>
              </a:solidFill>
              <a:latin typeface="Gotham" pitchFamily="2" charset="0"/>
              <a:cs typeface="Gotham" pitchFamily="2" charset="0"/>
            </a:endParaRPr>
          </a:p>
          <a:p>
            <a:endParaRPr lang="es-ES" dirty="0">
              <a:latin typeface="Gotham" pitchFamily="2" charset="0"/>
              <a:cs typeface="Gotham" pitchFamily="2" charset="0"/>
            </a:endParaRPr>
          </a:p>
        </p:txBody>
      </p:sp>
    </p:spTree>
    <p:extLst>
      <p:ext uri="{BB962C8B-B14F-4D97-AF65-F5344CB8AC3E}">
        <p14:creationId xmlns:p14="http://schemas.microsoft.com/office/powerpoint/2010/main" val="352026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3D3352DF-003E-C8FF-98E4-5AD283A8CC58}"/>
              </a:ext>
            </a:extLst>
          </p:cNvPr>
          <p:cNvSpPr txBox="1"/>
          <p:nvPr/>
        </p:nvSpPr>
        <p:spPr>
          <a:xfrm>
            <a:off x="2251364" y="3408540"/>
            <a:ext cx="7689273" cy="1938992"/>
          </a:xfrm>
          <a:prstGeom prst="rect">
            <a:avLst/>
          </a:prstGeom>
          <a:noFill/>
        </p:spPr>
        <p:txBody>
          <a:bodyPr wrap="square" rtlCol="0">
            <a:spAutoFit/>
          </a:bodyPr>
          <a:lstStyle/>
          <a:p>
            <a:pPr algn="ctr"/>
            <a:r>
              <a:rPr lang="es-ES" sz="6000" b="1" dirty="0">
                <a:solidFill>
                  <a:prstClr val="black"/>
                </a:solidFill>
                <a:latin typeface="Gotham Black" panose="02000603040000020004" pitchFamily="2" charset="0"/>
                <a:cs typeface="Gotham" pitchFamily="2" charset="0"/>
              </a:rPr>
              <a:t>El Único Dios </a:t>
            </a:r>
            <a:r>
              <a:rPr lang="es-ES" sz="6000" b="1" dirty="0">
                <a:solidFill>
                  <a:srgbClr val="EE0000"/>
                </a:solidFill>
                <a:latin typeface="Gotham Black" panose="02000603040000020004" pitchFamily="2" charset="0"/>
                <a:cs typeface="Gotham" pitchFamily="2" charset="0"/>
              </a:rPr>
              <a:t>Verdadero</a:t>
            </a:r>
          </a:p>
        </p:txBody>
      </p:sp>
    </p:spTree>
    <p:extLst>
      <p:ext uri="{BB962C8B-B14F-4D97-AF65-F5344CB8AC3E}">
        <p14:creationId xmlns:p14="http://schemas.microsoft.com/office/powerpoint/2010/main" val="416848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619433"/>
            <a:ext cx="12192000" cy="5619135"/>
          </a:xfrm>
          <a:solidFill>
            <a:schemeClr val="bg1"/>
          </a:solidFill>
          <a:ln>
            <a:solidFill>
              <a:schemeClr val="bg1"/>
            </a:solidFill>
          </a:ln>
        </p:spPr>
        <p:txBody>
          <a:bodyPr>
            <a:normAutofit/>
          </a:bodyPr>
          <a:lstStyle/>
          <a:p>
            <a:pPr lvl="0"/>
            <a:r>
              <a:rPr lang="es-ES" sz="3000" dirty="0">
                <a:solidFill>
                  <a:prstClr val="black"/>
                </a:solidFill>
                <a:latin typeface="Gotham" pitchFamily="2" charset="0"/>
                <a:cs typeface="Gotham" pitchFamily="2" charset="0"/>
              </a:rPr>
              <a:t>Estamos enfatizando que las tres Personas de la Trinidad son Dios. Hemos visto versículos en el Antiguo Testamento y en el Nuevo que revelan que el Padre es Dios. Estos versículos nos ayudan a darnos cuenta de que Padre no es solo un título para Dios. Más bien, Dios se revela a sí mismo como Padre para describir la amorosa relación que Él desea con Sus hijos</a:t>
            </a:r>
          </a:p>
          <a:p>
            <a:r>
              <a:rPr lang="es-ES" sz="3000" dirty="0">
                <a:solidFill>
                  <a:prstClr val="black"/>
                </a:solidFill>
                <a:latin typeface="Gotham" pitchFamily="2" charset="0"/>
                <a:cs typeface="Gotham" pitchFamily="2" charset="0"/>
              </a:rPr>
              <a:t>P 21 ¿Por qué fue difícil para los judíos seguidores de Cristo llamar “Padre” a Dios? P 22 Por favor conteste las preguntas sobre versículos del Nuevo Testamento que se refieren a Dios como Padre (figura.2.11). 58 Capítulo 2 Introducción a la Teología: 16 Doctrinas Bíblicas</a:t>
            </a:r>
            <a:endParaRPr lang="es-ES" sz="3000" dirty="0">
              <a:latin typeface="Gotham" pitchFamily="2" charset="0"/>
              <a:cs typeface="Gotham" pitchFamily="2" charset="0"/>
            </a:endParaRPr>
          </a:p>
        </p:txBody>
      </p:sp>
    </p:spTree>
    <p:extLst>
      <p:ext uri="{BB962C8B-B14F-4D97-AF65-F5344CB8AC3E}">
        <p14:creationId xmlns:p14="http://schemas.microsoft.com/office/powerpoint/2010/main" val="351198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8599"/>
            <a:ext cx="12192000" cy="1061883"/>
          </a:xfrm>
          <a:solidFill>
            <a:schemeClr val="bg1"/>
          </a:solidFill>
          <a:ln>
            <a:solidFill>
              <a:schemeClr val="bg1"/>
            </a:solidFill>
          </a:ln>
        </p:spPr>
        <p:txBody>
          <a:bodyPr>
            <a:normAutofit/>
          </a:bodyPr>
          <a:lstStyle/>
          <a:p>
            <a:pPr marL="228600" lvl="0" indent="-228600" algn="ctr">
              <a:spcBef>
                <a:spcPts val="1000"/>
              </a:spcBef>
            </a:pPr>
            <a:r>
              <a:rPr lang="es-ES" b="1" dirty="0">
                <a:solidFill>
                  <a:srgbClr val="EE0000"/>
                </a:solidFill>
                <a:latin typeface="Gotham Black" panose="02000603040000020004" pitchFamily="2" charset="0"/>
                <a:ea typeface="+mn-ea"/>
                <a:cs typeface="+mn-cs"/>
              </a:rPr>
              <a:t>2. EL HIJO ES DIOS</a:t>
            </a:r>
            <a:r>
              <a:rPr lang="es-ES" dirty="0">
                <a:solidFill>
                  <a:srgbClr val="EE0000"/>
                </a:solidFill>
                <a:latin typeface="Gotham Black" panose="02000603040000020004" pitchFamily="2" charset="0"/>
                <a:ea typeface="+mn-ea"/>
                <a:cs typeface="+mn-cs"/>
              </a:rPr>
              <a:t>.</a:t>
            </a:r>
            <a:endParaRPr lang="en-US" sz="48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1670148"/>
            <a:ext cx="12192000" cy="4918798"/>
          </a:xfrm>
          <a:solidFill>
            <a:schemeClr val="bg1"/>
          </a:solidFill>
          <a:ln>
            <a:solidFill>
              <a:schemeClr val="bg1"/>
            </a:solidFill>
          </a:ln>
        </p:spPr>
        <p:txBody>
          <a:bodyPr>
            <a:normAutofit/>
          </a:bodyPr>
          <a:lstStyle/>
          <a:p>
            <a:r>
              <a:rPr lang="es-ES" sz="3000" b="1" dirty="0">
                <a:solidFill>
                  <a:srgbClr val="EE0000"/>
                </a:solidFill>
                <a:latin typeface="Gotham" pitchFamily="2" charset="0"/>
                <a:cs typeface="Gotham" pitchFamily="2" charset="0"/>
              </a:rPr>
              <a:t>Doctrina 3: </a:t>
            </a:r>
            <a:r>
              <a:rPr lang="es-ES" sz="3000" dirty="0">
                <a:latin typeface="Gotham" pitchFamily="2" charset="0"/>
                <a:cs typeface="Gotham" pitchFamily="2" charset="0"/>
              </a:rPr>
              <a:t>La Deidad del Señor Jesucristo Doctrina: La Deidad del Señor Jesucristo El Señor Jesucristo es el eterno Hijo de Dios. </a:t>
            </a:r>
          </a:p>
          <a:p>
            <a:endParaRPr lang="es-ES" sz="3000" dirty="0">
              <a:latin typeface="Gotham" pitchFamily="2" charset="0"/>
              <a:cs typeface="Gotham" pitchFamily="2" charset="0"/>
            </a:endParaRPr>
          </a:p>
          <a:p>
            <a:pPr lvl="0"/>
            <a:r>
              <a:rPr lang="es-ES" sz="3000" b="1" dirty="0">
                <a:solidFill>
                  <a:srgbClr val="FF0000"/>
                </a:solidFill>
                <a:latin typeface="Gotham" pitchFamily="2" charset="0"/>
                <a:cs typeface="Gotham" pitchFamily="2" charset="0"/>
              </a:rPr>
              <a:t>LA BIBLIA DECLARA:</a:t>
            </a:r>
            <a:endParaRPr lang="es-ES" sz="3000" b="1" dirty="0">
              <a:latin typeface="Gotham" pitchFamily="2" charset="0"/>
              <a:cs typeface="Gotham" pitchFamily="2" charset="0"/>
            </a:endParaRPr>
          </a:p>
          <a:p>
            <a:r>
              <a:rPr lang="es-ES" sz="3000" b="1" dirty="0">
                <a:latin typeface="Gotham" pitchFamily="2" charset="0"/>
                <a:cs typeface="Gotham" pitchFamily="2" charset="0"/>
              </a:rPr>
              <a:t>“Haya, pues, en vosotros este sentir que hubo también en Cristo Jesús, el cual, siendo en forma de Dios, no estimó el ser igual a Dios como cosa a que aferrarse, sino que se despojó a sí mismo, tomando forma de siervo, hecho semejante a los hombres…”</a:t>
            </a:r>
            <a:r>
              <a:rPr lang="en-US" sz="3000" b="1" dirty="0">
                <a:latin typeface="Gotham" pitchFamily="2" charset="0"/>
                <a:cs typeface="Gotham" pitchFamily="2" charset="0"/>
              </a:rPr>
              <a:t> (</a:t>
            </a:r>
            <a:r>
              <a:rPr lang="en-US" sz="3000" b="1" dirty="0" err="1">
                <a:latin typeface="Gotham" pitchFamily="2" charset="0"/>
                <a:cs typeface="Gotham" pitchFamily="2" charset="0"/>
              </a:rPr>
              <a:t>Filipenses</a:t>
            </a:r>
            <a:r>
              <a:rPr lang="en-US" sz="3000" b="1" dirty="0">
                <a:latin typeface="Gotham" pitchFamily="2" charset="0"/>
                <a:cs typeface="Gotham" pitchFamily="2" charset="0"/>
              </a:rPr>
              <a:t> 2:5-7)</a:t>
            </a:r>
            <a:endParaRPr lang="es-ES" sz="3000" b="1" dirty="0">
              <a:latin typeface="Gotham" pitchFamily="2" charset="0"/>
              <a:cs typeface="Gotham" pitchFamily="2" charset="0"/>
            </a:endParaRP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2826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024"/>
            <a:ext cx="12192000" cy="1623298"/>
          </a:xfrm>
          <a:solidFill>
            <a:schemeClr val="bg1"/>
          </a:solidFill>
          <a:ln>
            <a:solidFill>
              <a:schemeClr val="bg1"/>
            </a:solidFill>
          </a:ln>
        </p:spPr>
        <p:txBody>
          <a:bodyPr>
            <a:normAutofit/>
          </a:bodyPr>
          <a:lstStyle/>
          <a:p>
            <a:r>
              <a:rPr lang="es-PE" sz="2200" b="1" dirty="0">
                <a:solidFill>
                  <a:srgbClr val="0070C0"/>
                </a:solidFill>
                <a:latin typeface="Gotham" pitchFamily="2" charset="0"/>
                <a:cs typeface="Gotham" pitchFamily="2" charset="0"/>
              </a:rPr>
              <a:t>PROFETAS: </a:t>
            </a:r>
            <a:r>
              <a:rPr lang="es-PE" sz="2200" dirty="0">
                <a:latin typeface="Gotham" pitchFamily="2" charset="0"/>
                <a:cs typeface="Gotham" pitchFamily="2" charset="0"/>
              </a:rPr>
              <a:t>EL ANTIGUO TESTAMENTO EL PROFETA ISAÍAS NO DICE LA NATURALEZA,  CARÁCTER Y ATRIBUTO DE JESUCRISTO-</a:t>
            </a:r>
            <a:r>
              <a:rPr lang="es-PE" sz="2200" dirty="0">
                <a:solidFill>
                  <a:prstClr val="black"/>
                </a:solidFill>
                <a:latin typeface="Gotham" pitchFamily="2" charset="0"/>
                <a:cs typeface="Gotham" pitchFamily="2" charset="0"/>
              </a:rPr>
              <a:t> ISAÍAS 9:6.</a:t>
            </a:r>
            <a:r>
              <a:rPr lang="es-PE" sz="2200" dirty="0">
                <a:latin typeface="Gotham" pitchFamily="2" charset="0"/>
                <a:cs typeface="Gotham" pitchFamily="2" charset="0"/>
              </a:rPr>
              <a:t> </a:t>
            </a:r>
            <a:r>
              <a:rPr lang="es-PE" sz="2200" b="1" dirty="0">
                <a:solidFill>
                  <a:srgbClr val="EE0000"/>
                </a:solidFill>
                <a:latin typeface="Gotham" pitchFamily="2" charset="0"/>
                <a:cs typeface="Gotham" pitchFamily="2" charset="0"/>
              </a:rPr>
              <a:t>:</a:t>
            </a:r>
            <a:r>
              <a:rPr lang="es-PE" sz="2200" b="1" dirty="0">
                <a:latin typeface="Gotham" pitchFamily="2" charset="0"/>
                <a:cs typeface="Gotham" pitchFamily="2" charset="0"/>
              </a:rPr>
              <a:t>  </a:t>
            </a:r>
            <a:r>
              <a:rPr lang="es-PE" sz="2200" b="1" dirty="0">
                <a:solidFill>
                  <a:srgbClr val="FF0000"/>
                </a:solidFill>
                <a:latin typeface="Gotham" pitchFamily="2" charset="0"/>
                <a:cs typeface="Gotham" pitchFamily="2" charset="0"/>
              </a:rPr>
              <a:t>“PORQUE UN NIÑO NOS ES NACIDO, HIJO NOS ES DADO, Y EL PRINCIPADO SOBRE SU HOMBRO; Y SE LLAMARÁ SU NOMBRE</a:t>
            </a:r>
            <a:r>
              <a:rPr lang="es-PE" sz="2200" b="1" dirty="0">
                <a:latin typeface="Gotham" pitchFamily="2" charset="0"/>
                <a:cs typeface="Gotham" pitchFamily="2" charset="0"/>
              </a:rPr>
              <a:t>: </a:t>
            </a:r>
            <a:endParaRPr lang="es-PE" sz="2700" dirty="0">
              <a:latin typeface="Gotham" pitchFamily="2" charset="0"/>
              <a:cs typeface="Gotham" pitchFamily="2" charset="0"/>
            </a:endParaRPr>
          </a:p>
        </p:txBody>
      </p:sp>
      <p:grpSp>
        <p:nvGrpSpPr>
          <p:cNvPr id="12" name="Grupo 11">
            <a:extLst>
              <a:ext uri="{FF2B5EF4-FFF2-40B4-BE49-F238E27FC236}">
                <a16:creationId xmlns:a16="http://schemas.microsoft.com/office/drawing/2014/main" id="{918547C9-203D-55A4-D41E-094DBBECDF04}"/>
              </a:ext>
            </a:extLst>
          </p:cNvPr>
          <p:cNvGrpSpPr/>
          <p:nvPr/>
        </p:nvGrpSpPr>
        <p:grpSpPr>
          <a:xfrm>
            <a:off x="3200781" y="1883016"/>
            <a:ext cx="5790437" cy="4486102"/>
            <a:chOff x="2439163" y="1086602"/>
            <a:chExt cx="7313673" cy="5666219"/>
          </a:xfrm>
        </p:grpSpPr>
        <p:sp>
          <p:nvSpPr>
            <p:cNvPr id="6" name="Flecha: circular 5">
              <a:extLst>
                <a:ext uri="{FF2B5EF4-FFF2-40B4-BE49-F238E27FC236}">
                  <a16:creationId xmlns:a16="http://schemas.microsoft.com/office/drawing/2014/main" id="{F532F565-9A8C-E46D-583A-E53D201AD289}"/>
                </a:ext>
              </a:extLst>
            </p:cNvPr>
            <p:cNvSpPr/>
            <p:nvPr/>
          </p:nvSpPr>
          <p:spPr>
            <a:xfrm>
              <a:off x="3262890" y="1086602"/>
              <a:ext cx="5666219" cy="5666219"/>
            </a:xfrm>
            <a:prstGeom prst="circularArrow">
              <a:avLst>
                <a:gd name="adj1" fmla="val 5544"/>
                <a:gd name="adj2" fmla="val 330680"/>
                <a:gd name="adj3" fmla="val 13719477"/>
                <a:gd name="adj4" fmla="val 17420415"/>
                <a:gd name="adj5" fmla="val 5757"/>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PE"/>
            </a:p>
          </p:txBody>
        </p:sp>
        <p:sp>
          <p:nvSpPr>
            <p:cNvPr id="7" name="Forma libre: forma 6">
              <a:extLst>
                <a:ext uri="{FF2B5EF4-FFF2-40B4-BE49-F238E27FC236}">
                  <a16:creationId xmlns:a16="http://schemas.microsoft.com/office/drawing/2014/main" id="{CBD3FD81-DF28-E4F3-F1CC-FD089F6BDA0F}"/>
                </a:ext>
              </a:extLst>
            </p:cNvPr>
            <p:cNvSpPr/>
            <p:nvPr/>
          </p:nvSpPr>
          <p:spPr>
            <a:xfrm>
              <a:off x="4737199" y="1126409"/>
              <a:ext cx="2717601" cy="1358800"/>
            </a:xfrm>
            <a:custGeom>
              <a:avLst/>
              <a:gdLst>
                <a:gd name="connsiteX0" fmla="*/ 0 w 2717601"/>
                <a:gd name="connsiteY0" fmla="*/ 226471 h 1358800"/>
                <a:gd name="connsiteX1" fmla="*/ 226471 w 2717601"/>
                <a:gd name="connsiteY1" fmla="*/ 0 h 1358800"/>
                <a:gd name="connsiteX2" fmla="*/ 2491130 w 2717601"/>
                <a:gd name="connsiteY2" fmla="*/ 0 h 1358800"/>
                <a:gd name="connsiteX3" fmla="*/ 2717601 w 2717601"/>
                <a:gd name="connsiteY3" fmla="*/ 226471 h 1358800"/>
                <a:gd name="connsiteX4" fmla="*/ 2717601 w 2717601"/>
                <a:gd name="connsiteY4" fmla="*/ 1132329 h 1358800"/>
                <a:gd name="connsiteX5" fmla="*/ 2491130 w 2717601"/>
                <a:gd name="connsiteY5" fmla="*/ 1358800 h 1358800"/>
                <a:gd name="connsiteX6" fmla="*/ 226471 w 2717601"/>
                <a:gd name="connsiteY6" fmla="*/ 1358800 h 1358800"/>
                <a:gd name="connsiteX7" fmla="*/ 0 w 2717601"/>
                <a:gd name="connsiteY7" fmla="*/ 1132329 h 1358800"/>
                <a:gd name="connsiteX8" fmla="*/ 0 w 2717601"/>
                <a:gd name="connsiteY8"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601" h="1358800">
                  <a:moveTo>
                    <a:pt x="0" y="226471"/>
                  </a:moveTo>
                  <a:cubicBezTo>
                    <a:pt x="0" y="101395"/>
                    <a:pt x="101395" y="0"/>
                    <a:pt x="226471" y="0"/>
                  </a:cubicBezTo>
                  <a:lnTo>
                    <a:pt x="2491130" y="0"/>
                  </a:lnTo>
                  <a:cubicBezTo>
                    <a:pt x="2616206" y="0"/>
                    <a:pt x="2717601" y="101395"/>
                    <a:pt x="2717601" y="226471"/>
                  </a:cubicBezTo>
                  <a:lnTo>
                    <a:pt x="2717601" y="1132329"/>
                  </a:lnTo>
                  <a:cubicBezTo>
                    <a:pt x="2717601" y="1257405"/>
                    <a:pt x="2616206" y="1358800"/>
                    <a:pt x="2491130" y="1358800"/>
                  </a:cubicBezTo>
                  <a:lnTo>
                    <a:pt x="226471" y="1358800"/>
                  </a:lnTo>
                  <a:cubicBezTo>
                    <a:pt x="101395" y="1358800"/>
                    <a:pt x="0" y="1257405"/>
                    <a:pt x="0" y="1132329"/>
                  </a:cubicBezTo>
                  <a:lnTo>
                    <a:pt x="0" y="226471"/>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871" tIns="195871" rIns="195871" bIns="195871" numCol="1" spcCol="1270" anchor="ctr" anchorCtr="0">
              <a:noAutofit/>
            </a:bodyPr>
            <a:lstStyle/>
            <a:p>
              <a:pPr marL="0" lvl="0" indent="0" algn="ctr" defTabSz="1511300">
                <a:lnSpc>
                  <a:spcPct val="90000"/>
                </a:lnSpc>
                <a:spcBef>
                  <a:spcPct val="0"/>
                </a:spcBef>
                <a:spcAft>
                  <a:spcPct val="35000"/>
                </a:spcAft>
                <a:buNone/>
              </a:pPr>
              <a:r>
                <a:rPr lang="es-PE" sz="2200" b="1" kern="1200" dirty="0">
                  <a:latin typeface="Gotham Black" panose="02000603040000020004" pitchFamily="2" charset="0"/>
                </a:rPr>
                <a:t>ADMIRABLE</a:t>
              </a:r>
              <a:endParaRPr lang="es-PE" sz="2200" kern="1200" dirty="0">
                <a:latin typeface="Gotham Black" panose="02000603040000020004" pitchFamily="2" charset="0"/>
              </a:endParaRPr>
            </a:p>
          </p:txBody>
        </p:sp>
        <p:sp>
          <p:nvSpPr>
            <p:cNvPr id="8" name="Forma libre: forma 7">
              <a:extLst>
                <a:ext uri="{FF2B5EF4-FFF2-40B4-BE49-F238E27FC236}">
                  <a16:creationId xmlns:a16="http://schemas.microsoft.com/office/drawing/2014/main" id="{9208D241-726D-730B-7C4F-5A5015A48F1A}"/>
                </a:ext>
              </a:extLst>
            </p:cNvPr>
            <p:cNvSpPr/>
            <p:nvPr/>
          </p:nvSpPr>
          <p:spPr>
            <a:xfrm>
              <a:off x="7035235" y="2796030"/>
              <a:ext cx="2717601" cy="1358800"/>
            </a:xfrm>
            <a:custGeom>
              <a:avLst/>
              <a:gdLst>
                <a:gd name="connsiteX0" fmla="*/ 0 w 2717601"/>
                <a:gd name="connsiteY0" fmla="*/ 226471 h 1358800"/>
                <a:gd name="connsiteX1" fmla="*/ 226471 w 2717601"/>
                <a:gd name="connsiteY1" fmla="*/ 0 h 1358800"/>
                <a:gd name="connsiteX2" fmla="*/ 2491130 w 2717601"/>
                <a:gd name="connsiteY2" fmla="*/ 0 h 1358800"/>
                <a:gd name="connsiteX3" fmla="*/ 2717601 w 2717601"/>
                <a:gd name="connsiteY3" fmla="*/ 226471 h 1358800"/>
                <a:gd name="connsiteX4" fmla="*/ 2717601 w 2717601"/>
                <a:gd name="connsiteY4" fmla="*/ 1132329 h 1358800"/>
                <a:gd name="connsiteX5" fmla="*/ 2491130 w 2717601"/>
                <a:gd name="connsiteY5" fmla="*/ 1358800 h 1358800"/>
                <a:gd name="connsiteX6" fmla="*/ 226471 w 2717601"/>
                <a:gd name="connsiteY6" fmla="*/ 1358800 h 1358800"/>
                <a:gd name="connsiteX7" fmla="*/ 0 w 2717601"/>
                <a:gd name="connsiteY7" fmla="*/ 1132329 h 1358800"/>
                <a:gd name="connsiteX8" fmla="*/ 0 w 2717601"/>
                <a:gd name="connsiteY8"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601" h="1358800">
                  <a:moveTo>
                    <a:pt x="0" y="226471"/>
                  </a:moveTo>
                  <a:cubicBezTo>
                    <a:pt x="0" y="101395"/>
                    <a:pt x="101395" y="0"/>
                    <a:pt x="226471" y="0"/>
                  </a:cubicBezTo>
                  <a:lnTo>
                    <a:pt x="2491130" y="0"/>
                  </a:lnTo>
                  <a:cubicBezTo>
                    <a:pt x="2616206" y="0"/>
                    <a:pt x="2717601" y="101395"/>
                    <a:pt x="2717601" y="226471"/>
                  </a:cubicBezTo>
                  <a:lnTo>
                    <a:pt x="2717601" y="1132329"/>
                  </a:lnTo>
                  <a:cubicBezTo>
                    <a:pt x="2717601" y="1257405"/>
                    <a:pt x="2616206" y="1358800"/>
                    <a:pt x="2491130" y="1358800"/>
                  </a:cubicBezTo>
                  <a:lnTo>
                    <a:pt x="226471" y="1358800"/>
                  </a:lnTo>
                  <a:cubicBezTo>
                    <a:pt x="101395" y="1358800"/>
                    <a:pt x="0" y="1257405"/>
                    <a:pt x="0" y="1132329"/>
                  </a:cubicBezTo>
                  <a:lnTo>
                    <a:pt x="0" y="22647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871" tIns="195871" rIns="195871" bIns="195871" numCol="1" spcCol="1270" anchor="ctr" anchorCtr="0">
              <a:noAutofit/>
            </a:bodyPr>
            <a:lstStyle/>
            <a:p>
              <a:pPr marL="0" lvl="0" indent="0" algn="ctr" defTabSz="1511300">
                <a:lnSpc>
                  <a:spcPct val="90000"/>
                </a:lnSpc>
                <a:spcBef>
                  <a:spcPct val="0"/>
                </a:spcBef>
                <a:spcAft>
                  <a:spcPct val="35000"/>
                </a:spcAft>
                <a:buNone/>
              </a:pPr>
              <a:r>
                <a:rPr lang="es-PE" sz="2100" b="1" kern="1200" dirty="0">
                  <a:latin typeface="Gotham Black" panose="02000603040000020004" pitchFamily="2" charset="0"/>
                </a:rPr>
                <a:t>CONSEJERO</a:t>
              </a:r>
              <a:endParaRPr lang="es-PE" sz="2100" kern="1200" dirty="0">
                <a:latin typeface="Gotham Black" panose="02000603040000020004" pitchFamily="2" charset="0"/>
              </a:endParaRPr>
            </a:p>
          </p:txBody>
        </p:sp>
        <p:sp>
          <p:nvSpPr>
            <p:cNvPr id="9" name="Forma libre: forma 8">
              <a:extLst>
                <a:ext uri="{FF2B5EF4-FFF2-40B4-BE49-F238E27FC236}">
                  <a16:creationId xmlns:a16="http://schemas.microsoft.com/office/drawing/2014/main" id="{42DE65B5-3B7E-87E8-DC9E-479BB60C06DB}"/>
                </a:ext>
              </a:extLst>
            </p:cNvPr>
            <p:cNvSpPr/>
            <p:nvPr/>
          </p:nvSpPr>
          <p:spPr>
            <a:xfrm>
              <a:off x="6686278" y="5248865"/>
              <a:ext cx="2717601" cy="1358800"/>
            </a:xfrm>
            <a:custGeom>
              <a:avLst/>
              <a:gdLst>
                <a:gd name="connsiteX0" fmla="*/ 0 w 2717601"/>
                <a:gd name="connsiteY0" fmla="*/ 226471 h 1358800"/>
                <a:gd name="connsiteX1" fmla="*/ 226471 w 2717601"/>
                <a:gd name="connsiteY1" fmla="*/ 0 h 1358800"/>
                <a:gd name="connsiteX2" fmla="*/ 2491130 w 2717601"/>
                <a:gd name="connsiteY2" fmla="*/ 0 h 1358800"/>
                <a:gd name="connsiteX3" fmla="*/ 2717601 w 2717601"/>
                <a:gd name="connsiteY3" fmla="*/ 226471 h 1358800"/>
                <a:gd name="connsiteX4" fmla="*/ 2717601 w 2717601"/>
                <a:gd name="connsiteY4" fmla="*/ 1132329 h 1358800"/>
                <a:gd name="connsiteX5" fmla="*/ 2491130 w 2717601"/>
                <a:gd name="connsiteY5" fmla="*/ 1358800 h 1358800"/>
                <a:gd name="connsiteX6" fmla="*/ 226471 w 2717601"/>
                <a:gd name="connsiteY6" fmla="*/ 1358800 h 1358800"/>
                <a:gd name="connsiteX7" fmla="*/ 0 w 2717601"/>
                <a:gd name="connsiteY7" fmla="*/ 1132329 h 1358800"/>
                <a:gd name="connsiteX8" fmla="*/ 0 w 2717601"/>
                <a:gd name="connsiteY8"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601" h="1358800">
                  <a:moveTo>
                    <a:pt x="0" y="226471"/>
                  </a:moveTo>
                  <a:cubicBezTo>
                    <a:pt x="0" y="101395"/>
                    <a:pt x="101395" y="0"/>
                    <a:pt x="226471" y="0"/>
                  </a:cubicBezTo>
                  <a:lnTo>
                    <a:pt x="2491130" y="0"/>
                  </a:lnTo>
                  <a:cubicBezTo>
                    <a:pt x="2616206" y="0"/>
                    <a:pt x="2717601" y="101395"/>
                    <a:pt x="2717601" y="226471"/>
                  </a:cubicBezTo>
                  <a:lnTo>
                    <a:pt x="2717601" y="1132329"/>
                  </a:lnTo>
                  <a:cubicBezTo>
                    <a:pt x="2717601" y="1257405"/>
                    <a:pt x="2616206" y="1358800"/>
                    <a:pt x="2491130" y="1358800"/>
                  </a:cubicBezTo>
                  <a:lnTo>
                    <a:pt x="226471" y="1358800"/>
                  </a:lnTo>
                  <a:cubicBezTo>
                    <a:pt x="101395" y="1358800"/>
                    <a:pt x="0" y="1257405"/>
                    <a:pt x="0" y="1132329"/>
                  </a:cubicBezTo>
                  <a:lnTo>
                    <a:pt x="0" y="22647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871" tIns="195871" rIns="195871" bIns="195871" numCol="1" spcCol="1270" anchor="ctr" anchorCtr="0">
              <a:noAutofit/>
            </a:bodyPr>
            <a:lstStyle/>
            <a:p>
              <a:pPr marL="0" lvl="0" indent="0" algn="ctr" defTabSz="1511300">
                <a:lnSpc>
                  <a:spcPct val="90000"/>
                </a:lnSpc>
                <a:spcBef>
                  <a:spcPct val="0"/>
                </a:spcBef>
                <a:spcAft>
                  <a:spcPct val="35000"/>
                </a:spcAft>
                <a:buNone/>
              </a:pPr>
              <a:r>
                <a:rPr lang="es-PE" sz="2400" b="1" kern="1200" dirty="0">
                  <a:solidFill>
                    <a:schemeClr val="tx1"/>
                  </a:solidFill>
                  <a:latin typeface="Gotham Black" panose="02000603040000020004" pitchFamily="2" charset="0"/>
                </a:rPr>
                <a:t>DIOS FUERTE, </a:t>
              </a:r>
              <a:endParaRPr lang="es-PE" sz="2400" kern="1200" dirty="0">
                <a:solidFill>
                  <a:schemeClr val="tx1"/>
                </a:solidFill>
                <a:latin typeface="Gotham Black" panose="02000603040000020004" pitchFamily="2" charset="0"/>
              </a:endParaRPr>
            </a:p>
          </p:txBody>
        </p:sp>
        <p:sp>
          <p:nvSpPr>
            <p:cNvPr id="10" name="Forma libre: forma 9">
              <a:extLst>
                <a:ext uri="{FF2B5EF4-FFF2-40B4-BE49-F238E27FC236}">
                  <a16:creationId xmlns:a16="http://schemas.microsoft.com/office/drawing/2014/main" id="{A417AEE0-1329-BE7C-E9E5-A4C25DB5DF25}"/>
                </a:ext>
              </a:extLst>
            </p:cNvPr>
            <p:cNvSpPr/>
            <p:nvPr/>
          </p:nvSpPr>
          <p:spPr>
            <a:xfrm>
              <a:off x="2685279" y="5219459"/>
              <a:ext cx="2717601" cy="1358800"/>
            </a:xfrm>
            <a:custGeom>
              <a:avLst/>
              <a:gdLst>
                <a:gd name="connsiteX0" fmla="*/ 0 w 2717601"/>
                <a:gd name="connsiteY0" fmla="*/ 226471 h 1358800"/>
                <a:gd name="connsiteX1" fmla="*/ 226471 w 2717601"/>
                <a:gd name="connsiteY1" fmla="*/ 0 h 1358800"/>
                <a:gd name="connsiteX2" fmla="*/ 2491130 w 2717601"/>
                <a:gd name="connsiteY2" fmla="*/ 0 h 1358800"/>
                <a:gd name="connsiteX3" fmla="*/ 2717601 w 2717601"/>
                <a:gd name="connsiteY3" fmla="*/ 226471 h 1358800"/>
                <a:gd name="connsiteX4" fmla="*/ 2717601 w 2717601"/>
                <a:gd name="connsiteY4" fmla="*/ 1132329 h 1358800"/>
                <a:gd name="connsiteX5" fmla="*/ 2491130 w 2717601"/>
                <a:gd name="connsiteY5" fmla="*/ 1358800 h 1358800"/>
                <a:gd name="connsiteX6" fmla="*/ 226471 w 2717601"/>
                <a:gd name="connsiteY6" fmla="*/ 1358800 h 1358800"/>
                <a:gd name="connsiteX7" fmla="*/ 0 w 2717601"/>
                <a:gd name="connsiteY7" fmla="*/ 1132329 h 1358800"/>
                <a:gd name="connsiteX8" fmla="*/ 0 w 2717601"/>
                <a:gd name="connsiteY8"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601" h="1358800">
                  <a:moveTo>
                    <a:pt x="0" y="226471"/>
                  </a:moveTo>
                  <a:cubicBezTo>
                    <a:pt x="0" y="101395"/>
                    <a:pt x="101395" y="0"/>
                    <a:pt x="226471" y="0"/>
                  </a:cubicBezTo>
                  <a:lnTo>
                    <a:pt x="2491130" y="0"/>
                  </a:lnTo>
                  <a:cubicBezTo>
                    <a:pt x="2616206" y="0"/>
                    <a:pt x="2717601" y="101395"/>
                    <a:pt x="2717601" y="226471"/>
                  </a:cubicBezTo>
                  <a:lnTo>
                    <a:pt x="2717601" y="1132329"/>
                  </a:lnTo>
                  <a:cubicBezTo>
                    <a:pt x="2717601" y="1257405"/>
                    <a:pt x="2616206" y="1358800"/>
                    <a:pt x="2491130" y="1358800"/>
                  </a:cubicBezTo>
                  <a:lnTo>
                    <a:pt x="226471" y="1358800"/>
                  </a:lnTo>
                  <a:cubicBezTo>
                    <a:pt x="101395" y="1358800"/>
                    <a:pt x="0" y="1257405"/>
                    <a:pt x="0" y="1132329"/>
                  </a:cubicBezTo>
                  <a:lnTo>
                    <a:pt x="0" y="22647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871" tIns="195871" rIns="195871" bIns="195871" numCol="1" spcCol="1270" anchor="ctr" anchorCtr="0">
              <a:noAutofit/>
            </a:bodyPr>
            <a:lstStyle/>
            <a:p>
              <a:pPr marL="0" lvl="0" indent="0" algn="ctr" defTabSz="1511300">
                <a:lnSpc>
                  <a:spcPct val="90000"/>
                </a:lnSpc>
                <a:spcBef>
                  <a:spcPct val="0"/>
                </a:spcBef>
                <a:spcAft>
                  <a:spcPct val="35000"/>
                </a:spcAft>
                <a:buNone/>
              </a:pPr>
              <a:r>
                <a:rPr lang="es-PE" sz="2400" b="1" kern="1200" dirty="0">
                  <a:solidFill>
                    <a:srgbClr val="FFFF00"/>
                  </a:solidFill>
                  <a:latin typeface="Gotham Black" panose="02000603040000020004" pitchFamily="2" charset="0"/>
                </a:rPr>
                <a:t>PADRE ETERNO, </a:t>
              </a:r>
              <a:endParaRPr lang="es-PE" sz="2400" kern="1200" dirty="0">
                <a:solidFill>
                  <a:srgbClr val="FFFF00"/>
                </a:solidFill>
                <a:latin typeface="Gotham Black" panose="02000603040000020004" pitchFamily="2" charset="0"/>
              </a:endParaRPr>
            </a:p>
          </p:txBody>
        </p:sp>
        <p:sp>
          <p:nvSpPr>
            <p:cNvPr id="11" name="Forma libre: forma 10">
              <a:extLst>
                <a:ext uri="{FF2B5EF4-FFF2-40B4-BE49-F238E27FC236}">
                  <a16:creationId xmlns:a16="http://schemas.microsoft.com/office/drawing/2014/main" id="{962690D2-FEC9-AC14-F340-A27B47BF7C03}"/>
                </a:ext>
              </a:extLst>
            </p:cNvPr>
            <p:cNvSpPr/>
            <p:nvPr/>
          </p:nvSpPr>
          <p:spPr>
            <a:xfrm>
              <a:off x="2439163" y="2796030"/>
              <a:ext cx="2717601" cy="1358800"/>
            </a:xfrm>
            <a:custGeom>
              <a:avLst/>
              <a:gdLst>
                <a:gd name="connsiteX0" fmla="*/ 0 w 2717601"/>
                <a:gd name="connsiteY0" fmla="*/ 226471 h 1358800"/>
                <a:gd name="connsiteX1" fmla="*/ 226471 w 2717601"/>
                <a:gd name="connsiteY1" fmla="*/ 0 h 1358800"/>
                <a:gd name="connsiteX2" fmla="*/ 2491130 w 2717601"/>
                <a:gd name="connsiteY2" fmla="*/ 0 h 1358800"/>
                <a:gd name="connsiteX3" fmla="*/ 2717601 w 2717601"/>
                <a:gd name="connsiteY3" fmla="*/ 226471 h 1358800"/>
                <a:gd name="connsiteX4" fmla="*/ 2717601 w 2717601"/>
                <a:gd name="connsiteY4" fmla="*/ 1132329 h 1358800"/>
                <a:gd name="connsiteX5" fmla="*/ 2491130 w 2717601"/>
                <a:gd name="connsiteY5" fmla="*/ 1358800 h 1358800"/>
                <a:gd name="connsiteX6" fmla="*/ 226471 w 2717601"/>
                <a:gd name="connsiteY6" fmla="*/ 1358800 h 1358800"/>
                <a:gd name="connsiteX7" fmla="*/ 0 w 2717601"/>
                <a:gd name="connsiteY7" fmla="*/ 1132329 h 1358800"/>
                <a:gd name="connsiteX8" fmla="*/ 0 w 2717601"/>
                <a:gd name="connsiteY8" fmla="*/ 226471 h 13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7601" h="1358800">
                  <a:moveTo>
                    <a:pt x="0" y="226471"/>
                  </a:moveTo>
                  <a:cubicBezTo>
                    <a:pt x="0" y="101395"/>
                    <a:pt x="101395" y="0"/>
                    <a:pt x="226471" y="0"/>
                  </a:cubicBezTo>
                  <a:lnTo>
                    <a:pt x="2491130" y="0"/>
                  </a:lnTo>
                  <a:cubicBezTo>
                    <a:pt x="2616206" y="0"/>
                    <a:pt x="2717601" y="101395"/>
                    <a:pt x="2717601" y="226471"/>
                  </a:cubicBezTo>
                  <a:lnTo>
                    <a:pt x="2717601" y="1132329"/>
                  </a:lnTo>
                  <a:cubicBezTo>
                    <a:pt x="2717601" y="1257405"/>
                    <a:pt x="2616206" y="1358800"/>
                    <a:pt x="2491130" y="1358800"/>
                  </a:cubicBezTo>
                  <a:lnTo>
                    <a:pt x="226471" y="1358800"/>
                  </a:lnTo>
                  <a:cubicBezTo>
                    <a:pt x="101395" y="1358800"/>
                    <a:pt x="0" y="1257405"/>
                    <a:pt x="0" y="1132329"/>
                  </a:cubicBezTo>
                  <a:lnTo>
                    <a:pt x="0" y="22647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5871" tIns="195871" rIns="195871" bIns="195871" numCol="1" spcCol="1270" anchor="ctr" anchorCtr="0">
              <a:noAutofit/>
            </a:bodyPr>
            <a:lstStyle/>
            <a:p>
              <a:pPr marL="0" lvl="0" indent="0" algn="ctr" defTabSz="1511300">
                <a:lnSpc>
                  <a:spcPct val="90000"/>
                </a:lnSpc>
                <a:spcBef>
                  <a:spcPct val="0"/>
                </a:spcBef>
                <a:spcAft>
                  <a:spcPct val="35000"/>
                </a:spcAft>
                <a:buNone/>
              </a:pPr>
              <a:r>
                <a:rPr lang="es-PE" sz="2400" b="1" kern="1200" dirty="0">
                  <a:solidFill>
                    <a:srgbClr val="FF0000"/>
                  </a:solidFill>
                  <a:latin typeface="Gotham Black" panose="02000603040000020004" pitchFamily="2" charset="0"/>
                </a:rPr>
                <a:t>PRÍNCIPE DE PAZ. </a:t>
              </a:r>
              <a:endParaRPr lang="es-PE" sz="2400" kern="1200" dirty="0">
                <a:solidFill>
                  <a:srgbClr val="FF0000"/>
                </a:solidFill>
                <a:latin typeface="Gotham Black" panose="02000603040000020004" pitchFamily="2" charset="0"/>
              </a:endParaRPr>
            </a:p>
          </p:txBody>
        </p:sp>
      </p:grpSp>
    </p:spTree>
    <p:extLst>
      <p:ext uri="{BB962C8B-B14F-4D97-AF65-F5344CB8AC3E}">
        <p14:creationId xmlns:p14="http://schemas.microsoft.com/office/powerpoint/2010/main" val="83663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416185"/>
            <a:ext cx="7920318" cy="1253613"/>
          </a:xfrm>
          <a:solidFill>
            <a:schemeClr val="bg1"/>
          </a:solidFill>
          <a:ln>
            <a:solidFill>
              <a:schemeClr val="bg1"/>
            </a:solidFill>
          </a:ln>
        </p:spPr>
        <p:txBody>
          <a:bodyPr>
            <a:noAutofit/>
          </a:bodyPr>
          <a:lstStyle/>
          <a:p>
            <a:pPr algn="ctr"/>
            <a:r>
              <a:rPr lang="es-PE" sz="3600" dirty="0">
                <a:solidFill>
                  <a:srgbClr val="EE0000"/>
                </a:solidFill>
                <a:latin typeface="Gotham Black" panose="02000603040000020004" pitchFamily="2" charset="0"/>
                <a:cs typeface="Gotham" pitchFamily="2" charset="0"/>
              </a:rPr>
              <a:t>LA ETERNIDAD DE JESÚS EL HIJO DE DIOS</a:t>
            </a:r>
          </a:p>
        </p:txBody>
      </p:sp>
      <p:sp>
        <p:nvSpPr>
          <p:cNvPr id="6" name="Marcador de texto 5"/>
          <p:cNvSpPr>
            <a:spLocks noGrp="1"/>
          </p:cNvSpPr>
          <p:nvPr>
            <p:ph type="body" sz="half" idx="2"/>
          </p:nvPr>
        </p:nvSpPr>
        <p:spPr>
          <a:xfrm>
            <a:off x="0" y="1669798"/>
            <a:ext cx="7920318" cy="4806718"/>
          </a:xfrm>
          <a:solidFill>
            <a:srgbClr val="002060"/>
          </a:solidFill>
        </p:spPr>
        <p:txBody>
          <a:bodyPr>
            <a:normAutofit/>
          </a:bodyPr>
          <a:lstStyle/>
          <a:p>
            <a:pPr marL="285750" indent="-285750">
              <a:buFont typeface="Wingdings" panose="05000000000000000000" pitchFamily="2" charset="2"/>
              <a:buChar char="Ø"/>
            </a:pPr>
            <a:r>
              <a:rPr lang="es-PE" sz="2600" b="1" i="1" dirty="0">
                <a:solidFill>
                  <a:srgbClr val="FFFF00"/>
                </a:solidFill>
                <a:latin typeface="Gotham" pitchFamily="2" charset="0"/>
                <a:cs typeface="Gotham" pitchFamily="2" charset="0"/>
              </a:rPr>
              <a:t>Juan 1:1</a:t>
            </a:r>
            <a:r>
              <a:rPr lang="es-PE" sz="2600" b="1" i="1" dirty="0">
                <a:solidFill>
                  <a:schemeClr val="bg1"/>
                </a:solidFill>
                <a:latin typeface="Gotham" pitchFamily="2" charset="0"/>
                <a:cs typeface="Gotham" pitchFamily="2" charset="0"/>
              </a:rPr>
              <a:t>. En el principio</a:t>
            </a:r>
            <a:r>
              <a:rPr lang="es-PE" sz="2600" i="1" dirty="0">
                <a:solidFill>
                  <a:schemeClr val="bg1"/>
                </a:solidFill>
                <a:latin typeface="Gotham" pitchFamily="2" charset="0"/>
                <a:cs typeface="Gotham" pitchFamily="2" charset="0"/>
              </a:rPr>
              <a:t> era </a:t>
            </a:r>
            <a:r>
              <a:rPr lang="es-PE" sz="2600" b="1" i="1" dirty="0">
                <a:solidFill>
                  <a:schemeClr val="bg1"/>
                </a:solidFill>
                <a:latin typeface="Gotham" pitchFamily="2" charset="0"/>
                <a:cs typeface="Gotham" pitchFamily="2" charset="0"/>
              </a:rPr>
              <a:t>el Verbo</a:t>
            </a:r>
            <a:r>
              <a:rPr lang="es-PE" sz="2600" i="1" dirty="0">
                <a:solidFill>
                  <a:schemeClr val="bg1"/>
                </a:solidFill>
                <a:latin typeface="Gotham" pitchFamily="2" charset="0"/>
                <a:cs typeface="Gotham" pitchFamily="2" charset="0"/>
              </a:rPr>
              <a:t>, y </a:t>
            </a:r>
            <a:r>
              <a:rPr lang="es-PE" sz="2600" b="1" i="1" dirty="0">
                <a:solidFill>
                  <a:schemeClr val="bg1"/>
                </a:solidFill>
                <a:latin typeface="Gotham" pitchFamily="2" charset="0"/>
                <a:cs typeface="Gotham" pitchFamily="2" charset="0"/>
              </a:rPr>
              <a:t>el Verbo era con Dios</a:t>
            </a:r>
            <a:r>
              <a:rPr lang="es-PE" sz="2600" i="1" dirty="0">
                <a:solidFill>
                  <a:schemeClr val="bg1"/>
                </a:solidFill>
                <a:latin typeface="Gotham" pitchFamily="2" charset="0"/>
                <a:cs typeface="Gotham" pitchFamily="2" charset="0"/>
              </a:rPr>
              <a:t>, y </a:t>
            </a:r>
            <a:r>
              <a:rPr lang="es-PE" sz="2600" b="1" i="1" dirty="0">
                <a:solidFill>
                  <a:schemeClr val="bg1"/>
                </a:solidFill>
                <a:latin typeface="Gotham" pitchFamily="2" charset="0"/>
                <a:cs typeface="Gotham" pitchFamily="2" charset="0"/>
              </a:rPr>
              <a:t>el Verbo era Dios</a:t>
            </a:r>
            <a:r>
              <a:rPr lang="es-PE" sz="2600" i="1" dirty="0">
                <a:solidFill>
                  <a:schemeClr val="bg1"/>
                </a:solidFill>
                <a:latin typeface="Gotham" pitchFamily="2" charset="0"/>
                <a:cs typeface="Gotham" pitchFamily="2" charset="0"/>
              </a:rPr>
              <a:t>.”</a:t>
            </a:r>
            <a:endParaRPr lang="es-PE" sz="2600" dirty="0">
              <a:solidFill>
                <a:schemeClr val="bg1"/>
              </a:solidFill>
              <a:latin typeface="Gotham" pitchFamily="2" charset="0"/>
              <a:cs typeface="Gotham" pitchFamily="2" charset="0"/>
            </a:endParaRPr>
          </a:p>
          <a:p>
            <a:pPr marL="285750" indent="-285750">
              <a:buFont typeface="Wingdings" panose="05000000000000000000" pitchFamily="2" charset="2"/>
              <a:buChar char="Ø"/>
            </a:pPr>
            <a:r>
              <a:rPr lang="es-PE" sz="2600" b="1" dirty="0">
                <a:solidFill>
                  <a:schemeClr val="bg1"/>
                </a:solidFill>
                <a:latin typeface="Gotham" pitchFamily="2" charset="0"/>
                <a:cs typeface="Gotham" pitchFamily="2" charset="0"/>
              </a:rPr>
              <a:t>Jesús (el Verbo) existía desde el principio:</a:t>
            </a:r>
          </a:p>
          <a:p>
            <a:pPr marL="285750" indent="-285750">
              <a:buFont typeface="Wingdings" panose="05000000000000000000" pitchFamily="2" charset="2"/>
              <a:buChar char="Ø"/>
            </a:pPr>
            <a:r>
              <a:rPr lang="es-PE" sz="2600" b="1" i="1" dirty="0">
                <a:solidFill>
                  <a:srgbClr val="FFC000"/>
                </a:solidFill>
                <a:latin typeface="Gotham" pitchFamily="2" charset="0"/>
                <a:cs typeface="Gotham" pitchFamily="2" charset="0"/>
              </a:rPr>
              <a:t>“AHORA PUES, PADRE, GLORIFÍCAME TÚ AL LADO TUYO, CON AQUELLA GLORIA QUE</a:t>
            </a:r>
            <a:r>
              <a:rPr lang="es-PE" sz="2600" i="1" dirty="0">
                <a:solidFill>
                  <a:srgbClr val="FFC000"/>
                </a:solidFill>
                <a:latin typeface="Gotham" pitchFamily="2" charset="0"/>
                <a:cs typeface="Gotham" pitchFamily="2" charset="0"/>
              </a:rPr>
              <a:t> </a:t>
            </a:r>
            <a:r>
              <a:rPr lang="es-PE" sz="2600" b="1" i="1" dirty="0">
                <a:solidFill>
                  <a:srgbClr val="FFC000"/>
                </a:solidFill>
                <a:latin typeface="Gotham" pitchFamily="2" charset="0"/>
                <a:cs typeface="Gotham" pitchFamily="2" charset="0"/>
              </a:rPr>
              <a:t>TUVE CONTIGO ANTES QUE EL MUNDO FUESE</a:t>
            </a:r>
            <a:r>
              <a:rPr lang="es-PE" sz="2600" i="1" dirty="0">
                <a:solidFill>
                  <a:srgbClr val="FFC000"/>
                </a:solidFill>
                <a:latin typeface="Gotham" pitchFamily="2" charset="0"/>
                <a:cs typeface="Gotham" pitchFamily="2" charset="0"/>
              </a:rPr>
              <a:t>.”</a:t>
            </a:r>
            <a:r>
              <a:rPr lang="es-PE" sz="2600" b="1" i="1" dirty="0">
                <a:solidFill>
                  <a:srgbClr val="FFFF00"/>
                </a:solidFill>
                <a:latin typeface="Gotham" pitchFamily="2" charset="0"/>
                <a:cs typeface="Gotham" pitchFamily="2" charset="0"/>
              </a:rPr>
              <a:t> (Juan 17:5) </a:t>
            </a:r>
            <a:endParaRPr lang="es-PE" sz="2600" dirty="0">
              <a:solidFill>
                <a:srgbClr val="FFC000"/>
              </a:solidFill>
              <a:latin typeface="Gotham" pitchFamily="2" charset="0"/>
              <a:cs typeface="Gotham" pitchFamily="2" charset="0"/>
            </a:endParaRPr>
          </a:p>
          <a:p>
            <a:pPr marL="285750" indent="-285750">
              <a:buFont typeface="Wingdings" panose="05000000000000000000" pitchFamily="2" charset="2"/>
              <a:buChar char="Ø"/>
            </a:pPr>
            <a:r>
              <a:rPr lang="es-PE" sz="2600" b="1" dirty="0">
                <a:solidFill>
                  <a:srgbClr val="FFFF00"/>
                </a:solidFill>
                <a:latin typeface="Gotham" pitchFamily="2" charset="0"/>
                <a:cs typeface="Gotham" pitchFamily="2" charset="0"/>
              </a:rPr>
              <a:t>JESÚS EXISTÍA ANTES QUE EL MUNDO FUESE CREADO</a:t>
            </a:r>
            <a:r>
              <a:rPr lang="es-PE" sz="2600" b="1" dirty="0">
                <a:solidFill>
                  <a:schemeClr val="bg1"/>
                </a:solidFill>
                <a:latin typeface="Gotham" pitchFamily="2" charset="0"/>
                <a:cs typeface="Gotham" pitchFamily="2" charset="0"/>
              </a:rPr>
              <a:t>. </a:t>
            </a:r>
            <a:endParaRPr lang="es-PE" sz="2600" dirty="0">
              <a:solidFill>
                <a:schemeClr val="bg1"/>
              </a:solidFill>
              <a:latin typeface="Gotham" pitchFamily="2" charset="0"/>
              <a:cs typeface="Gotham" pitchFamily="2" charset="0"/>
            </a:endParaRPr>
          </a:p>
        </p:txBody>
      </p:sp>
      <p:pic>
        <p:nvPicPr>
          <p:cNvPr id="1026" name="Picture 2" descr="http://miespadaeslabiblia.com/wp-content/uploads/2014/11/jesus-etern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5332" y="307741"/>
            <a:ext cx="3839352" cy="6242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68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circle(in)">
                                      <p:cBhvr>
                                        <p:cTn id="3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ón 2 1"/>
          <p:cNvSpPr/>
          <p:nvPr/>
        </p:nvSpPr>
        <p:spPr>
          <a:xfrm>
            <a:off x="5052025" y="1603137"/>
            <a:ext cx="4938134" cy="3708979"/>
          </a:xfrm>
          <a:prstGeom prst="irregularSeal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white"/>
                </a:solidFill>
                <a:effectLst/>
                <a:uLnTx/>
                <a:uFillTx/>
                <a:latin typeface="Gotham" pitchFamily="2" charset="0"/>
                <a:cs typeface="Gotham" pitchFamily="2" charset="0"/>
              </a:rPr>
              <a:t>“A DIOS NADIE LE VIO JAMAS; EL UNIGENITO QUE ESTA EN EL SENO DEL PADRE, EL LE HA DADO A CONOCER”(Jn.1:18)</a:t>
            </a:r>
          </a:p>
        </p:txBody>
      </p:sp>
      <p:sp>
        <p:nvSpPr>
          <p:cNvPr id="3" name="Explosión 1 2"/>
          <p:cNvSpPr/>
          <p:nvPr/>
        </p:nvSpPr>
        <p:spPr>
          <a:xfrm>
            <a:off x="1460091" y="1661121"/>
            <a:ext cx="3632196" cy="3192903"/>
          </a:xfrm>
          <a:prstGeom prst="irregularSeal1">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white"/>
                </a:solidFill>
                <a:effectLst/>
                <a:uLnTx/>
                <a:uFillTx/>
                <a:latin typeface="Gotham" pitchFamily="2" charset="0"/>
                <a:cs typeface="Gotham" pitchFamily="2" charset="0"/>
              </a:rPr>
              <a:t>“…Y VIMOS SU GLORIA, GLORIA COMO DEL UNIGENITO DEL PADRE” (Jn.1:14)</a:t>
            </a:r>
          </a:p>
        </p:txBody>
      </p:sp>
      <p:sp>
        <p:nvSpPr>
          <p:cNvPr id="6" name="Nube 5"/>
          <p:cNvSpPr/>
          <p:nvPr/>
        </p:nvSpPr>
        <p:spPr>
          <a:xfrm>
            <a:off x="7788318" y="4230031"/>
            <a:ext cx="4403682" cy="2449771"/>
          </a:xfrm>
          <a:prstGeom prst="cloud">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002060"/>
                </a:solidFill>
                <a:effectLst/>
                <a:uLnTx/>
                <a:uFillTx/>
                <a:latin typeface="Gotham" pitchFamily="2" charset="0"/>
                <a:cs typeface="Gotham" pitchFamily="2" charset="0"/>
              </a:rPr>
              <a:t>JESÚS DIJO: “... EL QUE ME HA VISTO A MI, HA VISTO AL PADRE,</a:t>
            </a:r>
            <a:endParaRPr kumimoji="0" lang="es-PE" sz="2200" b="1" i="0" u="none" strike="noStrike" kern="1200" cap="none" spc="0" normalizeH="0" baseline="0" noProof="0" dirty="0">
              <a:ln>
                <a:noFill/>
              </a:ln>
              <a:solidFill>
                <a:srgbClr val="002060"/>
              </a:solidFill>
              <a:effectLst/>
              <a:uLnTx/>
              <a:uFillTx/>
              <a:latin typeface="Gotham" pitchFamily="2" charset="0"/>
              <a:cs typeface="Gotham" pitchFamily="2" charset="0"/>
            </a:endParaRPr>
          </a:p>
        </p:txBody>
      </p:sp>
      <p:sp>
        <p:nvSpPr>
          <p:cNvPr id="11" name="Rectángulo 10"/>
          <p:cNvSpPr/>
          <p:nvPr/>
        </p:nvSpPr>
        <p:spPr>
          <a:xfrm>
            <a:off x="0" y="-44358"/>
            <a:ext cx="12192000" cy="1599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EE0000"/>
                </a:solidFill>
                <a:effectLst/>
                <a:uLnTx/>
                <a:uFillTx/>
                <a:latin typeface="Gotham Black" panose="02000603040000020004" pitchFamily="2" charset="0"/>
              </a:rPr>
              <a:t>LO MAS GRANDIOSO DE LA PRESENCIA DE CRISTO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EE0000"/>
                </a:solidFill>
                <a:effectLst/>
                <a:uLnTx/>
                <a:uFillTx/>
                <a:latin typeface="Gotham Black" panose="02000603040000020004" pitchFamily="2" charset="0"/>
              </a:rPr>
              <a:t>EN LA TIERRA: </a:t>
            </a:r>
            <a:r>
              <a:rPr kumimoji="0" lang="es-ES" sz="2800" b="1" i="0" u="none" strike="noStrike" kern="1200" cap="none" spc="0" normalizeH="0" baseline="0" noProof="0" dirty="0">
                <a:ln>
                  <a:noFill/>
                </a:ln>
                <a:solidFill>
                  <a:prstClr val="black"/>
                </a:solidFill>
                <a:effectLst/>
                <a:uLnTx/>
                <a:uFillTx/>
                <a:latin typeface="Gotham Black" panose="02000603040000020004" pitchFamily="2" charset="0"/>
              </a:rPr>
              <a:t>NOS REVELÓ A DIOS EN SU PERSONA.</a:t>
            </a:r>
            <a:endParaRPr kumimoji="0" lang="es-PE" sz="2800" b="1" i="0" u="none" strike="noStrike" kern="1200" cap="none" spc="0" normalizeH="0" baseline="0" noProof="0" dirty="0">
              <a:ln>
                <a:noFill/>
              </a:ln>
              <a:solidFill>
                <a:prstClr val="black"/>
              </a:solidFill>
              <a:effectLst/>
              <a:uLnTx/>
              <a:uFillTx/>
              <a:latin typeface="Gotham Black" panose="02000603040000020004" pitchFamily="2" charset="0"/>
            </a:endParaRPr>
          </a:p>
        </p:txBody>
      </p:sp>
      <p:sp>
        <p:nvSpPr>
          <p:cNvPr id="4" name="Rectángulo 3">
            <a:extLst>
              <a:ext uri="{FF2B5EF4-FFF2-40B4-BE49-F238E27FC236}">
                <a16:creationId xmlns:a16="http://schemas.microsoft.com/office/drawing/2014/main" id="{6AC96862-2712-9EBE-12A6-C02F0F8F048C}"/>
              </a:ext>
            </a:extLst>
          </p:cNvPr>
          <p:cNvSpPr/>
          <p:nvPr/>
        </p:nvSpPr>
        <p:spPr>
          <a:xfrm>
            <a:off x="781665" y="5418383"/>
            <a:ext cx="6666270" cy="98197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id="{58D73C9F-263E-2663-E1B9-2D41E505363B}"/>
              </a:ext>
            </a:extLst>
          </p:cNvPr>
          <p:cNvSpPr txBox="1"/>
          <p:nvPr/>
        </p:nvSpPr>
        <p:spPr>
          <a:xfrm>
            <a:off x="1061884" y="5524650"/>
            <a:ext cx="6105832" cy="769441"/>
          </a:xfrm>
          <a:prstGeom prst="rect">
            <a:avLst/>
          </a:prstGeom>
          <a:noFill/>
        </p:spPr>
        <p:txBody>
          <a:bodyPr wrap="square" rtlCol="0">
            <a:spAutoFit/>
          </a:bodyPr>
          <a:lstStyle/>
          <a:p>
            <a:pPr algn="ctr"/>
            <a:r>
              <a:rPr lang="es-ES" sz="2200" dirty="0">
                <a:solidFill>
                  <a:prstClr val="black"/>
                </a:solidFill>
                <a:latin typeface="Gotham Black" panose="02000603040000020004" pitchFamily="2" charset="0"/>
                <a:cs typeface="Gotham" pitchFamily="2" charset="0"/>
              </a:rPr>
              <a:t>¿CÓMO, PUES, DICES TÚ MUÉSTRANOS </a:t>
            </a:r>
          </a:p>
          <a:p>
            <a:pPr algn="ctr"/>
            <a:r>
              <a:rPr lang="es-ES" sz="2200" dirty="0">
                <a:solidFill>
                  <a:prstClr val="black"/>
                </a:solidFill>
                <a:latin typeface="Gotham Black" panose="02000603040000020004" pitchFamily="2" charset="0"/>
                <a:cs typeface="Gotham" pitchFamily="2" charset="0"/>
              </a:rPr>
              <a:t>AL PADRE?” (Jn.14:9) </a:t>
            </a:r>
          </a:p>
        </p:txBody>
      </p:sp>
    </p:spTree>
    <p:extLst>
      <p:ext uri="{BB962C8B-B14F-4D97-AF65-F5344CB8AC3E}">
        <p14:creationId xmlns:p14="http://schemas.microsoft.com/office/powerpoint/2010/main" val="252174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339212"/>
            <a:ext cx="8203842" cy="1342104"/>
          </a:xfrm>
          <a:solidFill>
            <a:schemeClr val="bg1"/>
          </a:solidFill>
        </p:spPr>
        <p:txBody>
          <a:bodyPr>
            <a:noAutofit/>
          </a:bodyPr>
          <a:lstStyle/>
          <a:p>
            <a:pPr algn="ctr"/>
            <a:r>
              <a:rPr lang="es-PE" sz="3600" b="0" dirty="0">
                <a:solidFill>
                  <a:srgbClr val="EE0000"/>
                </a:solidFill>
                <a:latin typeface="Gotham Black" panose="02000603040000020004" pitchFamily="2" charset="0"/>
                <a:cs typeface="Gotham" pitchFamily="2" charset="0"/>
              </a:rPr>
              <a:t>LA ETERNIDAD DE JESÚS </a:t>
            </a:r>
            <a:br>
              <a:rPr lang="es-PE" sz="3600" b="0" dirty="0">
                <a:solidFill>
                  <a:srgbClr val="EE0000"/>
                </a:solidFill>
                <a:latin typeface="Gotham Black" panose="02000603040000020004" pitchFamily="2" charset="0"/>
                <a:cs typeface="Gotham" pitchFamily="2" charset="0"/>
              </a:rPr>
            </a:br>
            <a:r>
              <a:rPr lang="es-PE" sz="3600" b="0" dirty="0">
                <a:solidFill>
                  <a:srgbClr val="EE0000"/>
                </a:solidFill>
                <a:latin typeface="Gotham Black" panose="02000603040000020004" pitchFamily="2" charset="0"/>
                <a:cs typeface="Gotham" pitchFamily="2" charset="0"/>
              </a:rPr>
              <a:t>EL HIJO DE DIOS</a:t>
            </a:r>
          </a:p>
        </p:txBody>
      </p:sp>
      <p:sp>
        <p:nvSpPr>
          <p:cNvPr id="6" name="Marcador de texto 5"/>
          <p:cNvSpPr>
            <a:spLocks noGrp="1"/>
          </p:cNvSpPr>
          <p:nvPr>
            <p:ph type="body" sz="half" idx="2"/>
          </p:nvPr>
        </p:nvSpPr>
        <p:spPr>
          <a:xfrm>
            <a:off x="0" y="1681316"/>
            <a:ext cx="8203842" cy="4865712"/>
          </a:xfrm>
          <a:solidFill>
            <a:srgbClr val="002060"/>
          </a:solidFill>
        </p:spPr>
        <p:txBody>
          <a:bodyPr>
            <a:normAutofit/>
          </a:bodyPr>
          <a:lstStyle/>
          <a:p>
            <a:pPr marL="285750" indent="-285750">
              <a:buFont typeface="Wingdings" panose="05000000000000000000" pitchFamily="2" charset="2"/>
              <a:buChar char="Ø"/>
            </a:pPr>
            <a:r>
              <a:rPr lang="es-PE" sz="2400" b="1" i="1" dirty="0">
                <a:solidFill>
                  <a:srgbClr val="FFFF00"/>
                </a:solidFill>
                <a:latin typeface="Gotham" pitchFamily="2" charset="0"/>
                <a:cs typeface="Gotham" pitchFamily="2" charset="0"/>
              </a:rPr>
              <a:t>JUAN 17:24</a:t>
            </a:r>
            <a:r>
              <a:rPr lang="es-PE" sz="2400" b="1" i="1" dirty="0">
                <a:solidFill>
                  <a:schemeClr val="bg1"/>
                </a:solidFill>
                <a:latin typeface="Gotham" pitchFamily="2" charset="0"/>
                <a:cs typeface="Gotham" pitchFamily="2" charset="0"/>
              </a:rPr>
              <a:t>:“Padre, aquellos que me has dado, quiero que donde yo estoy, también ellos estén conmigo, para que vean mi gloria que me has dado; </a:t>
            </a:r>
            <a:r>
              <a:rPr lang="es-PE" sz="2400" b="1" i="1" dirty="0">
                <a:solidFill>
                  <a:srgbClr val="FFC000"/>
                </a:solidFill>
                <a:latin typeface="Gotham" pitchFamily="2" charset="0"/>
                <a:cs typeface="Gotham" pitchFamily="2" charset="0"/>
              </a:rPr>
              <a:t>PORQUE ME HAS AMADO DESDE ANTES DE LA FUNDACIÓN DEL MUNDO.”</a:t>
            </a:r>
            <a:endParaRPr lang="es-PE" sz="2400" b="1" dirty="0">
              <a:solidFill>
                <a:srgbClr val="FFC000"/>
              </a:solidFill>
              <a:latin typeface="Gotham" pitchFamily="2" charset="0"/>
              <a:cs typeface="Gotham" pitchFamily="2" charset="0"/>
            </a:endParaRPr>
          </a:p>
          <a:p>
            <a:pPr marL="285750" indent="-285750">
              <a:buFont typeface="Wingdings" panose="05000000000000000000" pitchFamily="2" charset="2"/>
              <a:buChar char="Ø"/>
            </a:pPr>
            <a:r>
              <a:rPr lang="es-PE" sz="2400" b="1" dirty="0">
                <a:solidFill>
                  <a:srgbClr val="FFFF00"/>
                </a:solidFill>
                <a:latin typeface="Gotham" pitchFamily="2" charset="0"/>
                <a:cs typeface="Gotham" pitchFamily="2" charset="0"/>
              </a:rPr>
              <a:t>MIQUEAS 5:2 </a:t>
            </a:r>
            <a:r>
              <a:rPr lang="es-PE" sz="2400" b="1" dirty="0">
                <a:solidFill>
                  <a:schemeClr val="bg1"/>
                </a:solidFill>
                <a:latin typeface="Gotham" pitchFamily="2" charset="0"/>
                <a:cs typeface="Gotham" pitchFamily="2" charset="0"/>
              </a:rPr>
              <a:t>“Pero tú, Belén</a:t>
            </a:r>
            <a:r>
              <a:rPr lang="es-PE" sz="2400" b="1" u="sng" dirty="0">
                <a:solidFill>
                  <a:schemeClr val="bg1"/>
                </a:solidFill>
                <a:latin typeface="Gotham" pitchFamily="2" charset="0"/>
                <a:cs typeface="Gotham" pitchFamily="2" charset="0"/>
              </a:rPr>
              <a:t> </a:t>
            </a:r>
            <a:r>
              <a:rPr lang="es-PE" sz="2400" b="1" dirty="0" err="1">
                <a:solidFill>
                  <a:schemeClr val="bg1"/>
                </a:solidFill>
                <a:latin typeface="Gotham" pitchFamily="2" charset="0"/>
                <a:cs typeface="Gotham" pitchFamily="2" charset="0"/>
              </a:rPr>
              <a:t>Éfrata</a:t>
            </a:r>
            <a:r>
              <a:rPr lang="es-PE" sz="2400" b="1" dirty="0">
                <a:solidFill>
                  <a:schemeClr val="bg1"/>
                </a:solidFill>
                <a:latin typeface="Gotham" pitchFamily="2" charset="0"/>
                <a:cs typeface="Gotham" pitchFamily="2" charset="0"/>
              </a:rPr>
              <a:t>, pequeña para estar entre las familias de Judá, </a:t>
            </a:r>
          </a:p>
          <a:p>
            <a:pPr marL="285750" indent="-285750">
              <a:buFont typeface="Wingdings" panose="05000000000000000000" pitchFamily="2" charset="2"/>
              <a:buChar char="Ø"/>
            </a:pPr>
            <a:r>
              <a:rPr lang="es-PE" sz="2400" b="1" dirty="0">
                <a:solidFill>
                  <a:schemeClr val="bg1"/>
                </a:solidFill>
                <a:latin typeface="Gotham" pitchFamily="2" charset="0"/>
                <a:cs typeface="Gotham" pitchFamily="2" charset="0"/>
              </a:rPr>
              <a:t>DE TI ME SALDRÁ EL QUE SERÁ SEÑOR EN ISRAEL; y</a:t>
            </a:r>
            <a:r>
              <a:rPr lang="es-PE" sz="2400" b="1" dirty="0">
                <a:solidFill>
                  <a:srgbClr val="FFFF00"/>
                </a:solidFill>
                <a:latin typeface="Gotham" pitchFamily="2" charset="0"/>
                <a:cs typeface="Gotham" pitchFamily="2" charset="0"/>
              </a:rPr>
              <a:t> SUS SALIDAS SON DESDE EL PRINCIPIO, DESDE LOS DÍAS DE LA ETERNIDAD. </a:t>
            </a:r>
            <a:r>
              <a:rPr lang="es-PE" sz="2400" b="1" dirty="0">
                <a:solidFill>
                  <a:schemeClr val="bg1"/>
                </a:solidFill>
                <a:latin typeface="Gotham" pitchFamily="2" charset="0"/>
                <a:cs typeface="Gotham" pitchFamily="2" charset="0"/>
              </a:rPr>
              <a:t>”</a:t>
            </a:r>
          </a:p>
          <a:p>
            <a:endParaRPr lang="es-PE" sz="2400" b="1" dirty="0">
              <a:latin typeface="Gotham" pitchFamily="2" charset="0"/>
              <a:cs typeface="Gotham" pitchFamily="2" charset="0"/>
            </a:endParaRPr>
          </a:p>
        </p:txBody>
      </p:sp>
      <p:pic>
        <p:nvPicPr>
          <p:cNvPr id="1026" name="Picture 2" descr="http://miespadaeslabiblia.com/wp-content/uploads/2014/11/jesus-etern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8090" y="339212"/>
            <a:ext cx="3687097" cy="6179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320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054510"/>
            <a:ext cx="12192000" cy="4748980"/>
          </a:xfrm>
          <a:solidFill>
            <a:schemeClr val="bg1"/>
          </a:solidFill>
          <a:ln>
            <a:solidFill>
              <a:schemeClr val="bg1"/>
            </a:solidFill>
          </a:ln>
        </p:spPr>
        <p:txBody>
          <a:bodyPr>
            <a:normAutofit/>
          </a:bodyPr>
          <a:lstStyle/>
          <a:p>
            <a:pPr lvl="1">
              <a:buFont typeface="Arial" panose="020B0604020202020204" pitchFamily="34" charset="0"/>
              <a:buChar char="•"/>
            </a:pPr>
            <a:endParaRPr lang="es-PE" sz="2600" dirty="0">
              <a:latin typeface="Gotham" pitchFamily="2" charset="0"/>
              <a:cs typeface="Gotham" pitchFamily="2" charset="0"/>
            </a:endParaRPr>
          </a:p>
          <a:p>
            <a:pPr lvl="1">
              <a:buFont typeface="Arial" panose="020B0604020202020204" pitchFamily="34" charset="0"/>
              <a:buChar char="•"/>
            </a:pPr>
            <a:r>
              <a:rPr lang="es-PE" sz="2600" dirty="0">
                <a:latin typeface="Gotham" pitchFamily="2" charset="0"/>
                <a:cs typeface="Gotham" pitchFamily="2" charset="0"/>
              </a:rPr>
              <a:t>De igual forma, la Escritura afirma que el Hijo, igualmente </a:t>
            </a:r>
          </a:p>
          <a:p>
            <a:pPr marL="457200" lvl="1" indent="0">
              <a:buNone/>
            </a:pPr>
            <a:r>
              <a:rPr lang="es-PE" sz="2600" dirty="0">
                <a:latin typeface="Gotham" pitchFamily="2" charset="0"/>
                <a:cs typeface="Gotham" pitchFamily="2" charset="0"/>
              </a:rPr>
              <a:t>   con el Padre,</a:t>
            </a:r>
          </a:p>
          <a:p>
            <a:pPr lvl="1">
              <a:buFont typeface="Arial" panose="020B0604020202020204" pitchFamily="34" charset="0"/>
              <a:buChar char="•"/>
            </a:pPr>
            <a:r>
              <a:rPr lang="es-PE" sz="2600" dirty="0">
                <a:latin typeface="Gotham" pitchFamily="2" charset="0"/>
                <a:cs typeface="Gotham" pitchFamily="2" charset="0"/>
              </a:rPr>
              <a:t>Es ETERNO; </a:t>
            </a:r>
          </a:p>
          <a:p>
            <a:pPr lvl="1">
              <a:buFont typeface="Arial" panose="020B0604020202020204" pitchFamily="34" charset="0"/>
              <a:buChar char="•"/>
            </a:pPr>
            <a:r>
              <a:rPr lang="es-PE" sz="2600" dirty="0">
                <a:latin typeface="Gotham" pitchFamily="2" charset="0"/>
                <a:cs typeface="Gotham" pitchFamily="2" charset="0"/>
              </a:rPr>
              <a:t>Es OMNIPRESENTE,</a:t>
            </a:r>
          </a:p>
          <a:p>
            <a:pPr lvl="1">
              <a:buFont typeface="Arial" panose="020B0604020202020204" pitchFamily="34" charset="0"/>
              <a:buChar char="•"/>
            </a:pPr>
            <a:r>
              <a:rPr lang="es-PE" sz="2600" dirty="0">
                <a:latin typeface="Gotham" pitchFamily="2" charset="0"/>
                <a:cs typeface="Gotham" pitchFamily="2" charset="0"/>
              </a:rPr>
              <a:t>Es INMUTABLE, </a:t>
            </a:r>
          </a:p>
          <a:p>
            <a:pPr lvl="1">
              <a:buFont typeface="Arial" panose="020B0604020202020204" pitchFamily="34" charset="0"/>
              <a:buChar char="•"/>
            </a:pPr>
            <a:r>
              <a:rPr lang="es-PE" sz="2600" dirty="0">
                <a:latin typeface="Gotham" pitchFamily="2" charset="0"/>
                <a:cs typeface="Gotham" pitchFamily="2" charset="0"/>
              </a:rPr>
              <a:t>Es TODOPODEROSO; </a:t>
            </a:r>
          </a:p>
          <a:p>
            <a:pPr lvl="1">
              <a:buFont typeface="Arial" panose="020B0604020202020204" pitchFamily="34" charset="0"/>
              <a:buChar char="•"/>
            </a:pPr>
            <a:r>
              <a:rPr lang="es-PE" sz="2600" dirty="0">
                <a:latin typeface="Gotham" pitchFamily="2" charset="0"/>
                <a:cs typeface="Gotham" pitchFamily="2" charset="0"/>
              </a:rPr>
              <a:t>Es INFINITO, </a:t>
            </a:r>
          </a:p>
          <a:p>
            <a:pPr lvl="1">
              <a:buFont typeface="Arial" panose="020B0604020202020204" pitchFamily="34" charset="0"/>
              <a:buChar char="•"/>
            </a:pPr>
            <a:r>
              <a:rPr lang="es-PE" sz="2600" dirty="0">
                <a:latin typeface="Gotham" pitchFamily="2" charset="0"/>
                <a:cs typeface="Gotham" pitchFamily="2" charset="0"/>
              </a:rPr>
              <a:t>ABSOLUTAMENTE SANTO, JUSTO   </a:t>
            </a:r>
          </a:p>
        </p:txBody>
      </p:sp>
    </p:spTree>
    <p:extLst>
      <p:ext uri="{BB962C8B-B14F-4D97-AF65-F5344CB8AC3E}">
        <p14:creationId xmlns:p14="http://schemas.microsoft.com/office/powerpoint/2010/main" val="197202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3070"/>
            <a:ext cx="12192000" cy="1032386"/>
          </a:xfrm>
          <a:solidFill>
            <a:schemeClr val="bg1"/>
          </a:solidFill>
          <a:ln>
            <a:solidFill>
              <a:schemeClr val="bg1"/>
            </a:solidFill>
          </a:ln>
        </p:spPr>
        <p:txBody>
          <a:bodyPr>
            <a:normAutofit/>
          </a:bodyPr>
          <a:lstStyle/>
          <a:p>
            <a:pPr marL="228600" lvl="0" indent="-228600" algn="ctr">
              <a:spcBef>
                <a:spcPts val="1000"/>
              </a:spcBef>
            </a:pPr>
            <a:r>
              <a:rPr lang="es-ES" b="1" dirty="0">
                <a:solidFill>
                  <a:srgbClr val="EE0000"/>
                </a:solidFill>
                <a:latin typeface="Gotham Black" panose="02000603040000020004" pitchFamily="2" charset="0"/>
                <a:ea typeface="+mn-ea"/>
                <a:cs typeface="+mn-cs"/>
              </a:rPr>
              <a:t>LOS EVANGELIOS</a:t>
            </a:r>
            <a:endParaRPr lang="en-US" sz="48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1907857"/>
            <a:ext cx="12192000" cy="4328862"/>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SU NACIMIENTO VIRGINAL, </a:t>
            </a:r>
            <a:r>
              <a:rPr lang="es-ES" sz="3000" dirty="0">
                <a:solidFill>
                  <a:srgbClr val="FF0000"/>
                </a:solidFill>
                <a:latin typeface="Gotham" pitchFamily="2" charset="0"/>
                <a:cs typeface="Gotham" pitchFamily="2" charset="0"/>
              </a:rPr>
              <a:t>“</a:t>
            </a:r>
            <a:r>
              <a:rPr lang="es-ES" sz="3000" dirty="0">
                <a:latin typeface="Gotham" pitchFamily="2" charset="0"/>
                <a:cs typeface="Gotham" pitchFamily="2" charset="0"/>
              </a:rPr>
              <a:t>He aquí, una virgen concebirá y dará a luz un hijo, Y llamarás su nombre </a:t>
            </a:r>
            <a:r>
              <a:rPr lang="es-ES" sz="3000" b="1" dirty="0">
                <a:solidFill>
                  <a:srgbClr val="FF0000"/>
                </a:solidFill>
                <a:latin typeface="Gotham" pitchFamily="2" charset="0"/>
                <a:cs typeface="Gotham" pitchFamily="2" charset="0"/>
              </a:rPr>
              <a:t>Emanuel</a:t>
            </a:r>
            <a:r>
              <a:rPr lang="es-ES" sz="3000" dirty="0">
                <a:latin typeface="Gotham" pitchFamily="2" charset="0"/>
                <a:cs typeface="Gotham" pitchFamily="2" charset="0"/>
              </a:rPr>
              <a:t>, que traducido es: </a:t>
            </a:r>
            <a:r>
              <a:rPr lang="es-ES" sz="3000" b="1" dirty="0">
                <a:solidFill>
                  <a:srgbClr val="EE0000"/>
                </a:solidFill>
                <a:latin typeface="Gotham" pitchFamily="2" charset="0"/>
                <a:cs typeface="Gotham" pitchFamily="2" charset="0"/>
              </a:rPr>
              <a:t>DIOS CON NOSOTROS.” </a:t>
            </a:r>
            <a:r>
              <a:rPr lang="es-ES" sz="3000" dirty="0">
                <a:latin typeface="Gotham" pitchFamily="2" charset="0"/>
                <a:cs typeface="Gotham" pitchFamily="2" charset="0"/>
              </a:rPr>
              <a:t>(Mateo 1:23) </a:t>
            </a:r>
          </a:p>
          <a:p>
            <a:r>
              <a:rPr lang="es-ES" sz="3000" dirty="0">
                <a:latin typeface="Gotham" pitchFamily="2" charset="0"/>
                <a:cs typeface="Gotham" pitchFamily="2" charset="0"/>
              </a:rPr>
              <a:t>“Y ahora concebirás en tu vientre, y darás a luz un </a:t>
            </a:r>
            <a:r>
              <a:rPr lang="es-ES" sz="3000" dirty="0">
                <a:solidFill>
                  <a:srgbClr val="EE0000"/>
                </a:solidFill>
                <a:latin typeface="Gotham" pitchFamily="2" charset="0"/>
                <a:cs typeface="Gotham" pitchFamily="2" charset="0"/>
              </a:rPr>
              <a:t>Hijo</a:t>
            </a:r>
            <a:r>
              <a:rPr lang="es-ES" sz="3000" dirty="0">
                <a:latin typeface="Gotham" pitchFamily="2" charset="0"/>
                <a:cs typeface="Gotham" pitchFamily="2" charset="0"/>
              </a:rPr>
              <a:t>, y llamarás su nombre Jesús” (Lucas 1:31)</a:t>
            </a:r>
          </a:p>
          <a:p>
            <a:r>
              <a:rPr lang="es-ES" sz="3000" dirty="0">
                <a:latin typeface="Gotham" pitchFamily="2" charset="0"/>
                <a:cs typeface="Gotham" pitchFamily="2" charset="0"/>
              </a:rPr>
              <a:t> “Respondiendo el ángel, le dijo, el Espíritu Santo vendrá sobre ti, y el poder del Altísimo te cubrirá con su mano; por lo cual también el </a:t>
            </a:r>
            <a:r>
              <a:rPr lang="es-ES" sz="3000" b="1" dirty="0">
                <a:solidFill>
                  <a:srgbClr val="FF0000"/>
                </a:solidFill>
                <a:latin typeface="Gotham" pitchFamily="2" charset="0"/>
                <a:cs typeface="Gotham" pitchFamily="2" charset="0"/>
              </a:rPr>
              <a:t>Santo Ser </a:t>
            </a:r>
            <a:r>
              <a:rPr lang="es-ES" sz="3000" dirty="0">
                <a:latin typeface="Gotham" pitchFamily="2" charset="0"/>
                <a:cs typeface="Gotham" pitchFamily="2" charset="0"/>
              </a:rPr>
              <a:t>que nacerá, será llamado </a:t>
            </a:r>
            <a:r>
              <a:rPr lang="es-ES" sz="3000" b="1" dirty="0">
                <a:solidFill>
                  <a:srgbClr val="EE0000"/>
                </a:solidFill>
                <a:latin typeface="Gotham" pitchFamily="2" charset="0"/>
                <a:cs typeface="Gotham" pitchFamily="2" charset="0"/>
              </a:rPr>
              <a:t>Hijo del Altísimo” </a:t>
            </a:r>
            <a:r>
              <a:rPr lang="es-ES" sz="3000" dirty="0">
                <a:latin typeface="Gotham" pitchFamily="2" charset="0"/>
                <a:cs typeface="Gotham" pitchFamily="2" charset="0"/>
              </a:rPr>
              <a:t>(Lucas 1:35)</a:t>
            </a:r>
          </a:p>
        </p:txBody>
      </p:sp>
    </p:spTree>
    <p:extLst>
      <p:ext uri="{BB962C8B-B14F-4D97-AF65-F5344CB8AC3E}">
        <p14:creationId xmlns:p14="http://schemas.microsoft.com/office/powerpoint/2010/main" val="3297600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7882"/>
            <a:ext cx="12192000" cy="1089213"/>
          </a:xfrm>
          <a:solidFill>
            <a:schemeClr val="bg1"/>
          </a:solidFill>
          <a:ln>
            <a:solidFill>
              <a:schemeClr val="bg1"/>
            </a:solidFill>
          </a:ln>
        </p:spPr>
        <p:txBody>
          <a:bodyPr>
            <a:normAutofit/>
          </a:bodyPr>
          <a:lstStyle/>
          <a:p>
            <a:pPr marL="228600" lvl="0" indent="-228600" algn="ctr">
              <a:spcBef>
                <a:spcPts val="1000"/>
              </a:spcBef>
            </a:pPr>
            <a:r>
              <a:rPr lang="es-ES" b="1" dirty="0">
                <a:solidFill>
                  <a:srgbClr val="EE0000"/>
                </a:solidFill>
                <a:latin typeface="Gotham Black" panose="02000603040000020004" pitchFamily="2" charset="0"/>
                <a:ea typeface="+mn-ea"/>
                <a:cs typeface="+mn-cs"/>
              </a:rPr>
              <a:t>EPÍSTOLAS</a:t>
            </a:r>
            <a:endParaRPr lang="en-US" sz="48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059895"/>
            <a:ext cx="12192000" cy="3547093"/>
          </a:xfrm>
          <a:solidFill>
            <a:schemeClr val="bg1"/>
          </a:solidFill>
          <a:ln>
            <a:solidFill>
              <a:schemeClr val="bg1"/>
            </a:solidFill>
          </a:ln>
        </p:spPr>
        <p:txBody>
          <a:bodyPr>
            <a:normAutofit/>
          </a:bodyPr>
          <a:lstStyle/>
          <a:p>
            <a:pPr marL="0" indent="0">
              <a:buNone/>
            </a:pPr>
            <a:endParaRPr lang="en-US" sz="3000" b="1" dirty="0">
              <a:solidFill>
                <a:srgbClr val="FF0000"/>
              </a:solidFill>
              <a:latin typeface="Gotham" pitchFamily="2" charset="0"/>
              <a:cs typeface="Gotham" pitchFamily="2" charset="0"/>
            </a:endParaRPr>
          </a:p>
          <a:p>
            <a:r>
              <a:rPr lang="en-US" sz="3000" b="1" dirty="0">
                <a:solidFill>
                  <a:srgbClr val="FF0000"/>
                </a:solidFill>
                <a:latin typeface="Gotham" pitchFamily="2" charset="0"/>
                <a:cs typeface="Gotham" pitchFamily="2" charset="0"/>
              </a:rPr>
              <a:t>SU VIDA SIN PECADO:  </a:t>
            </a:r>
            <a:r>
              <a:rPr lang="en-US" sz="3000" dirty="0">
                <a:latin typeface="Gotham" pitchFamily="2" charset="0"/>
                <a:cs typeface="Gotham" pitchFamily="2" charset="0"/>
              </a:rPr>
              <a:t>“</a:t>
            </a:r>
            <a:r>
              <a:rPr lang="en-US" sz="3000" dirty="0" err="1">
                <a:latin typeface="Gotham" pitchFamily="2" charset="0"/>
                <a:cs typeface="Gotham" pitchFamily="2" charset="0"/>
              </a:rPr>
              <a:t>Porque</a:t>
            </a:r>
            <a:r>
              <a:rPr lang="en-US" sz="3000" dirty="0">
                <a:latin typeface="Gotham" pitchFamily="2" charset="0"/>
                <a:cs typeface="Gotham" pitchFamily="2" charset="0"/>
              </a:rPr>
              <a:t> </a:t>
            </a:r>
            <a:r>
              <a:rPr lang="en-US" sz="3000" dirty="0" err="1">
                <a:latin typeface="Gotham" pitchFamily="2" charset="0"/>
                <a:cs typeface="Gotham" pitchFamily="2" charset="0"/>
              </a:rPr>
              <a:t>tal</a:t>
            </a:r>
            <a:r>
              <a:rPr lang="en-US" sz="3000" dirty="0">
                <a:latin typeface="Gotham" pitchFamily="2" charset="0"/>
                <a:cs typeface="Gotham" pitchFamily="2" charset="0"/>
              </a:rPr>
              <a:t> sumo </a:t>
            </a:r>
            <a:r>
              <a:rPr lang="en-US" sz="3000" dirty="0" err="1">
                <a:latin typeface="Gotham" pitchFamily="2" charset="0"/>
                <a:cs typeface="Gotham" pitchFamily="2" charset="0"/>
              </a:rPr>
              <a:t>sacerdote</a:t>
            </a:r>
            <a:r>
              <a:rPr lang="en-US" sz="3000" dirty="0">
                <a:latin typeface="Gotham" pitchFamily="2" charset="0"/>
                <a:cs typeface="Gotham" pitchFamily="2" charset="0"/>
              </a:rPr>
              <a:t> </a:t>
            </a:r>
            <a:r>
              <a:rPr lang="en-US" sz="3000" dirty="0" err="1">
                <a:latin typeface="Gotham" pitchFamily="2" charset="0"/>
                <a:cs typeface="Gotham" pitchFamily="2" charset="0"/>
              </a:rPr>
              <a:t>nos</a:t>
            </a:r>
            <a:r>
              <a:rPr lang="en-US" sz="3000" dirty="0">
                <a:latin typeface="Gotham" pitchFamily="2" charset="0"/>
                <a:cs typeface="Gotham" pitchFamily="2" charset="0"/>
              </a:rPr>
              <a:t> </a:t>
            </a:r>
            <a:r>
              <a:rPr lang="en-US" sz="3000" dirty="0" err="1">
                <a:latin typeface="Gotham" pitchFamily="2" charset="0"/>
                <a:cs typeface="Gotham" pitchFamily="2" charset="0"/>
              </a:rPr>
              <a:t>convenía</a:t>
            </a:r>
            <a:r>
              <a:rPr lang="en-US" sz="3000" dirty="0">
                <a:latin typeface="Gotham" pitchFamily="2" charset="0"/>
                <a:cs typeface="Gotham" pitchFamily="2" charset="0"/>
              </a:rPr>
              <a:t>: santo, </a:t>
            </a:r>
            <a:r>
              <a:rPr lang="en-US" sz="3000" dirty="0" err="1">
                <a:latin typeface="Gotham" pitchFamily="2" charset="0"/>
                <a:cs typeface="Gotham" pitchFamily="2" charset="0"/>
              </a:rPr>
              <a:t>inocente</a:t>
            </a:r>
            <a:r>
              <a:rPr lang="en-US" sz="3000" dirty="0">
                <a:latin typeface="Gotham" pitchFamily="2" charset="0"/>
                <a:cs typeface="Gotham" pitchFamily="2" charset="0"/>
              </a:rPr>
              <a:t>, sin </a:t>
            </a:r>
            <a:r>
              <a:rPr lang="en-US" sz="3000" dirty="0" err="1">
                <a:latin typeface="Gotham" pitchFamily="2" charset="0"/>
                <a:cs typeface="Gotham" pitchFamily="2" charset="0"/>
              </a:rPr>
              <a:t>mancha</a:t>
            </a:r>
            <a:r>
              <a:rPr lang="en-US" sz="3000" dirty="0">
                <a:latin typeface="Gotham" pitchFamily="2" charset="0"/>
                <a:cs typeface="Gotham" pitchFamily="2" charset="0"/>
              </a:rPr>
              <a:t>, </a:t>
            </a:r>
            <a:r>
              <a:rPr lang="en-US" sz="3000" dirty="0" err="1">
                <a:latin typeface="Gotham" pitchFamily="2" charset="0"/>
                <a:cs typeface="Gotham" pitchFamily="2" charset="0"/>
              </a:rPr>
              <a:t>apartado</a:t>
            </a:r>
            <a:r>
              <a:rPr lang="en-US" sz="3000" dirty="0">
                <a:latin typeface="Gotham" pitchFamily="2" charset="0"/>
                <a:cs typeface="Gotham" pitchFamily="2" charset="0"/>
              </a:rPr>
              <a:t> de los </a:t>
            </a:r>
            <a:r>
              <a:rPr lang="en-US" sz="3000" dirty="0" err="1">
                <a:latin typeface="Gotham" pitchFamily="2" charset="0"/>
                <a:cs typeface="Gotham" pitchFamily="2" charset="0"/>
              </a:rPr>
              <a:t>pecadores</a:t>
            </a:r>
            <a:r>
              <a:rPr lang="en-US" sz="3000" dirty="0">
                <a:latin typeface="Gotham" pitchFamily="2" charset="0"/>
                <a:cs typeface="Gotham" pitchFamily="2" charset="0"/>
              </a:rPr>
              <a:t>, y </a:t>
            </a:r>
            <a:r>
              <a:rPr lang="en-US" sz="3000" dirty="0" err="1">
                <a:latin typeface="Gotham" pitchFamily="2" charset="0"/>
                <a:cs typeface="Gotham" pitchFamily="2" charset="0"/>
              </a:rPr>
              <a:t>hecho</a:t>
            </a:r>
            <a:r>
              <a:rPr lang="en-US" sz="3000" dirty="0">
                <a:latin typeface="Gotham" pitchFamily="2" charset="0"/>
                <a:cs typeface="Gotham" pitchFamily="2" charset="0"/>
              </a:rPr>
              <a:t> </a:t>
            </a:r>
            <a:r>
              <a:rPr lang="en-US" sz="3000" dirty="0" err="1">
                <a:latin typeface="Gotham" pitchFamily="2" charset="0"/>
                <a:cs typeface="Gotham" pitchFamily="2" charset="0"/>
              </a:rPr>
              <a:t>más</a:t>
            </a:r>
            <a:r>
              <a:rPr lang="en-US" sz="3000" dirty="0">
                <a:latin typeface="Gotham" pitchFamily="2" charset="0"/>
                <a:cs typeface="Gotham" pitchFamily="2" charset="0"/>
              </a:rPr>
              <a:t> sublime que los </a:t>
            </a:r>
            <a:r>
              <a:rPr lang="en-US" sz="3000" dirty="0" err="1">
                <a:latin typeface="Gotham" pitchFamily="2" charset="0"/>
                <a:cs typeface="Gotham" pitchFamily="2" charset="0"/>
              </a:rPr>
              <a:t>cielos</a:t>
            </a:r>
            <a:r>
              <a:rPr lang="en-US" sz="3000" dirty="0">
                <a:latin typeface="Gotham" pitchFamily="2" charset="0"/>
                <a:cs typeface="Gotham" pitchFamily="2" charset="0"/>
              </a:rPr>
              <a:t>”(</a:t>
            </a:r>
            <a:r>
              <a:rPr lang="en-US" sz="3000" dirty="0" err="1">
                <a:latin typeface="Gotham" pitchFamily="2" charset="0"/>
                <a:cs typeface="Gotham" pitchFamily="2" charset="0"/>
              </a:rPr>
              <a:t>Hebreos</a:t>
            </a:r>
            <a:r>
              <a:rPr lang="en-US" sz="3000" dirty="0">
                <a:latin typeface="Gotham" pitchFamily="2" charset="0"/>
                <a:cs typeface="Gotham" pitchFamily="2" charset="0"/>
              </a:rPr>
              <a:t> 7:26)</a:t>
            </a:r>
          </a:p>
          <a:p>
            <a:r>
              <a:rPr lang="en-US" sz="3000" dirty="0">
                <a:latin typeface="Gotham" pitchFamily="2" charset="0"/>
                <a:cs typeface="Gotham" pitchFamily="2" charset="0"/>
              </a:rPr>
              <a:t> “ El </a:t>
            </a:r>
            <a:r>
              <a:rPr lang="en-US" sz="3000" dirty="0" err="1">
                <a:latin typeface="Gotham" pitchFamily="2" charset="0"/>
                <a:cs typeface="Gotham" pitchFamily="2" charset="0"/>
              </a:rPr>
              <a:t>cual</a:t>
            </a:r>
            <a:r>
              <a:rPr lang="en-US" sz="3000" dirty="0">
                <a:latin typeface="Gotham" pitchFamily="2" charset="0"/>
                <a:cs typeface="Gotham" pitchFamily="2" charset="0"/>
              </a:rPr>
              <a:t> no </a:t>
            </a:r>
            <a:r>
              <a:rPr lang="en-US" sz="3000" dirty="0" err="1">
                <a:latin typeface="Gotham" pitchFamily="2" charset="0"/>
                <a:cs typeface="Gotham" pitchFamily="2" charset="0"/>
              </a:rPr>
              <a:t>hizo</a:t>
            </a:r>
            <a:r>
              <a:rPr lang="en-US" sz="3000" dirty="0">
                <a:latin typeface="Gotham" pitchFamily="2" charset="0"/>
                <a:cs typeface="Gotham" pitchFamily="2" charset="0"/>
              </a:rPr>
              <a:t> </a:t>
            </a:r>
            <a:r>
              <a:rPr lang="en-US" sz="3000" dirty="0" err="1">
                <a:latin typeface="Gotham" pitchFamily="2" charset="0"/>
                <a:cs typeface="Gotham" pitchFamily="2" charset="0"/>
              </a:rPr>
              <a:t>pecado</a:t>
            </a:r>
            <a:r>
              <a:rPr lang="en-US" sz="3000" dirty="0">
                <a:latin typeface="Gotham" pitchFamily="2" charset="0"/>
                <a:cs typeface="Gotham" pitchFamily="2" charset="0"/>
              </a:rPr>
              <a:t>, </a:t>
            </a:r>
            <a:r>
              <a:rPr lang="en-US" sz="3000" dirty="0" err="1">
                <a:latin typeface="Gotham" pitchFamily="2" charset="0"/>
                <a:cs typeface="Gotham" pitchFamily="2" charset="0"/>
              </a:rPr>
              <a:t>ni</a:t>
            </a:r>
            <a:r>
              <a:rPr lang="en-US" sz="3000" dirty="0">
                <a:latin typeface="Gotham" pitchFamily="2" charset="0"/>
                <a:cs typeface="Gotham" pitchFamily="2" charset="0"/>
              </a:rPr>
              <a:t> se </a:t>
            </a:r>
            <a:r>
              <a:rPr lang="en-US" sz="3000" dirty="0" err="1">
                <a:latin typeface="Gotham" pitchFamily="2" charset="0"/>
                <a:cs typeface="Gotham" pitchFamily="2" charset="0"/>
              </a:rPr>
              <a:t>halló</a:t>
            </a:r>
            <a:r>
              <a:rPr lang="en-US" sz="3000" dirty="0">
                <a:latin typeface="Gotham" pitchFamily="2" charset="0"/>
                <a:cs typeface="Gotham" pitchFamily="2" charset="0"/>
              </a:rPr>
              <a:t> </a:t>
            </a:r>
            <a:r>
              <a:rPr lang="en-US" sz="3000" dirty="0" err="1">
                <a:latin typeface="Gotham" pitchFamily="2" charset="0"/>
                <a:cs typeface="Gotham" pitchFamily="2" charset="0"/>
              </a:rPr>
              <a:t>engaño</a:t>
            </a:r>
            <a:r>
              <a:rPr lang="en-US" sz="3000" dirty="0">
                <a:latin typeface="Gotham" pitchFamily="2" charset="0"/>
                <a:cs typeface="Gotham" pitchFamily="2" charset="0"/>
              </a:rPr>
              <a:t> en </a:t>
            </a:r>
            <a:r>
              <a:rPr lang="en-US" sz="3000" dirty="0" err="1">
                <a:latin typeface="Gotham" pitchFamily="2" charset="0"/>
                <a:cs typeface="Gotham" pitchFamily="2" charset="0"/>
              </a:rPr>
              <a:t>su</a:t>
            </a:r>
            <a:r>
              <a:rPr lang="en-US" sz="3000" dirty="0">
                <a:latin typeface="Gotham" pitchFamily="2" charset="0"/>
                <a:cs typeface="Gotham" pitchFamily="2" charset="0"/>
              </a:rPr>
              <a:t> boca”(1 Pedro 2:22) </a:t>
            </a: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22383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22666"/>
            <a:ext cx="12192000" cy="3812669"/>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SUS MILAGROS</a:t>
            </a:r>
            <a:r>
              <a:rPr lang="es-ES" sz="3000" b="1" dirty="0">
                <a:latin typeface="Gotham" pitchFamily="2" charset="0"/>
                <a:cs typeface="Gotham" pitchFamily="2" charset="0"/>
              </a:rPr>
              <a:t>, </a:t>
            </a:r>
            <a:r>
              <a:rPr lang="es-ES" sz="3000" dirty="0">
                <a:latin typeface="Gotham" pitchFamily="2" charset="0"/>
                <a:cs typeface="Gotham" pitchFamily="2" charset="0"/>
              </a:rPr>
              <a:t>“Varones israelitas, oíd estas palabras: Jesús nazareno, varón aprobado por Dios entre vosotros con las maravillas, prodigios y señales que Dios hizo entre vosotros por medio de él, como vosotros mismos sabéis”(Hechos 2:22) </a:t>
            </a:r>
          </a:p>
          <a:p>
            <a:r>
              <a:rPr lang="es-ES" sz="3000" dirty="0">
                <a:latin typeface="Gotham" pitchFamily="2" charset="0"/>
                <a:cs typeface="Gotham" pitchFamily="2" charset="0"/>
              </a:rPr>
              <a:t> “Cómo Dios ungió con el Espíritu Santo y con poder a Jesús de Nazaret, y cómo éste anduvo haciendo bienes y sanando a todos los oprimidos por el diablo, porque Dios estaba con él” (Hechos 10:38) </a:t>
            </a:r>
          </a:p>
        </p:txBody>
      </p:sp>
    </p:spTree>
    <p:extLst>
      <p:ext uri="{BB962C8B-B14F-4D97-AF65-F5344CB8AC3E}">
        <p14:creationId xmlns:p14="http://schemas.microsoft.com/office/powerpoint/2010/main" val="59394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C6320FBB-88F8-BAD6-7325-101C0C696602}"/>
              </a:ext>
            </a:extLst>
          </p:cNvPr>
          <p:cNvSpPr txBox="1"/>
          <p:nvPr/>
        </p:nvSpPr>
        <p:spPr>
          <a:xfrm>
            <a:off x="1898073" y="3385263"/>
            <a:ext cx="8395854" cy="1477328"/>
          </a:xfrm>
          <a:prstGeom prst="rect">
            <a:avLst/>
          </a:prstGeom>
          <a:noFill/>
        </p:spPr>
        <p:txBody>
          <a:bodyPr wrap="square" rtlCol="0">
            <a:spAutoFit/>
          </a:bodyPr>
          <a:lstStyle/>
          <a:p>
            <a:pPr lvl="0" algn="ctr">
              <a:defRPr/>
            </a:pPr>
            <a:r>
              <a:rPr lang="es-ES" sz="5000" b="1" dirty="0">
                <a:solidFill>
                  <a:prstClr val="black"/>
                </a:solidFill>
                <a:latin typeface="Gotham Black" panose="02000603040000020004" pitchFamily="2" charset="0"/>
                <a:cs typeface="Gotham" pitchFamily="2" charset="0"/>
              </a:rPr>
              <a:t>El Único Dios Verdadero</a:t>
            </a:r>
          </a:p>
          <a:p>
            <a:pPr lvl="0" algn="ctr">
              <a:defRPr/>
            </a:pPr>
            <a:r>
              <a:rPr lang="es-ES" sz="2000" b="1" dirty="0">
                <a:solidFill>
                  <a:srgbClr val="FF0000"/>
                </a:solidFill>
                <a:latin typeface="Gotham" pitchFamily="2" charset="0"/>
                <a:cs typeface="Gotham" pitchFamily="2" charset="0"/>
              </a:rPr>
              <a:t>CAPITULO 2</a:t>
            </a:r>
          </a:p>
          <a:p>
            <a:pPr lvl="0" algn="ctr">
              <a:defRPr/>
            </a:pPr>
            <a:r>
              <a:rPr lang="es-ES" sz="2000" b="1" dirty="0">
                <a:solidFill>
                  <a:srgbClr val="FF0000"/>
                </a:solidFill>
                <a:latin typeface="Gotham" pitchFamily="2" charset="0"/>
                <a:cs typeface="Gotham" pitchFamily="2" charset="0"/>
              </a:rPr>
              <a:t>PÁGINAS 50 AL 69</a:t>
            </a:r>
          </a:p>
        </p:txBody>
      </p:sp>
      <p:sp>
        <p:nvSpPr>
          <p:cNvPr id="6" name="CuadroTexto 5">
            <a:extLst>
              <a:ext uri="{FF2B5EF4-FFF2-40B4-BE49-F238E27FC236}">
                <a16:creationId xmlns:a16="http://schemas.microsoft.com/office/drawing/2014/main" id="{8DF94B94-7728-85CC-4AD5-B4B125B48839}"/>
              </a:ext>
            </a:extLst>
          </p:cNvPr>
          <p:cNvSpPr txBox="1"/>
          <p:nvPr/>
        </p:nvSpPr>
        <p:spPr>
          <a:xfrm>
            <a:off x="3680346" y="5007267"/>
            <a:ext cx="4831308" cy="369332"/>
          </a:xfrm>
          <a:prstGeom prst="rect">
            <a:avLst/>
          </a:prstGeom>
          <a:noFill/>
        </p:spPr>
        <p:txBody>
          <a:bodyPr wrap="square" rtlCol="0">
            <a:spAutoFit/>
          </a:bodyPr>
          <a:lstStyle/>
          <a:p>
            <a:pPr algn="ctr"/>
            <a:r>
              <a:rPr lang="es-PE" b="1" dirty="0">
                <a:latin typeface="Gotham" pitchFamily="2" charset="0"/>
                <a:cs typeface="Gotham" pitchFamily="2" charset="0"/>
              </a:rPr>
              <a:t>Profesor: GENARO TORRES V.</a:t>
            </a:r>
            <a:endParaRPr lang="en-US" b="1" dirty="0">
              <a:latin typeface="Gotham" pitchFamily="2" charset="0"/>
              <a:cs typeface="Gotham" pitchFamily="2" charset="0"/>
            </a:endParaRPr>
          </a:p>
        </p:txBody>
      </p:sp>
    </p:spTree>
    <p:extLst>
      <p:ext uri="{BB962C8B-B14F-4D97-AF65-F5344CB8AC3E}">
        <p14:creationId xmlns:p14="http://schemas.microsoft.com/office/powerpoint/2010/main" val="1853231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57746"/>
            <a:ext cx="12192000" cy="3742508"/>
          </a:xfrm>
          <a:solidFill>
            <a:schemeClr val="bg1"/>
          </a:solidFill>
          <a:ln>
            <a:solidFill>
              <a:schemeClr val="bg1"/>
            </a:solidFill>
          </a:ln>
        </p:spPr>
        <p:txBody>
          <a:bodyPr>
            <a:normAutofit/>
          </a:bodyPr>
          <a:lstStyle/>
          <a:p>
            <a:endParaRPr lang="en-US" sz="3000" b="1" dirty="0">
              <a:solidFill>
                <a:srgbClr val="FF0000"/>
              </a:solidFill>
              <a:latin typeface="Gotham" pitchFamily="2" charset="0"/>
              <a:cs typeface="Gotham" pitchFamily="2" charset="0"/>
            </a:endParaRPr>
          </a:p>
          <a:p>
            <a:r>
              <a:rPr lang="en-US" sz="3000" b="1" dirty="0">
                <a:solidFill>
                  <a:srgbClr val="FF0000"/>
                </a:solidFill>
                <a:latin typeface="Gotham" pitchFamily="2" charset="0"/>
                <a:cs typeface="Gotham" pitchFamily="2" charset="0"/>
              </a:rPr>
              <a:t>SU OBRA VICARIA EN LA CRUZ</a:t>
            </a:r>
            <a:r>
              <a:rPr lang="en-US" sz="3000" dirty="0">
                <a:solidFill>
                  <a:srgbClr val="FF0000"/>
                </a:solidFill>
                <a:latin typeface="Gotham" pitchFamily="2" charset="0"/>
                <a:cs typeface="Gotham" pitchFamily="2" charset="0"/>
              </a:rPr>
              <a:t>, </a:t>
            </a:r>
            <a:r>
              <a:rPr lang="en-US" sz="3000" dirty="0">
                <a:latin typeface="Gotham" pitchFamily="2" charset="0"/>
                <a:cs typeface="Gotham" pitchFamily="2" charset="0"/>
              </a:rPr>
              <a:t> “</a:t>
            </a:r>
            <a:r>
              <a:rPr lang="en-US" sz="3000" dirty="0" err="1">
                <a:latin typeface="Gotham" pitchFamily="2" charset="0"/>
                <a:cs typeface="Gotham" pitchFamily="2" charset="0"/>
              </a:rPr>
              <a:t>Porque</a:t>
            </a:r>
            <a:r>
              <a:rPr lang="en-US" sz="3000" dirty="0">
                <a:latin typeface="Gotham" pitchFamily="2" charset="0"/>
                <a:cs typeface="Gotham" pitchFamily="2" charset="0"/>
              </a:rPr>
              <a:t> </a:t>
            </a:r>
            <a:r>
              <a:rPr lang="en-US" sz="3000" dirty="0" err="1">
                <a:latin typeface="Gotham" pitchFamily="2" charset="0"/>
                <a:cs typeface="Gotham" pitchFamily="2" charset="0"/>
              </a:rPr>
              <a:t>primeramente</a:t>
            </a:r>
            <a:r>
              <a:rPr lang="en-US" sz="3000" dirty="0">
                <a:latin typeface="Gotham" pitchFamily="2" charset="0"/>
                <a:cs typeface="Gotham" pitchFamily="2" charset="0"/>
              </a:rPr>
              <a:t> </a:t>
            </a:r>
            <a:r>
              <a:rPr lang="en-US" sz="3000" dirty="0" err="1">
                <a:latin typeface="Gotham" pitchFamily="2" charset="0"/>
                <a:cs typeface="Gotham" pitchFamily="2" charset="0"/>
              </a:rPr>
              <a:t>os</a:t>
            </a:r>
            <a:r>
              <a:rPr lang="en-US" sz="3000" dirty="0">
                <a:latin typeface="Gotham" pitchFamily="2" charset="0"/>
                <a:cs typeface="Gotham" pitchFamily="2" charset="0"/>
              </a:rPr>
              <a:t> he </a:t>
            </a:r>
            <a:r>
              <a:rPr lang="en-US" sz="3000" dirty="0" err="1">
                <a:latin typeface="Gotham" pitchFamily="2" charset="0"/>
                <a:cs typeface="Gotham" pitchFamily="2" charset="0"/>
              </a:rPr>
              <a:t>enseñado</a:t>
            </a:r>
            <a:r>
              <a:rPr lang="en-US" sz="3000" dirty="0">
                <a:latin typeface="Gotham" pitchFamily="2" charset="0"/>
                <a:cs typeface="Gotham" pitchFamily="2" charset="0"/>
              </a:rPr>
              <a:t> lo que </a:t>
            </a:r>
            <a:r>
              <a:rPr lang="en-US" sz="3000" dirty="0" err="1">
                <a:latin typeface="Gotham" pitchFamily="2" charset="0"/>
                <a:cs typeface="Gotham" pitchFamily="2" charset="0"/>
              </a:rPr>
              <a:t>asimismo</a:t>
            </a:r>
            <a:r>
              <a:rPr lang="en-US" sz="3000" dirty="0">
                <a:latin typeface="Gotham" pitchFamily="2" charset="0"/>
                <a:cs typeface="Gotham" pitchFamily="2" charset="0"/>
              </a:rPr>
              <a:t> </a:t>
            </a:r>
            <a:r>
              <a:rPr lang="en-US" sz="3000" dirty="0" err="1">
                <a:latin typeface="Gotham" pitchFamily="2" charset="0"/>
                <a:cs typeface="Gotham" pitchFamily="2" charset="0"/>
              </a:rPr>
              <a:t>recibí</a:t>
            </a:r>
            <a:r>
              <a:rPr lang="en-US" sz="3000" dirty="0">
                <a:latin typeface="Gotham" pitchFamily="2" charset="0"/>
                <a:cs typeface="Gotham" pitchFamily="2" charset="0"/>
              </a:rPr>
              <a:t>: Que Cristo </a:t>
            </a:r>
            <a:r>
              <a:rPr lang="en-US" sz="3000" dirty="0" err="1">
                <a:latin typeface="Gotham" pitchFamily="2" charset="0"/>
                <a:cs typeface="Gotham" pitchFamily="2" charset="0"/>
              </a:rPr>
              <a:t>murió</a:t>
            </a:r>
            <a:r>
              <a:rPr lang="en-US" sz="3000" dirty="0">
                <a:latin typeface="Gotham" pitchFamily="2" charset="0"/>
                <a:cs typeface="Gotham" pitchFamily="2" charset="0"/>
              </a:rPr>
              <a:t> </a:t>
            </a:r>
            <a:r>
              <a:rPr lang="en-US" sz="3000" dirty="0" err="1">
                <a:latin typeface="Gotham" pitchFamily="2" charset="0"/>
                <a:cs typeface="Gotham" pitchFamily="2" charset="0"/>
              </a:rPr>
              <a:t>por</a:t>
            </a:r>
            <a:r>
              <a:rPr lang="en-US" sz="3000" dirty="0">
                <a:latin typeface="Gotham" pitchFamily="2" charset="0"/>
                <a:cs typeface="Gotham" pitchFamily="2" charset="0"/>
              </a:rPr>
              <a:t> </a:t>
            </a:r>
            <a:r>
              <a:rPr lang="en-US" sz="3000" dirty="0" err="1">
                <a:latin typeface="Gotham" pitchFamily="2" charset="0"/>
                <a:cs typeface="Gotham" pitchFamily="2" charset="0"/>
              </a:rPr>
              <a:t>nuestros</a:t>
            </a:r>
            <a:r>
              <a:rPr lang="en-US" sz="3000" dirty="0">
                <a:latin typeface="Gotham" pitchFamily="2" charset="0"/>
                <a:cs typeface="Gotham" pitchFamily="2" charset="0"/>
              </a:rPr>
              <a:t> </a:t>
            </a:r>
            <a:r>
              <a:rPr lang="en-US" sz="3000" dirty="0" err="1">
                <a:latin typeface="Gotham" pitchFamily="2" charset="0"/>
                <a:cs typeface="Gotham" pitchFamily="2" charset="0"/>
              </a:rPr>
              <a:t>pecados</a:t>
            </a:r>
            <a:r>
              <a:rPr lang="en-US" sz="3000" dirty="0">
                <a:latin typeface="Gotham" pitchFamily="2" charset="0"/>
                <a:cs typeface="Gotham" pitchFamily="2" charset="0"/>
              </a:rPr>
              <a:t>, </a:t>
            </a:r>
            <a:r>
              <a:rPr lang="en-US" sz="3000" dirty="0" err="1">
                <a:latin typeface="Gotham" pitchFamily="2" charset="0"/>
                <a:cs typeface="Gotham" pitchFamily="2" charset="0"/>
              </a:rPr>
              <a:t>conforme</a:t>
            </a:r>
            <a:r>
              <a:rPr lang="en-US" sz="3000" dirty="0">
                <a:latin typeface="Gotham" pitchFamily="2" charset="0"/>
                <a:cs typeface="Gotham" pitchFamily="2" charset="0"/>
              </a:rPr>
              <a:t> a las </a:t>
            </a:r>
            <a:r>
              <a:rPr lang="en-US" sz="3000" dirty="0" err="1">
                <a:latin typeface="Gotham" pitchFamily="2" charset="0"/>
                <a:cs typeface="Gotham" pitchFamily="2" charset="0"/>
              </a:rPr>
              <a:t>Escrituras</a:t>
            </a:r>
            <a:r>
              <a:rPr lang="en-US" sz="3000" dirty="0">
                <a:latin typeface="Gotham" pitchFamily="2" charset="0"/>
                <a:cs typeface="Gotham" pitchFamily="2" charset="0"/>
              </a:rPr>
              <a:t>” (1 </a:t>
            </a:r>
            <a:r>
              <a:rPr lang="en-US" sz="3000" dirty="0" err="1">
                <a:latin typeface="Gotham" pitchFamily="2" charset="0"/>
                <a:cs typeface="Gotham" pitchFamily="2" charset="0"/>
              </a:rPr>
              <a:t>Corintios</a:t>
            </a:r>
            <a:r>
              <a:rPr lang="en-US" sz="3000" dirty="0">
                <a:latin typeface="Gotham" pitchFamily="2" charset="0"/>
                <a:cs typeface="Gotham" pitchFamily="2" charset="0"/>
              </a:rPr>
              <a:t> 15:3)</a:t>
            </a:r>
          </a:p>
          <a:p>
            <a:pPr marL="0" indent="0">
              <a:buNone/>
            </a:pPr>
            <a:r>
              <a:rPr lang="en-US" sz="3000" dirty="0">
                <a:latin typeface="Gotham" pitchFamily="2" charset="0"/>
                <a:cs typeface="Gotham" pitchFamily="2" charset="0"/>
              </a:rPr>
              <a:t>“Al que no </a:t>
            </a:r>
            <a:r>
              <a:rPr lang="en-US" sz="3000" dirty="0" err="1">
                <a:latin typeface="Gotham" pitchFamily="2" charset="0"/>
                <a:cs typeface="Gotham" pitchFamily="2" charset="0"/>
              </a:rPr>
              <a:t>conoció</a:t>
            </a:r>
            <a:r>
              <a:rPr lang="en-US" sz="3000" dirty="0">
                <a:latin typeface="Gotham" pitchFamily="2" charset="0"/>
                <a:cs typeface="Gotham" pitchFamily="2" charset="0"/>
              </a:rPr>
              <a:t> </a:t>
            </a:r>
            <a:r>
              <a:rPr lang="en-US" sz="3000" dirty="0" err="1">
                <a:latin typeface="Gotham" pitchFamily="2" charset="0"/>
                <a:cs typeface="Gotham" pitchFamily="2" charset="0"/>
              </a:rPr>
              <a:t>pecado</a:t>
            </a:r>
            <a:r>
              <a:rPr lang="en-US" sz="3000" dirty="0">
                <a:latin typeface="Gotham" pitchFamily="2" charset="0"/>
                <a:cs typeface="Gotham" pitchFamily="2" charset="0"/>
              </a:rPr>
              <a:t>, </a:t>
            </a:r>
            <a:r>
              <a:rPr lang="en-US" sz="3000" dirty="0" err="1">
                <a:latin typeface="Gotham" pitchFamily="2" charset="0"/>
                <a:cs typeface="Gotham" pitchFamily="2" charset="0"/>
              </a:rPr>
              <a:t>por</a:t>
            </a:r>
            <a:r>
              <a:rPr lang="en-US" sz="3000" dirty="0">
                <a:latin typeface="Gotham" pitchFamily="2" charset="0"/>
                <a:cs typeface="Gotham" pitchFamily="2" charset="0"/>
              </a:rPr>
              <a:t> </a:t>
            </a:r>
            <a:r>
              <a:rPr lang="en-US" sz="3000" dirty="0" err="1">
                <a:latin typeface="Gotham" pitchFamily="2" charset="0"/>
                <a:cs typeface="Gotham" pitchFamily="2" charset="0"/>
              </a:rPr>
              <a:t>nosotros</a:t>
            </a:r>
            <a:r>
              <a:rPr lang="en-US" sz="3000" dirty="0">
                <a:latin typeface="Gotham" pitchFamily="2" charset="0"/>
                <a:cs typeface="Gotham" pitchFamily="2" charset="0"/>
              </a:rPr>
              <a:t> lo </a:t>
            </a:r>
            <a:r>
              <a:rPr lang="en-US" sz="3000" dirty="0" err="1">
                <a:latin typeface="Gotham" pitchFamily="2" charset="0"/>
                <a:cs typeface="Gotham" pitchFamily="2" charset="0"/>
              </a:rPr>
              <a:t>hizo</a:t>
            </a:r>
            <a:r>
              <a:rPr lang="en-US" sz="3000" dirty="0">
                <a:latin typeface="Gotham" pitchFamily="2" charset="0"/>
                <a:cs typeface="Gotham" pitchFamily="2" charset="0"/>
              </a:rPr>
              <a:t> </a:t>
            </a:r>
            <a:r>
              <a:rPr lang="en-US" sz="3000" dirty="0" err="1">
                <a:latin typeface="Gotham" pitchFamily="2" charset="0"/>
                <a:cs typeface="Gotham" pitchFamily="2" charset="0"/>
              </a:rPr>
              <a:t>pecado</a:t>
            </a:r>
            <a:r>
              <a:rPr lang="en-US" sz="3000" dirty="0">
                <a:latin typeface="Gotham" pitchFamily="2" charset="0"/>
                <a:cs typeface="Gotham" pitchFamily="2" charset="0"/>
              </a:rPr>
              <a:t> para que </a:t>
            </a:r>
            <a:r>
              <a:rPr lang="en-US" sz="3000" dirty="0" err="1">
                <a:latin typeface="Gotham" pitchFamily="2" charset="0"/>
                <a:cs typeface="Gotham" pitchFamily="2" charset="0"/>
              </a:rPr>
              <a:t>nosotros</a:t>
            </a:r>
            <a:r>
              <a:rPr lang="en-US" sz="3000" dirty="0">
                <a:latin typeface="Gotham" pitchFamily="2" charset="0"/>
                <a:cs typeface="Gotham" pitchFamily="2" charset="0"/>
              </a:rPr>
              <a:t> </a:t>
            </a:r>
            <a:r>
              <a:rPr lang="en-US" sz="3000" dirty="0" err="1">
                <a:latin typeface="Gotham" pitchFamily="2" charset="0"/>
                <a:cs typeface="Gotham" pitchFamily="2" charset="0"/>
              </a:rPr>
              <a:t>fuésemos</a:t>
            </a:r>
            <a:r>
              <a:rPr lang="en-US" sz="3000" dirty="0">
                <a:latin typeface="Gotham" pitchFamily="2" charset="0"/>
                <a:cs typeface="Gotham" pitchFamily="2" charset="0"/>
              </a:rPr>
              <a:t> </a:t>
            </a:r>
            <a:r>
              <a:rPr lang="en-US" sz="3000" dirty="0" err="1">
                <a:latin typeface="Gotham" pitchFamily="2" charset="0"/>
                <a:cs typeface="Gotham" pitchFamily="2" charset="0"/>
              </a:rPr>
              <a:t>hechos</a:t>
            </a:r>
            <a:r>
              <a:rPr lang="en-US" sz="3000" dirty="0">
                <a:latin typeface="Gotham" pitchFamily="2" charset="0"/>
                <a:cs typeface="Gotham" pitchFamily="2" charset="0"/>
              </a:rPr>
              <a:t> </a:t>
            </a:r>
            <a:r>
              <a:rPr lang="en-US" sz="3000" dirty="0" err="1">
                <a:latin typeface="Gotham" pitchFamily="2" charset="0"/>
                <a:cs typeface="Gotham" pitchFamily="2" charset="0"/>
              </a:rPr>
              <a:t>justicia</a:t>
            </a:r>
            <a:r>
              <a:rPr lang="en-US" sz="3000" dirty="0">
                <a:latin typeface="Gotham" pitchFamily="2" charset="0"/>
                <a:cs typeface="Gotham" pitchFamily="2" charset="0"/>
              </a:rPr>
              <a:t> de Dios en </a:t>
            </a:r>
            <a:r>
              <a:rPr lang="en-US" sz="3000" dirty="0" err="1">
                <a:latin typeface="Gotham" pitchFamily="2" charset="0"/>
                <a:cs typeface="Gotham" pitchFamily="2" charset="0"/>
              </a:rPr>
              <a:t>él</a:t>
            </a:r>
            <a:r>
              <a:rPr lang="en-US" sz="3000" dirty="0">
                <a:latin typeface="Gotham" pitchFamily="2" charset="0"/>
                <a:cs typeface="Gotham" pitchFamily="2" charset="0"/>
              </a:rPr>
              <a:t>” (2 </a:t>
            </a:r>
            <a:r>
              <a:rPr lang="en-US" sz="3000" dirty="0" err="1">
                <a:latin typeface="Gotham" pitchFamily="2" charset="0"/>
                <a:cs typeface="Gotham" pitchFamily="2" charset="0"/>
              </a:rPr>
              <a:t>Corintios</a:t>
            </a:r>
            <a:r>
              <a:rPr lang="en-US" sz="3000" dirty="0">
                <a:latin typeface="Gotham" pitchFamily="2" charset="0"/>
                <a:cs typeface="Gotham" pitchFamily="2" charset="0"/>
              </a:rPr>
              <a:t> 5:21)</a:t>
            </a:r>
          </a:p>
          <a:p>
            <a:pPr marL="0" indent="0">
              <a:buNone/>
            </a:pPr>
            <a:endParaRPr lang="es-ES" sz="3000" dirty="0">
              <a:latin typeface="Gotham" pitchFamily="2" charset="0"/>
              <a:cs typeface="Gotham" pitchFamily="2" charset="0"/>
            </a:endParaRPr>
          </a:p>
        </p:txBody>
      </p:sp>
    </p:spTree>
    <p:extLst>
      <p:ext uri="{BB962C8B-B14F-4D97-AF65-F5344CB8AC3E}">
        <p14:creationId xmlns:p14="http://schemas.microsoft.com/office/powerpoint/2010/main" val="3390717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375182"/>
            <a:ext cx="12192000" cy="4107636"/>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SU RESURRECCIÓN CORPORAL DE ENTRE LOS MUERTOS</a:t>
            </a:r>
            <a:r>
              <a:rPr lang="es-ES" sz="3000" dirty="0">
                <a:latin typeface="Gotham" pitchFamily="2" charset="0"/>
                <a:cs typeface="Gotham" pitchFamily="2" charset="0"/>
              </a:rPr>
              <a:t>,</a:t>
            </a:r>
            <a:r>
              <a:rPr lang="en-US" sz="3000" dirty="0">
                <a:latin typeface="Gotham" pitchFamily="2" charset="0"/>
                <a:cs typeface="Gotham" pitchFamily="2" charset="0"/>
              </a:rPr>
              <a:t> “No </a:t>
            </a:r>
            <a:r>
              <a:rPr lang="en-US" sz="3000" dirty="0" err="1">
                <a:latin typeface="Gotham" pitchFamily="2" charset="0"/>
                <a:cs typeface="Gotham" pitchFamily="2" charset="0"/>
              </a:rPr>
              <a:t>está</a:t>
            </a:r>
            <a:r>
              <a:rPr lang="en-US" sz="3000" dirty="0">
                <a:latin typeface="Gotham" pitchFamily="2" charset="0"/>
                <a:cs typeface="Gotham" pitchFamily="2" charset="0"/>
              </a:rPr>
              <a:t> </a:t>
            </a:r>
            <a:r>
              <a:rPr lang="en-US" sz="3000" dirty="0" err="1">
                <a:latin typeface="Gotham" pitchFamily="2" charset="0"/>
                <a:cs typeface="Gotham" pitchFamily="2" charset="0"/>
              </a:rPr>
              <a:t>aquí</a:t>
            </a:r>
            <a:r>
              <a:rPr lang="en-US" sz="3000" dirty="0">
                <a:latin typeface="Gotham" pitchFamily="2" charset="0"/>
                <a:cs typeface="Gotham" pitchFamily="2" charset="0"/>
              </a:rPr>
              <a:t> </a:t>
            </a:r>
            <a:r>
              <a:rPr lang="en-US" sz="3000" dirty="0" err="1">
                <a:latin typeface="Gotham" pitchFamily="2" charset="0"/>
                <a:cs typeface="Gotham" pitchFamily="2" charset="0"/>
              </a:rPr>
              <a:t>pues</a:t>
            </a:r>
            <a:r>
              <a:rPr lang="en-US" sz="3000" dirty="0">
                <a:latin typeface="Gotham" pitchFamily="2" charset="0"/>
                <a:cs typeface="Gotham" pitchFamily="2" charset="0"/>
              </a:rPr>
              <a:t>, ha </a:t>
            </a:r>
            <a:r>
              <a:rPr lang="en-US" sz="3000" dirty="0" err="1">
                <a:latin typeface="Gotham" pitchFamily="2" charset="0"/>
                <a:cs typeface="Gotham" pitchFamily="2" charset="0"/>
              </a:rPr>
              <a:t>resucitado</a:t>
            </a:r>
            <a:r>
              <a:rPr lang="en-US" sz="3000" dirty="0">
                <a:latin typeface="Gotham" pitchFamily="2" charset="0"/>
                <a:cs typeface="Gotham" pitchFamily="2" charset="0"/>
              </a:rPr>
              <a:t>, </a:t>
            </a:r>
            <a:r>
              <a:rPr lang="en-US" sz="3000" dirty="0" err="1">
                <a:latin typeface="Gotham" pitchFamily="2" charset="0"/>
                <a:cs typeface="Gotham" pitchFamily="2" charset="0"/>
              </a:rPr>
              <a:t>como</a:t>
            </a:r>
            <a:r>
              <a:rPr lang="en-US" sz="3000" dirty="0">
                <a:latin typeface="Gotham" pitchFamily="2" charset="0"/>
                <a:cs typeface="Gotham" pitchFamily="2" charset="0"/>
              </a:rPr>
              <a:t> </a:t>
            </a:r>
            <a:r>
              <a:rPr lang="en-US" sz="3000" dirty="0" err="1">
                <a:latin typeface="Gotham" pitchFamily="2" charset="0"/>
                <a:cs typeface="Gotham" pitchFamily="2" charset="0"/>
              </a:rPr>
              <a:t>dijo</a:t>
            </a:r>
            <a:r>
              <a:rPr lang="en-US" sz="3000" dirty="0">
                <a:latin typeface="Gotham" pitchFamily="2" charset="0"/>
                <a:cs typeface="Gotham" pitchFamily="2" charset="0"/>
              </a:rPr>
              <a:t>. </a:t>
            </a:r>
            <a:r>
              <a:rPr lang="en-US" sz="3000" dirty="0" err="1">
                <a:latin typeface="Gotham" pitchFamily="2" charset="0"/>
                <a:cs typeface="Gotham" pitchFamily="2" charset="0"/>
              </a:rPr>
              <a:t>Venid</a:t>
            </a:r>
            <a:r>
              <a:rPr lang="en-US" sz="3000" dirty="0">
                <a:latin typeface="Gotham" pitchFamily="2" charset="0"/>
                <a:cs typeface="Gotham" pitchFamily="2" charset="0"/>
              </a:rPr>
              <a:t>, </a:t>
            </a:r>
            <a:r>
              <a:rPr lang="en-US" sz="3000" dirty="0" err="1">
                <a:latin typeface="Gotham" pitchFamily="2" charset="0"/>
                <a:cs typeface="Gotham" pitchFamily="2" charset="0"/>
              </a:rPr>
              <a:t>ved</a:t>
            </a:r>
            <a:r>
              <a:rPr lang="en-US" sz="3000" dirty="0">
                <a:latin typeface="Gotham" pitchFamily="2" charset="0"/>
                <a:cs typeface="Gotham" pitchFamily="2" charset="0"/>
              </a:rPr>
              <a:t> el </a:t>
            </a:r>
            <a:r>
              <a:rPr lang="en-US" sz="3000" dirty="0" err="1">
                <a:latin typeface="Gotham" pitchFamily="2" charset="0"/>
                <a:cs typeface="Gotham" pitchFamily="2" charset="0"/>
              </a:rPr>
              <a:t>lugar</a:t>
            </a:r>
            <a:r>
              <a:rPr lang="en-US" sz="3000" dirty="0">
                <a:latin typeface="Gotham" pitchFamily="2" charset="0"/>
                <a:cs typeface="Gotham" pitchFamily="2" charset="0"/>
              </a:rPr>
              <a:t> </a:t>
            </a:r>
            <a:r>
              <a:rPr lang="en-US" sz="3000" dirty="0" err="1">
                <a:latin typeface="Gotham" pitchFamily="2" charset="0"/>
                <a:cs typeface="Gotham" pitchFamily="2" charset="0"/>
              </a:rPr>
              <a:t>donde</a:t>
            </a:r>
            <a:r>
              <a:rPr lang="en-US" sz="3000" dirty="0">
                <a:latin typeface="Gotham" pitchFamily="2" charset="0"/>
                <a:cs typeface="Gotham" pitchFamily="2" charset="0"/>
              </a:rPr>
              <a:t> </a:t>
            </a:r>
            <a:r>
              <a:rPr lang="en-US" sz="3000" dirty="0" err="1">
                <a:latin typeface="Gotham" pitchFamily="2" charset="0"/>
                <a:cs typeface="Gotham" pitchFamily="2" charset="0"/>
              </a:rPr>
              <a:t>fue</a:t>
            </a:r>
            <a:r>
              <a:rPr lang="en-US" sz="3000" dirty="0">
                <a:latin typeface="Gotham" pitchFamily="2" charset="0"/>
                <a:cs typeface="Gotham" pitchFamily="2" charset="0"/>
              </a:rPr>
              <a:t> </a:t>
            </a:r>
            <a:r>
              <a:rPr lang="en-US" sz="3000" dirty="0" err="1">
                <a:latin typeface="Gotham" pitchFamily="2" charset="0"/>
                <a:cs typeface="Gotham" pitchFamily="2" charset="0"/>
              </a:rPr>
              <a:t>puesto</a:t>
            </a:r>
            <a:r>
              <a:rPr lang="en-US" sz="3000" dirty="0">
                <a:latin typeface="Gotham" pitchFamily="2" charset="0"/>
                <a:cs typeface="Gotham" pitchFamily="2" charset="0"/>
              </a:rPr>
              <a:t> el </a:t>
            </a:r>
            <a:r>
              <a:rPr lang="en-US" sz="3000" dirty="0" err="1">
                <a:latin typeface="Gotham" pitchFamily="2" charset="0"/>
                <a:cs typeface="Gotham" pitchFamily="2" charset="0"/>
              </a:rPr>
              <a:t>Señor</a:t>
            </a:r>
            <a:r>
              <a:rPr lang="en-US" sz="3000" dirty="0">
                <a:latin typeface="Gotham" pitchFamily="2" charset="0"/>
                <a:cs typeface="Gotham" pitchFamily="2" charset="0"/>
              </a:rPr>
              <a:t>” (Mateo 28:6) </a:t>
            </a:r>
          </a:p>
          <a:p>
            <a:pPr marL="0" indent="0">
              <a:buNone/>
            </a:pPr>
            <a:r>
              <a:rPr lang="en-US" sz="3000" dirty="0">
                <a:latin typeface="Gotham" pitchFamily="2" charset="0"/>
                <a:cs typeface="Gotham" pitchFamily="2" charset="0"/>
              </a:rPr>
              <a:t>“</a:t>
            </a:r>
            <a:r>
              <a:rPr lang="en-US" sz="3000" dirty="0" err="1">
                <a:latin typeface="Gotham" pitchFamily="2" charset="0"/>
                <a:cs typeface="Gotham" pitchFamily="2" charset="0"/>
              </a:rPr>
              <a:t>Mirad</a:t>
            </a:r>
            <a:r>
              <a:rPr lang="en-US" sz="3000" dirty="0">
                <a:latin typeface="Gotham" pitchFamily="2" charset="0"/>
                <a:cs typeface="Gotham" pitchFamily="2" charset="0"/>
              </a:rPr>
              <a:t> </a:t>
            </a:r>
            <a:r>
              <a:rPr lang="en-US" sz="3000" dirty="0" err="1">
                <a:latin typeface="Gotham" pitchFamily="2" charset="0"/>
                <a:cs typeface="Gotham" pitchFamily="2" charset="0"/>
              </a:rPr>
              <a:t>mis</a:t>
            </a:r>
            <a:r>
              <a:rPr lang="en-US" sz="3000" dirty="0">
                <a:latin typeface="Gotham" pitchFamily="2" charset="0"/>
                <a:cs typeface="Gotham" pitchFamily="2" charset="0"/>
              </a:rPr>
              <a:t> </a:t>
            </a:r>
            <a:r>
              <a:rPr lang="en-US" sz="3000" dirty="0" err="1">
                <a:latin typeface="Gotham" pitchFamily="2" charset="0"/>
                <a:cs typeface="Gotham" pitchFamily="2" charset="0"/>
              </a:rPr>
              <a:t>manos</a:t>
            </a:r>
            <a:r>
              <a:rPr lang="en-US" sz="3000" dirty="0">
                <a:latin typeface="Gotham" pitchFamily="2" charset="0"/>
                <a:cs typeface="Gotham" pitchFamily="2" charset="0"/>
              </a:rPr>
              <a:t> y </a:t>
            </a:r>
            <a:r>
              <a:rPr lang="en-US" sz="3000" dirty="0" err="1">
                <a:latin typeface="Gotham" pitchFamily="2" charset="0"/>
                <a:cs typeface="Gotham" pitchFamily="2" charset="0"/>
              </a:rPr>
              <a:t>mis</a:t>
            </a:r>
            <a:r>
              <a:rPr lang="en-US" sz="3000" dirty="0">
                <a:latin typeface="Gotham" pitchFamily="2" charset="0"/>
                <a:cs typeface="Gotham" pitchFamily="2" charset="0"/>
              </a:rPr>
              <a:t> pies, que </a:t>
            </a:r>
            <a:r>
              <a:rPr lang="en-US" sz="3000" dirty="0" err="1">
                <a:latin typeface="Gotham" pitchFamily="2" charset="0"/>
                <a:cs typeface="Gotham" pitchFamily="2" charset="0"/>
              </a:rPr>
              <a:t>yo</a:t>
            </a:r>
            <a:r>
              <a:rPr lang="en-US" sz="3000" dirty="0">
                <a:latin typeface="Gotham" pitchFamily="2" charset="0"/>
                <a:cs typeface="Gotham" pitchFamily="2" charset="0"/>
              </a:rPr>
              <a:t> </a:t>
            </a:r>
            <a:r>
              <a:rPr lang="en-US" sz="3000" dirty="0" err="1">
                <a:latin typeface="Gotham" pitchFamily="2" charset="0"/>
                <a:cs typeface="Gotham" pitchFamily="2" charset="0"/>
              </a:rPr>
              <a:t>mismo</a:t>
            </a:r>
            <a:r>
              <a:rPr lang="en-US" sz="3000" dirty="0">
                <a:latin typeface="Gotham" pitchFamily="2" charset="0"/>
                <a:cs typeface="Gotham" pitchFamily="2" charset="0"/>
              </a:rPr>
              <a:t> soy; </a:t>
            </a:r>
            <a:r>
              <a:rPr lang="en-US" sz="3000" dirty="0" err="1">
                <a:latin typeface="Gotham" pitchFamily="2" charset="0"/>
                <a:cs typeface="Gotham" pitchFamily="2" charset="0"/>
              </a:rPr>
              <a:t>palpad</a:t>
            </a:r>
            <a:r>
              <a:rPr lang="en-US" sz="3000" dirty="0">
                <a:latin typeface="Gotham" pitchFamily="2" charset="0"/>
                <a:cs typeface="Gotham" pitchFamily="2" charset="0"/>
              </a:rPr>
              <a:t>, y </a:t>
            </a:r>
            <a:r>
              <a:rPr lang="en-US" sz="3000" dirty="0" err="1">
                <a:latin typeface="Gotham" pitchFamily="2" charset="0"/>
                <a:cs typeface="Gotham" pitchFamily="2" charset="0"/>
              </a:rPr>
              <a:t>ved</a:t>
            </a:r>
            <a:r>
              <a:rPr lang="en-US" sz="3000" dirty="0">
                <a:latin typeface="Gotham" pitchFamily="2" charset="0"/>
                <a:cs typeface="Gotham" pitchFamily="2" charset="0"/>
              </a:rPr>
              <a:t>; </a:t>
            </a:r>
            <a:r>
              <a:rPr lang="en-US" sz="3000" dirty="0" err="1">
                <a:latin typeface="Gotham" pitchFamily="2" charset="0"/>
                <a:cs typeface="Gotham" pitchFamily="2" charset="0"/>
              </a:rPr>
              <a:t>porque</a:t>
            </a:r>
            <a:r>
              <a:rPr lang="en-US" sz="3000" dirty="0">
                <a:latin typeface="Gotham" pitchFamily="2" charset="0"/>
                <a:cs typeface="Gotham" pitchFamily="2" charset="0"/>
              </a:rPr>
              <a:t> un </a:t>
            </a:r>
            <a:r>
              <a:rPr lang="en-US" sz="3000" dirty="0" err="1">
                <a:latin typeface="Gotham" pitchFamily="2" charset="0"/>
                <a:cs typeface="Gotham" pitchFamily="2" charset="0"/>
              </a:rPr>
              <a:t>espíritu</a:t>
            </a:r>
            <a:r>
              <a:rPr lang="en-US" sz="3000" dirty="0">
                <a:latin typeface="Gotham" pitchFamily="2" charset="0"/>
                <a:cs typeface="Gotham" pitchFamily="2" charset="0"/>
              </a:rPr>
              <a:t> no </a:t>
            </a:r>
            <a:r>
              <a:rPr lang="en-US" sz="3000" dirty="0" err="1">
                <a:latin typeface="Gotham" pitchFamily="2" charset="0"/>
                <a:cs typeface="Gotham" pitchFamily="2" charset="0"/>
              </a:rPr>
              <a:t>tiene</a:t>
            </a:r>
            <a:r>
              <a:rPr lang="en-US" sz="3000" dirty="0">
                <a:latin typeface="Gotham" pitchFamily="2" charset="0"/>
                <a:cs typeface="Gotham" pitchFamily="2" charset="0"/>
              </a:rPr>
              <a:t> carne </a:t>
            </a:r>
            <a:r>
              <a:rPr lang="en-US" sz="3000" dirty="0" err="1">
                <a:latin typeface="Gotham" pitchFamily="2" charset="0"/>
                <a:cs typeface="Gotham" pitchFamily="2" charset="0"/>
              </a:rPr>
              <a:t>ni</a:t>
            </a:r>
            <a:r>
              <a:rPr lang="en-US" sz="3000" dirty="0">
                <a:latin typeface="Gotham" pitchFamily="2" charset="0"/>
                <a:cs typeface="Gotham" pitchFamily="2" charset="0"/>
              </a:rPr>
              <a:t> </a:t>
            </a:r>
            <a:r>
              <a:rPr lang="en-US" sz="3000" dirty="0" err="1">
                <a:latin typeface="Gotham" pitchFamily="2" charset="0"/>
                <a:cs typeface="Gotham" pitchFamily="2" charset="0"/>
              </a:rPr>
              <a:t>huesos</a:t>
            </a:r>
            <a:r>
              <a:rPr lang="en-US" sz="3000" dirty="0">
                <a:latin typeface="Gotham" pitchFamily="2" charset="0"/>
                <a:cs typeface="Gotham" pitchFamily="2" charset="0"/>
              </a:rPr>
              <a:t>, </a:t>
            </a:r>
            <a:r>
              <a:rPr lang="en-US" sz="3000" dirty="0" err="1">
                <a:latin typeface="Gotham" pitchFamily="2" charset="0"/>
                <a:cs typeface="Gotham" pitchFamily="2" charset="0"/>
              </a:rPr>
              <a:t>como</a:t>
            </a:r>
            <a:r>
              <a:rPr lang="en-US" sz="3000" dirty="0">
                <a:latin typeface="Gotham" pitchFamily="2" charset="0"/>
                <a:cs typeface="Gotham" pitchFamily="2" charset="0"/>
              </a:rPr>
              <a:t> </a:t>
            </a:r>
            <a:r>
              <a:rPr lang="en-US" sz="3000" dirty="0" err="1">
                <a:latin typeface="Gotham" pitchFamily="2" charset="0"/>
                <a:cs typeface="Gotham" pitchFamily="2" charset="0"/>
              </a:rPr>
              <a:t>veís</a:t>
            </a:r>
            <a:r>
              <a:rPr lang="en-US" sz="3000" dirty="0">
                <a:latin typeface="Gotham" pitchFamily="2" charset="0"/>
                <a:cs typeface="Gotham" pitchFamily="2" charset="0"/>
              </a:rPr>
              <a:t> que </a:t>
            </a:r>
            <a:r>
              <a:rPr lang="en-US" sz="3000" dirty="0" err="1">
                <a:latin typeface="Gotham" pitchFamily="2" charset="0"/>
                <a:cs typeface="Gotham" pitchFamily="2" charset="0"/>
              </a:rPr>
              <a:t>yo</a:t>
            </a:r>
            <a:r>
              <a:rPr lang="en-US" sz="3000" dirty="0">
                <a:latin typeface="Gotham" pitchFamily="2" charset="0"/>
                <a:cs typeface="Gotham" pitchFamily="2" charset="0"/>
              </a:rPr>
              <a:t> </a:t>
            </a:r>
            <a:r>
              <a:rPr lang="en-US" sz="3000" dirty="0" err="1">
                <a:latin typeface="Gotham" pitchFamily="2" charset="0"/>
                <a:cs typeface="Gotham" pitchFamily="2" charset="0"/>
              </a:rPr>
              <a:t>tengo</a:t>
            </a:r>
            <a:r>
              <a:rPr lang="en-US" sz="3000" dirty="0">
                <a:latin typeface="Gotham" pitchFamily="2" charset="0"/>
                <a:cs typeface="Gotham" pitchFamily="2" charset="0"/>
              </a:rPr>
              <a:t>” (Lucas 24:39) </a:t>
            </a:r>
          </a:p>
          <a:p>
            <a:pPr marL="0" indent="0">
              <a:buNone/>
            </a:pPr>
            <a:r>
              <a:rPr lang="en-US" sz="3000" dirty="0">
                <a:latin typeface="Gotham" pitchFamily="2" charset="0"/>
                <a:cs typeface="Gotham" pitchFamily="2" charset="0"/>
              </a:rPr>
              <a:t>“Y que </a:t>
            </a:r>
            <a:r>
              <a:rPr lang="en-US" sz="3000" dirty="0" err="1">
                <a:latin typeface="Gotham" pitchFamily="2" charset="0"/>
                <a:cs typeface="Gotham" pitchFamily="2" charset="0"/>
              </a:rPr>
              <a:t>fue</a:t>
            </a:r>
            <a:r>
              <a:rPr lang="en-US" sz="3000" dirty="0">
                <a:latin typeface="Gotham" pitchFamily="2" charset="0"/>
                <a:cs typeface="Gotham" pitchFamily="2" charset="0"/>
              </a:rPr>
              <a:t> </a:t>
            </a:r>
            <a:r>
              <a:rPr lang="en-US" sz="3000" dirty="0" err="1">
                <a:latin typeface="Gotham" pitchFamily="2" charset="0"/>
                <a:cs typeface="Gotham" pitchFamily="2" charset="0"/>
              </a:rPr>
              <a:t>sepultado</a:t>
            </a:r>
            <a:r>
              <a:rPr lang="en-US" sz="3000" dirty="0">
                <a:latin typeface="Gotham" pitchFamily="2" charset="0"/>
                <a:cs typeface="Gotham" pitchFamily="2" charset="0"/>
              </a:rPr>
              <a:t>, y que </a:t>
            </a:r>
            <a:r>
              <a:rPr lang="en-US" sz="3000" dirty="0" err="1">
                <a:latin typeface="Gotham" pitchFamily="2" charset="0"/>
                <a:cs typeface="Gotham" pitchFamily="2" charset="0"/>
              </a:rPr>
              <a:t>resucitó</a:t>
            </a:r>
            <a:r>
              <a:rPr lang="en-US" sz="3000" dirty="0">
                <a:latin typeface="Gotham" pitchFamily="2" charset="0"/>
                <a:cs typeface="Gotham" pitchFamily="2" charset="0"/>
              </a:rPr>
              <a:t> al </a:t>
            </a:r>
            <a:r>
              <a:rPr lang="en-US" sz="3000" dirty="0" err="1">
                <a:latin typeface="Gotham" pitchFamily="2" charset="0"/>
                <a:cs typeface="Gotham" pitchFamily="2" charset="0"/>
              </a:rPr>
              <a:t>tercer</a:t>
            </a:r>
            <a:r>
              <a:rPr lang="en-US" sz="3000" dirty="0">
                <a:latin typeface="Gotham" pitchFamily="2" charset="0"/>
                <a:cs typeface="Gotham" pitchFamily="2" charset="0"/>
              </a:rPr>
              <a:t> </a:t>
            </a:r>
            <a:r>
              <a:rPr lang="en-US" sz="3000" dirty="0" err="1">
                <a:latin typeface="Gotham" pitchFamily="2" charset="0"/>
                <a:cs typeface="Gotham" pitchFamily="2" charset="0"/>
              </a:rPr>
              <a:t>día</a:t>
            </a:r>
            <a:r>
              <a:rPr lang="en-US" sz="3000" dirty="0">
                <a:latin typeface="Gotham" pitchFamily="2" charset="0"/>
                <a:cs typeface="Gotham" pitchFamily="2" charset="0"/>
              </a:rPr>
              <a:t> , </a:t>
            </a:r>
            <a:r>
              <a:rPr lang="en-US" sz="3000" dirty="0" err="1">
                <a:latin typeface="Gotham" pitchFamily="2" charset="0"/>
                <a:cs typeface="Gotham" pitchFamily="2" charset="0"/>
              </a:rPr>
              <a:t>conforme</a:t>
            </a:r>
            <a:r>
              <a:rPr lang="en-US" sz="3000" dirty="0">
                <a:latin typeface="Gotham" pitchFamily="2" charset="0"/>
                <a:cs typeface="Gotham" pitchFamily="2" charset="0"/>
              </a:rPr>
              <a:t> a las </a:t>
            </a:r>
            <a:r>
              <a:rPr lang="en-US" sz="3000" dirty="0" err="1">
                <a:latin typeface="Gotham" pitchFamily="2" charset="0"/>
                <a:cs typeface="Gotham" pitchFamily="2" charset="0"/>
              </a:rPr>
              <a:t>Escrituras</a:t>
            </a:r>
            <a:r>
              <a:rPr lang="en-US" sz="3000" dirty="0">
                <a:latin typeface="Gotham" pitchFamily="2" charset="0"/>
                <a:cs typeface="Gotham" pitchFamily="2" charset="0"/>
              </a:rPr>
              <a:t>” (1 </a:t>
            </a:r>
            <a:r>
              <a:rPr lang="en-US" sz="3000" dirty="0" err="1">
                <a:latin typeface="Gotham" pitchFamily="2" charset="0"/>
                <a:cs typeface="Gotham" pitchFamily="2" charset="0"/>
              </a:rPr>
              <a:t>Corintios</a:t>
            </a:r>
            <a:r>
              <a:rPr lang="en-US" sz="3000" dirty="0">
                <a:latin typeface="Gotham" pitchFamily="2" charset="0"/>
                <a:cs typeface="Gotham" pitchFamily="2" charset="0"/>
              </a:rPr>
              <a:t> 15:4)</a:t>
            </a:r>
            <a:endParaRPr lang="es-ES" sz="3000" dirty="0">
              <a:latin typeface="Gotham" pitchFamily="2" charset="0"/>
              <a:cs typeface="Gotham" pitchFamily="2" charset="0"/>
            </a:endParaRPr>
          </a:p>
        </p:txBody>
      </p:sp>
    </p:spTree>
    <p:extLst>
      <p:ext uri="{BB962C8B-B14F-4D97-AF65-F5344CB8AC3E}">
        <p14:creationId xmlns:p14="http://schemas.microsoft.com/office/powerpoint/2010/main" val="746749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397305"/>
            <a:ext cx="12192000" cy="4063391"/>
          </a:xfrm>
          <a:solidFill>
            <a:schemeClr val="bg1"/>
          </a:solidFill>
          <a:ln>
            <a:solidFill>
              <a:schemeClr val="bg1"/>
            </a:solidFill>
          </a:ln>
        </p:spPr>
        <p:txBody>
          <a:bodyPr>
            <a:normAutofit/>
          </a:bodyPr>
          <a:lstStyle/>
          <a:p>
            <a:endParaRPr lang="en-US" sz="3000" b="1" dirty="0">
              <a:solidFill>
                <a:srgbClr val="FF0000"/>
              </a:solidFill>
              <a:latin typeface="Gotham" pitchFamily="2" charset="0"/>
              <a:cs typeface="Gotham" pitchFamily="2" charset="0"/>
            </a:endParaRPr>
          </a:p>
          <a:p>
            <a:r>
              <a:rPr lang="en-US" sz="3000" b="1" dirty="0">
                <a:solidFill>
                  <a:srgbClr val="FF0000"/>
                </a:solidFill>
                <a:latin typeface="Gotham" pitchFamily="2" charset="0"/>
                <a:cs typeface="Gotham" pitchFamily="2" charset="0"/>
              </a:rPr>
              <a:t>SU EXALTACIÓN A LA DIESTRA DE DIOS</a:t>
            </a:r>
            <a:r>
              <a:rPr lang="en-US" sz="3000" b="1" dirty="0">
                <a:latin typeface="Gotham" pitchFamily="2" charset="0"/>
                <a:cs typeface="Gotham" pitchFamily="2" charset="0"/>
              </a:rPr>
              <a:t>. </a:t>
            </a:r>
            <a:r>
              <a:rPr lang="en-US" sz="3000" dirty="0">
                <a:latin typeface="Gotham" pitchFamily="2" charset="0"/>
                <a:cs typeface="Gotham" pitchFamily="2" charset="0"/>
              </a:rPr>
              <a:t>“Y </a:t>
            </a:r>
            <a:r>
              <a:rPr lang="en-US" sz="3000" dirty="0" err="1">
                <a:latin typeface="Gotham" pitchFamily="2" charset="0"/>
                <a:cs typeface="Gotham" pitchFamily="2" charset="0"/>
              </a:rPr>
              <a:t>habiendo</a:t>
            </a:r>
            <a:r>
              <a:rPr lang="en-US" sz="3000" dirty="0">
                <a:latin typeface="Gotham" pitchFamily="2" charset="0"/>
                <a:cs typeface="Gotham" pitchFamily="2" charset="0"/>
              </a:rPr>
              <a:t> </a:t>
            </a:r>
            <a:r>
              <a:rPr lang="en-US" sz="3000" dirty="0" err="1">
                <a:latin typeface="Gotham" pitchFamily="2" charset="0"/>
                <a:cs typeface="Gotham" pitchFamily="2" charset="0"/>
              </a:rPr>
              <a:t>dicho</a:t>
            </a:r>
            <a:r>
              <a:rPr lang="en-US" sz="3000" dirty="0">
                <a:latin typeface="Gotham" pitchFamily="2" charset="0"/>
                <a:cs typeface="Gotham" pitchFamily="2" charset="0"/>
              </a:rPr>
              <a:t> </a:t>
            </a:r>
            <a:r>
              <a:rPr lang="en-US" sz="3000" dirty="0" err="1">
                <a:latin typeface="Gotham" pitchFamily="2" charset="0"/>
                <a:cs typeface="Gotham" pitchFamily="2" charset="0"/>
              </a:rPr>
              <a:t>estas</a:t>
            </a:r>
            <a:r>
              <a:rPr lang="en-US" sz="3000" dirty="0">
                <a:latin typeface="Gotham" pitchFamily="2" charset="0"/>
                <a:cs typeface="Gotham" pitchFamily="2" charset="0"/>
              </a:rPr>
              <a:t> </a:t>
            </a:r>
            <a:r>
              <a:rPr lang="en-US" sz="3000" dirty="0" err="1">
                <a:latin typeface="Gotham" pitchFamily="2" charset="0"/>
                <a:cs typeface="Gotham" pitchFamily="2" charset="0"/>
              </a:rPr>
              <a:t>cosas</a:t>
            </a:r>
            <a:r>
              <a:rPr lang="en-US" sz="3000" dirty="0">
                <a:latin typeface="Gotham" pitchFamily="2" charset="0"/>
                <a:cs typeface="Gotham" pitchFamily="2" charset="0"/>
              </a:rPr>
              <a:t>, </a:t>
            </a:r>
            <a:r>
              <a:rPr lang="en-US" sz="3000" dirty="0" err="1">
                <a:latin typeface="Gotham" pitchFamily="2" charset="0"/>
                <a:cs typeface="Gotham" pitchFamily="2" charset="0"/>
              </a:rPr>
              <a:t>viéndolo</a:t>
            </a:r>
            <a:r>
              <a:rPr lang="en-US" sz="3000" dirty="0">
                <a:latin typeface="Gotham" pitchFamily="2" charset="0"/>
                <a:cs typeface="Gotham" pitchFamily="2" charset="0"/>
              </a:rPr>
              <a:t> </a:t>
            </a:r>
            <a:r>
              <a:rPr lang="en-US" sz="3000" dirty="0" err="1">
                <a:latin typeface="Gotham" pitchFamily="2" charset="0"/>
                <a:cs typeface="Gotham" pitchFamily="2" charset="0"/>
              </a:rPr>
              <a:t>ellos</a:t>
            </a:r>
            <a:r>
              <a:rPr lang="en-US" sz="3000" dirty="0">
                <a:latin typeface="Gotham" pitchFamily="2" charset="0"/>
                <a:cs typeface="Gotham" pitchFamily="2" charset="0"/>
              </a:rPr>
              <a:t>, </a:t>
            </a:r>
            <a:r>
              <a:rPr lang="en-US" sz="3000" dirty="0" err="1">
                <a:latin typeface="Gotham" pitchFamily="2" charset="0"/>
                <a:cs typeface="Gotham" pitchFamily="2" charset="0"/>
              </a:rPr>
              <a:t>fue</a:t>
            </a:r>
            <a:r>
              <a:rPr lang="en-US" sz="3000" dirty="0">
                <a:latin typeface="Gotham" pitchFamily="2" charset="0"/>
                <a:cs typeface="Gotham" pitchFamily="2" charset="0"/>
              </a:rPr>
              <a:t> </a:t>
            </a:r>
            <a:r>
              <a:rPr lang="en-US" sz="3000" dirty="0" err="1">
                <a:latin typeface="Gotham" pitchFamily="2" charset="0"/>
                <a:cs typeface="Gotham" pitchFamily="2" charset="0"/>
              </a:rPr>
              <a:t>alzado</a:t>
            </a:r>
            <a:r>
              <a:rPr lang="en-US" sz="3000" dirty="0">
                <a:latin typeface="Gotham" pitchFamily="2" charset="0"/>
                <a:cs typeface="Gotham" pitchFamily="2" charset="0"/>
              </a:rPr>
              <a:t>, y le </a:t>
            </a:r>
            <a:r>
              <a:rPr lang="en-US" sz="3000" dirty="0" err="1">
                <a:latin typeface="Gotham" pitchFamily="2" charset="0"/>
                <a:cs typeface="Gotham" pitchFamily="2" charset="0"/>
              </a:rPr>
              <a:t>recibió</a:t>
            </a:r>
            <a:r>
              <a:rPr lang="en-US" sz="3000" dirty="0">
                <a:latin typeface="Gotham" pitchFamily="2" charset="0"/>
                <a:cs typeface="Gotham" pitchFamily="2" charset="0"/>
              </a:rPr>
              <a:t> </a:t>
            </a:r>
            <a:r>
              <a:rPr lang="en-US" sz="3000" dirty="0" err="1">
                <a:latin typeface="Gotham" pitchFamily="2" charset="0"/>
                <a:cs typeface="Gotham" pitchFamily="2" charset="0"/>
              </a:rPr>
              <a:t>una</a:t>
            </a:r>
            <a:r>
              <a:rPr lang="en-US" sz="3000" dirty="0">
                <a:latin typeface="Gotham" pitchFamily="2" charset="0"/>
                <a:cs typeface="Gotham" pitchFamily="2" charset="0"/>
              </a:rPr>
              <a:t> </a:t>
            </a:r>
            <a:r>
              <a:rPr lang="en-US" sz="3000" dirty="0" err="1">
                <a:latin typeface="Gotham" pitchFamily="2" charset="0"/>
                <a:cs typeface="Gotham" pitchFamily="2" charset="0"/>
              </a:rPr>
              <a:t>nube</a:t>
            </a:r>
            <a:r>
              <a:rPr lang="en-US" sz="3000" dirty="0">
                <a:latin typeface="Gotham" pitchFamily="2" charset="0"/>
                <a:cs typeface="Gotham" pitchFamily="2" charset="0"/>
              </a:rPr>
              <a:t> que le </a:t>
            </a:r>
            <a:r>
              <a:rPr lang="en-US" sz="3000" dirty="0" err="1">
                <a:latin typeface="Gotham" pitchFamily="2" charset="0"/>
                <a:cs typeface="Gotham" pitchFamily="2" charset="0"/>
              </a:rPr>
              <a:t>ocultó</a:t>
            </a:r>
            <a:r>
              <a:rPr lang="en-US" sz="3000" dirty="0">
                <a:latin typeface="Gotham" pitchFamily="2" charset="0"/>
                <a:cs typeface="Gotham" pitchFamily="2" charset="0"/>
              </a:rPr>
              <a:t>  de </a:t>
            </a:r>
            <a:r>
              <a:rPr lang="en-US" sz="3000" dirty="0" err="1">
                <a:latin typeface="Gotham" pitchFamily="2" charset="0"/>
                <a:cs typeface="Gotham" pitchFamily="2" charset="0"/>
              </a:rPr>
              <a:t>sus</a:t>
            </a:r>
            <a:r>
              <a:rPr lang="en-US" sz="3000" dirty="0">
                <a:latin typeface="Gotham" pitchFamily="2" charset="0"/>
                <a:cs typeface="Gotham" pitchFamily="2" charset="0"/>
              </a:rPr>
              <a:t> </a:t>
            </a:r>
            <a:r>
              <a:rPr lang="en-US" sz="3000" dirty="0" err="1">
                <a:latin typeface="Gotham" pitchFamily="2" charset="0"/>
                <a:cs typeface="Gotham" pitchFamily="2" charset="0"/>
              </a:rPr>
              <a:t>ojos</a:t>
            </a:r>
            <a:r>
              <a:rPr lang="en-US" sz="3000" dirty="0">
                <a:latin typeface="Gotham" pitchFamily="2" charset="0"/>
                <a:cs typeface="Gotham" pitchFamily="2" charset="0"/>
              </a:rPr>
              <a:t>” (</a:t>
            </a:r>
            <a:r>
              <a:rPr lang="en-US" sz="3000" dirty="0" err="1">
                <a:latin typeface="Gotham" pitchFamily="2" charset="0"/>
                <a:cs typeface="Gotham" pitchFamily="2" charset="0"/>
              </a:rPr>
              <a:t>Hechos</a:t>
            </a:r>
            <a:r>
              <a:rPr lang="en-US" sz="3000" dirty="0">
                <a:latin typeface="Gotham" pitchFamily="2" charset="0"/>
                <a:cs typeface="Gotham" pitchFamily="2" charset="0"/>
              </a:rPr>
              <a:t> 1:9) </a:t>
            </a:r>
          </a:p>
          <a:p>
            <a:pPr marL="0" indent="0">
              <a:buNone/>
            </a:pPr>
            <a:r>
              <a:rPr lang="en-US" sz="3000" dirty="0">
                <a:latin typeface="Gotham" pitchFamily="2" charset="0"/>
                <a:cs typeface="Gotham" pitchFamily="2" charset="0"/>
              </a:rPr>
              <a:t>“Los </a:t>
            </a:r>
            <a:r>
              <a:rPr lang="en-US" sz="3000" dirty="0" err="1">
                <a:latin typeface="Gotham" pitchFamily="2" charset="0"/>
                <a:cs typeface="Gotham" pitchFamily="2" charset="0"/>
              </a:rPr>
              <a:t>cuales</a:t>
            </a:r>
            <a:r>
              <a:rPr lang="en-US" sz="3000" dirty="0">
                <a:latin typeface="Gotham" pitchFamily="2" charset="0"/>
                <a:cs typeface="Gotham" pitchFamily="2" charset="0"/>
              </a:rPr>
              <a:t> </a:t>
            </a:r>
            <a:r>
              <a:rPr lang="en-US" sz="3000" dirty="0" err="1">
                <a:latin typeface="Gotham" pitchFamily="2" charset="0"/>
                <a:cs typeface="Gotham" pitchFamily="2" charset="0"/>
              </a:rPr>
              <a:t>también</a:t>
            </a:r>
            <a:r>
              <a:rPr lang="en-US" sz="3000" dirty="0">
                <a:latin typeface="Gotham" pitchFamily="2" charset="0"/>
                <a:cs typeface="Gotham" pitchFamily="2" charset="0"/>
              </a:rPr>
              <a:t> les </a:t>
            </a:r>
            <a:r>
              <a:rPr lang="en-US" sz="3000" dirty="0" err="1">
                <a:latin typeface="Gotham" pitchFamily="2" charset="0"/>
                <a:cs typeface="Gotham" pitchFamily="2" charset="0"/>
              </a:rPr>
              <a:t>dijeron</a:t>
            </a:r>
            <a:r>
              <a:rPr lang="en-US" sz="3000" dirty="0">
                <a:latin typeface="Gotham" pitchFamily="2" charset="0"/>
                <a:cs typeface="Gotham" pitchFamily="2" charset="0"/>
              </a:rPr>
              <a:t>: </a:t>
            </a:r>
            <a:r>
              <a:rPr lang="en-US" sz="3000" dirty="0" err="1">
                <a:latin typeface="Gotham" pitchFamily="2" charset="0"/>
                <a:cs typeface="Gotham" pitchFamily="2" charset="0"/>
              </a:rPr>
              <a:t>varones</a:t>
            </a:r>
            <a:r>
              <a:rPr lang="en-US" sz="3000" dirty="0">
                <a:latin typeface="Gotham" pitchFamily="2" charset="0"/>
                <a:cs typeface="Gotham" pitchFamily="2" charset="0"/>
              </a:rPr>
              <a:t> </a:t>
            </a:r>
            <a:r>
              <a:rPr lang="en-US" sz="3000" dirty="0" err="1">
                <a:latin typeface="Gotham" pitchFamily="2" charset="0"/>
                <a:cs typeface="Gotham" pitchFamily="2" charset="0"/>
              </a:rPr>
              <a:t>galileos</a:t>
            </a:r>
            <a:r>
              <a:rPr lang="en-US" sz="3000" dirty="0">
                <a:latin typeface="Gotham" pitchFamily="2" charset="0"/>
                <a:cs typeface="Gotham" pitchFamily="2" charset="0"/>
              </a:rPr>
              <a:t>, ¿</a:t>
            </a:r>
            <a:r>
              <a:rPr lang="en-US" sz="3000" dirty="0" err="1">
                <a:latin typeface="Gotham" pitchFamily="2" charset="0"/>
                <a:cs typeface="Gotham" pitchFamily="2" charset="0"/>
              </a:rPr>
              <a:t>Porque</a:t>
            </a:r>
            <a:r>
              <a:rPr lang="en-US" sz="3000" dirty="0">
                <a:latin typeface="Gotham" pitchFamily="2" charset="0"/>
                <a:cs typeface="Gotham" pitchFamily="2" charset="0"/>
              </a:rPr>
              <a:t> </a:t>
            </a:r>
            <a:r>
              <a:rPr lang="en-US" sz="3000" dirty="0" err="1">
                <a:latin typeface="Gotham" pitchFamily="2" charset="0"/>
                <a:cs typeface="Gotham" pitchFamily="2" charset="0"/>
              </a:rPr>
              <a:t>estais</a:t>
            </a:r>
            <a:r>
              <a:rPr lang="en-US" sz="3000" dirty="0">
                <a:latin typeface="Gotham" pitchFamily="2" charset="0"/>
                <a:cs typeface="Gotham" pitchFamily="2" charset="0"/>
              </a:rPr>
              <a:t> </a:t>
            </a:r>
            <a:r>
              <a:rPr lang="en-US" sz="3000" dirty="0" err="1">
                <a:latin typeface="Gotham" pitchFamily="2" charset="0"/>
                <a:cs typeface="Gotham" pitchFamily="2" charset="0"/>
              </a:rPr>
              <a:t>mirando</a:t>
            </a:r>
            <a:r>
              <a:rPr lang="en-US" sz="3000" dirty="0">
                <a:latin typeface="Gotham" pitchFamily="2" charset="0"/>
                <a:cs typeface="Gotham" pitchFamily="2" charset="0"/>
              </a:rPr>
              <a:t> al </a:t>
            </a:r>
            <a:r>
              <a:rPr lang="en-US" sz="3000" dirty="0" err="1">
                <a:latin typeface="Gotham" pitchFamily="2" charset="0"/>
                <a:cs typeface="Gotham" pitchFamily="2" charset="0"/>
              </a:rPr>
              <a:t>cielo</a:t>
            </a:r>
            <a:r>
              <a:rPr lang="en-US" sz="3000" dirty="0">
                <a:latin typeface="Gotham" pitchFamily="2" charset="0"/>
                <a:cs typeface="Gotham" pitchFamily="2" charset="0"/>
              </a:rPr>
              <a:t>?. Este </a:t>
            </a:r>
            <a:r>
              <a:rPr lang="en-US" sz="3000" dirty="0" err="1">
                <a:latin typeface="Gotham" pitchFamily="2" charset="0"/>
                <a:cs typeface="Gotham" pitchFamily="2" charset="0"/>
              </a:rPr>
              <a:t>mismo</a:t>
            </a:r>
            <a:r>
              <a:rPr lang="en-US" sz="3000" dirty="0">
                <a:latin typeface="Gotham" pitchFamily="2" charset="0"/>
                <a:cs typeface="Gotham" pitchFamily="2" charset="0"/>
              </a:rPr>
              <a:t> Jesús, que ha </a:t>
            </a:r>
            <a:r>
              <a:rPr lang="en-US" sz="3000" dirty="0" err="1">
                <a:latin typeface="Gotham" pitchFamily="2" charset="0"/>
                <a:cs typeface="Gotham" pitchFamily="2" charset="0"/>
              </a:rPr>
              <a:t>sido</a:t>
            </a:r>
            <a:r>
              <a:rPr lang="en-US" sz="3000" dirty="0">
                <a:latin typeface="Gotham" pitchFamily="2" charset="0"/>
                <a:cs typeface="Gotham" pitchFamily="2" charset="0"/>
              </a:rPr>
              <a:t> </a:t>
            </a:r>
            <a:r>
              <a:rPr lang="en-US" sz="3000" dirty="0" err="1">
                <a:latin typeface="Gotham" pitchFamily="2" charset="0"/>
                <a:cs typeface="Gotham" pitchFamily="2" charset="0"/>
              </a:rPr>
              <a:t>tomado</a:t>
            </a:r>
            <a:r>
              <a:rPr lang="en-US" sz="3000" dirty="0">
                <a:latin typeface="Gotham" pitchFamily="2" charset="0"/>
                <a:cs typeface="Gotham" pitchFamily="2" charset="0"/>
              </a:rPr>
              <a:t> de </a:t>
            </a:r>
            <a:r>
              <a:rPr lang="en-US" sz="3000" dirty="0" err="1">
                <a:latin typeface="Gotham" pitchFamily="2" charset="0"/>
                <a:cs typeface="Gotham" pitchFamily="2" charset="0"/>
              </a:rPr>
              <a:t>vosotros</a:t>
            </a:r>
            <a:r>
              <a:rPr lang="en-US" sz="3000" dirty="0">
                <a:latin typeface="Gotham" pitchFamily="2" charset="0"/>
                <a:cs typeface="Gotham" pitchFamily="2" charset="0"/>
              </a:rPr>
              <a:t> al </a:t>
            </a:r>
            <a:r>
              <a:rPr lang="en-US" sz="3000" dirty="0" err="1">
                <a:latin typeface="Gotham" pitchFamily="2" charset="0"/>
                <a:cs typeface="Gotham" pitchFamily="2" charset="0"/>
              </a:rPr>
              <a:t>cielo</a:t>
            </a:r>
            <a:r>
              <a:rPr lang="en-US" sz="3000" dirty="0">
                <a:latin typeface="Gotham" pitchFamily="2" charset="0"/>
                <a:cs typeface="Gotham" pitchFamily="2" charset="0"/>
              </a:rPr>
              <a:t>, </a:t>
            </a:r>
            <a:r>
              <a:rPr lang="en-US" sz="3000" dirty="0" err="1">
                <a:latin typeface="Gotham" pitchFamily="2" charset="0"/>
                <a:cs typeface="Gotham" pitchFamily="2" charset="0"/>
              </a:rPr>
              <a:t>así</a:t>
            </a:r>
            <a:r>
              <a:rPr lang="en-US" sz="3000" dirty="0">
                <a:latin typeface="Gotham" pitchFamily="2" charset="0"/>
                <a:cs typeface="Gotham" pitchFamily="2" charset="0"/>
              </a:rPr>
              <a:t> </a:t>
            </a:r>
            <a:r>
              <a:rPr lang="en-US" sz="3000" dirty="0" err="1">
                <a:latin typeface="Gotham" pitchFamily="2" charset="0"/>
                <a:cs typeface="Gotham" pitchFamily="2" charset="0"/>
              </a:rPr>
              <a:t>vendrá</a:t>
            </a:r>
            <a:r>
              <a:rPr lang="en-US" sz="3000" dirty="0">
                <a:latin typeface="Gotham" pitchFamily="2" charset="0"/>
                <a:cs typeface="Gotham" pitchFamily="2" charset="0"/>
              </a:rPr>
              <a:t> </a:t>
            </a:r>
            <a:r>
              <a:rPr lang="en-US" sz="3000" dirty="0" err="1">
                <a:latin typeface="Gotham" pitchFamily="2" charset="0"/>
                <a:cs typeface="Gotham" pitchFamily="2" charset="0"/>
              </a:rPr>
              <a:t>como</a:t>
            </a:r>
            <a:r>
              <a:rPr lang="en-US" sz="3000" dirty="0">
                <a:latin typeface="Gotham" pitchFamily="2" charset="0"/>
                <a:cs typeface="Gotham" pitchFamily="2" charset="0"/>
              </a:rPr>
              <a:t> le </a:t>
            </a:r>
            <a:r>
              <a:rPr lang="en-US" sz="3000" dirty="0" err="1">
                <a:latin typeface="Gotham" pitchFamily="2" charset="0"/>
                <a:cs typeface="Gotham" pitchFamily="2" charset="0"/>
              </a:rPr>
              <a:t>habeís</a:t>
            </a:r>
            <a:r>
              <a:rPr lang="en-US" sz="3000" dirty="0">
                <a:latin typeface="Gotham" pitchFamily="2" charset="0"/>
                <a:cs typeface="Gotham" pitchFamily="2" charset="0"/>
              </a:rPr>
              <a:t> visto </a:t>
            </a:r>
            <a:r>
              <a:rPr lang="en-US" sz="3000" dirty="0" err="1">
                <a:latin typeface="Gotham" pitchFamily="2" charset="0"/>
                <a:cs typeface="Gotham" pitchFamily="2" charset="0"/>
              </a:rPr>
              <a:t>ir</a:t>
            </a:r>
            <a:r>
              <a:rPr lang="en-US" sz="3000" dirty="0">
                <a:latin typeface="Gotham" pitchFamily="2" charset="0"/>
                <a:cs typeface="Gotham" pitchFamily="2" charset="0"/>
              </a:rPr>
              <a:t> al </a:t>
            </a:r>
            <a:r>
              <a:rPr lang="en-US" sz="3000" dirty="0" err="1">
                <a:latin typeface="Gotham" pitchFamily="2" charset="0"/>
                <a:cs typeface="Gotham" pitchFamily="2" charset="0"/>
              </a:rPr>
              <a:t>cielo</a:t>
            </a:r>
            <a:r>
              <a:rPr lang="en-US" sz="3000" dirty="0">
                <a:latin typeface="Gotham" pitchFamily="2" charset="0"/>
                <a:cs typeface="Gotham" pitchFamily="2" charset="0"/>
              </a:rPr>
              <a:t>”( </a:t>
            </a:r>
            <a:r>
              <a:rPr lang="en-US" sz="3000" dirty="0" err="1">
                <a:latin typeface="Gotham" pitchFamily="2" charset="0"/>
                <a:cs typeface="Gotham" pitchFamily="2" charset="0"/>
              </a:rPr>
              <a:t>Hechos</a:t>
            </a:r>
            <a:r>
              <a:rPr lang="en-US" sz="3000" dirty="0">
                <a:latin typeface="Gotham" pitchFamily="2" charset="0"/>
                <a:cs typeface="Gotham" pitchFamily="2" charset="0"/>
              </a:rPr>
              <a:t> 1:11) </a:t>
            </a:r>
          </a:p>
          <a:p>
            <a:pPr marL="0" indent="0">
              <a:buNone/>
            </a:pPr>
            <a:endParaRPr lang="en-US" sz="3000" b="1" dirty="0">
              <a:latin typeface="Gotham" pitchFamily="2" charset="0"/>
              <a:cs typeface="Gotham" pitchFamily="2" charset="0"/>
            </a:endParaRPr>
          </a:p>
          <a:p>
            <a:pPr marL="0" indent="0">
              <a:buNone/>
            </a:pPr>
            <a:endParaRPr lang="es-ES" sz="3000" b="1" dirty="0">
              <a:latin typeface="Gotham" pitchFamily="2" charset="0"/>
              <a:cs typeface="Gotham" pitchFamily="2" charset="0"/>
            </a:endParaRPr>
          </a:p>
        </p:txBody>
      </p:sp>
    </p:spTree>
    <p:extLst>
      <p:ext uri="{BB962C8B-B14F-4D97-AF65-F5344CB8AC3E}">
        <p14:creationId xmlns:p14="http://schemas.microsoft.com/office/powerpoint/2010/main" val="189608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39208"/>
            <a:ext cx="12192000" cy="4579585"/>
          </a:xfrm>
          <a:solidFill>
            <a:schemeClr val="bg1"/>
          </a:solidFill>
          <a:ln>
            <a:solidFill>
              <a:schemeClr val="bg1"/>
            </a:solidFill>
          </a:ln>
        </p:spPr>
        <p:txBody>
          <a:bodyPr>
            <a:normAutofit/>
          </a:bodyPr>
          <a:lstStyle/>
          <a:p>
            <a:endParaRPr lang="en-US" sz="3000" dirty="0">
              <a:latin typeface="Gotham" pitchFamily="2" charset="0"/>
              <a:cs typeface="Gotham" pitchFamily="2" charset="0"/>
            </a:endParaRPr>
          </a:p>
          <a:p>
            <a:r>
              <a:rPr lang="en-US" sz="3000" dirty="0">
                <a:latin typeface="Gotham" pitchFamily="2" charset="0"/>
                <a:cs typeface="Gotham" pitchFamily="2" charset="0"/>
              </a:rPr>
              <a:t>“Asi que, </a:t>
            </a:r>
            <a:r>
              <a:rPr lang="en-US" sz="3000" dirty="0" err="1">
                <a:latin typeface="Gotham" pitchFamily="2" charset="0"/>
                <a:cs typeface="Gotham" pitchFamily="2" charset="0"/>
              </a:rPr>
              <a:t>exaltado</a:t>
            </a:r>
            <a:r>
              <a:rPr lang="en-US" sz="3000" dirty="0">
                <a:latin typeface="Gotham" pitchFamily="2" charset="0"/>
                <a:cs typeface="Gotham" pitchFamily="2" charset="0"/>
              </a:rPr>
              <a:t> </a:t>
            </a:r>
            <a:r>
              <a:rPr lang="en-US" sz="3000" dirty="0" err="1">
                <a:latin typeface="Gotham" pitchFamily="2" charset="0"/>
                <a:cs typeface="Gotham" pitchFamily="2" charset="0"/>
              </a:rPr>
              <a:t>por</a:t>
            </a:r>
            <a:r>
              <a:rPr lang="en-US" sz="3000" dirty="0">
                <a:latin typeface="Gotham" pitchFamily="2" charset="0"/>
                <a:cs typeface="Gotham" pitchFamily="2" charset="0"/>
              </a:rPr>
              <a:t> la </a:t>
            </a:r>
            <a:r>
              <a:rPr lang="en-US" sz="3000" dirty="0" err="1">
                <a:latin typeface="Gotham" pitchFamily="2" charset="0"/>
                <a:cs typeface="Gotham" pitchFamily="2" charset="0"/>
              </a:rPr>
              <a:t>diestra</a:t>
            </a:r>
            <a:r>
              <a:rPr lang="en-US" sz="3000" dirty="0">
                <a:latin typeface="Gotham" pitchFamily="2" charset="0"/>
                <a:cs typeface="Gotham" pitchFamily="2" charset="0"/>
              </a:rPr>
              <a:t> de Dios, y </a:t>
            </a:r>
            <a:r>
              <a:rPr lang="en-US" sz="3000" dirty="0" err="1">
                <a:latin typeface="Gotham" pitchFamily="2" charset="0"/>
                <a:cs typeface="Gotham" pitchFamily="2" charset="0"/>
              </a:rPr>
              <a:t>habiendo</a:t>
            </a:r>
            <a:r>
              <a:rPr lang="en-US" sz="3000" dirty="0">
                <a:latin typeface="Gotham" pitchFamily="2" charset="0"/>
                <a:cs typeface="Gotham" pitchFamily="2" charset="0"/>
              </a:rPr>
              <a:t> </a:t>
            </a:r>
            <a:r>
              <a:rPr lang="en-US" sz="3000" dirty="0" err="1">
                <a:latin typeface="Gotham" pitchFamily="2" charset="0"/>
                <a:cs typeface="Gotham" pitchFamily="2" charset="0"/>
              </a:rPr>
              <a:t>recibido</a:t>
            </a:r>
            <a:r>
              <a:rPr lang="en-US" sz="3000" dirty="0">
                <a:latin typeface="Gotham" pitchFamily="2" charset="0"/>
                <a:cs typeface="Gotham" pitchFamily="2" charset="0"/>
              </a:rPr>
              <a:t> del Padre la </a:t>
            </a:r>
            <a:r>
              <a:rPr lang="en-US" sz="3000" dirty="0" err="1">
                <a:latin typeface="Gotham" pitchFamily="2" charset="0"/>
                <a:cs typeface="Gotham" pitchFamily="2" charset="0"/>
              </a:rPr>
              <a:t>promesa</a:t>
            </a:r>
            <a:r>
              <a:rPr lang="en-US" sz="3000" dirty="0">
                <a:latin typeface="Gotham" pitchFamily="2" charset="0"/>
                <a:cs typeface="Gotham" pitchFamily="2" charset="0"/>
              </a:rPr>
              <a:t> del Espíritu Santo, ha </a:t>
            </a:r>
            <a:r>
              <a:rPr lang="en-US" sz="3000" dirty="0" err="1">
                <a:latin typeface="Gotham" pitchFamily="2" charset="0"/>
                <a:cs typeface="Gotham" pitchFamily="2" charset="0"/>
              </a:rPr>
              <a:t>derramado</a:t>
            </a:r>
            <a:r>
              <a:rPr lang="en-US" sz="3000" dirty="0">
                <a:latin typeface="Gotham" pitchFamily="2" charset="0"/>
                <a:cs typeface="Gotham" pitchFamily="2" charset="0"/>
              </a:rPr>
              <a:t> </a:t>
            </a:r>
            <a:r>
              <a:rPr lang="en-US" sz="3000" dirty="0" err="1">
                <a:latin typeface="Gotham" pitchFamily="2" charset="0"/>
                <a:cs typeface="Gotham" pitchFamily="2" charset="0"/>
              </a:rPr>
              <a:t>esto</a:t>
            </a:r>
            <a:r>
              <a:rPr lang="en-US" sz="3000" dirty="0">
                <a:latin typeface="Gotham" pitchFamily="2" charset="0"/>
                <a:cs typeface="Gotham" pitchFamily="2" charset="0"/>
              </a:rPr>
              <a:t> que </a:t>
            </a:r>
            <a:r>
              <a:rPr lang="en-US" sz="3000" dirty="0" err="1">
                <a:latin typeface="Gotham" pitchFamily="2" charset="0"/>
                <a:cs typeface="Gotham" pitchFamily="2" charset="0"/>
              </a:rPr>
              <a:t>vosotros</a:t>
            </a:r>
            <a:r>
              <a:rPr lang="en-US" sz="3000" dirty="0">
                <a:latin typeface="Gotham" pitchFamily="2" charset="0"/>
                <a:cs typeface="Gotham" pitchFamily="2" charset="0"/>
              </a:rPr>
              <a:t> </a:t>
            </a:r>
            <a:r>
              <a:rPr lang="en-US" sz="3000" dirty="0" err="1">
                <a:latin typeface="Gotham" pitchFamily="2" charset="0"/>
                <a:cs typeface="Gotham" pitchFamily="2" charset="0"/>
              </a:rPr>
              <a:t>veis</a:t>
            </a:r>
            <a:r>
              <a:rPr lang="en-US" sz="3000" dirty="0">
                <a:latin typeface="Gotham" pitchFamily="2" charset="0"/>
                <a:cs typeface="Gotham" pitchFamily="2" charset="0"/>
              </a:rPr>
              <a:t> y </a:t>
            </a:r>
            <a:r>
              <a:rPr lang="en-US" sz="3000" dirty="0" err="1">
                <a:latin typeface="Gotham" pitchFamily="2" charset="0"/>
                <a:cs typeface="Gotham" pitchFamily="2" charset="0"/>
              </a:rPr>
              <a:t>oís</a:t>
            </a:r>
            <a:r>
              <a:rPr lang="en-US" sz="3000" dirty="0">
                <a:latin typeface="Gotham" pitchFamily="2" charset="0"/>
                <a:cs typeface="Gotham" pitchFamily="2" charset="0"/>
              </a:rPr>
              <a:t>” (</a:t>
            </a:r>
            <a:r>
              <a:rPr lang="en-US" sz="3000" dirty="0" err="1">
                <a:latin typeface="Gotham" pitchFamily="2" charset="0"/>
                <a:cs typeface="Gotham" pitchFamily="2" charset="0"/>
              </a:rPr>
              <a:t>Hechos</a:t>
            </a:r>
            <a:r>
              <a:rPr lang="en-US" sz="3000" dirty="0">
                <a:latin typeface="Gotham" pitchFamily="2" charset="0"/>
                <a:cs typeface="Gotham" pitchFamily="2" charset="0"/>
              </a:rPr>
              <a:t> 2:33).  “Por lo </a:t>
            </a:r>
            <a:r>
              <a:rPr lang="en-US" sz="3000" dirty="0" err="1">
                <a:latin typeface="Gotham" pitchFamily="2" charset="0"/>
                <a:cs typeface="Gotham" pitchFamily="2" charset="0"/>
              </a:rPr>
              <a:t>cual</a:t>
            </a:r>
            <a:r>
              <a:rPr lang="en-US" sz="3000" dirty="0">
                <a:latin typeface="Gotham" pitchFamily="2" charset="0"/>
                <a:cs typeface="Gotham" pitchFamily="2" charset="0"/>
              </a:rPr>
              <a:t> Dios también le </a:t>
            </a:r>
            <a:r>
              <a:rPr lang="en-US" sz="3000" dirty="0" err="1">
                <a:latin typeface="Gotham" pitchFamily="2" charset="0"/>
                <a:cs typeface="Gotham" pitchFamily="2" charset="0"/>
              </a:rPr>
              <a:t>exaltó</a:t>
            </a:r>
            <a:r>
              <a:rPr lang="en-US" sz="3000" dirty="0">
                <a:latin typeface="Gotham" pitchFamily="2" charset="0"/>
                <a:cs typeface="Gotham" pitchFamily="2" charset="0"/>
              </a:rPr>
              <a:t> hasta lo sumo, y le </a:t>
            </a:r>
            <a:r>
              <a:rPr lang="en-US" sz="3000" dirty="0" err="1">
                <a:latin typeface="Gotham" pitchFamily="2" charset="0"/>
                <a:cs typeface="Gotham" pitchFamily="2" charset="0"/>
              </a:rPr>
              <a:t>dio</a:t>
            </a:r>
            <a:r>
              <a:rPr lang="en-US" sz="3000" dirty="0">
                <a:latin typeface="Gotham" pitchFamily="2" charset="0"/>
                <a:cs typeface="Gotham" pitchFamily="2" charset="0"/>
              </a:rPr>
              <a:t> un </a:t>
            </a:r>
            <a:r>
              <a:rPr lang="en-US" sz="3000" dirty="0" err="1">
                <a:latin typeface="Gotham" pitchFamily="2" charset="0"/>
                <a:cs typeface="Gotham" pitchFamily="2" charset="0"/>
              </a:rPr>
              <a:t>nombre</a:t>
            </a:r>
            <a:r>
              <a:rPr lang="en-US" sz="3000" dirty="0">
                <a:latin typeface="Gotham" pitchFamily="2" charset="0"/>
                <a:cs typeface="Gotham" pitchFamily="2" charset="0"/>
              </a:rPr>
              <a:t> que es </a:t>
            </a:r>
            <a:r>
              <a:rPr lang="en-US" sz="3000" dirty="0" err="1">
                <a:latin typeface="Gotham" pitchFamily="2" charset="0"/>
                <a:cs typeface="Gotham" pitchFamily="2" charset="0"/>
              </a:rPr>
              <a:t>sobre</a:t>
            </a:r>
            <a:r>
              <a:rPr lang="en-US" sz="3000" dirty="0">
                <a:latin typeface="Gotham" pitchFamily="2" charset="0"/>
                <a:cs typeface="Gotham" pitchFamily="2" charset="0"/>
              </a:rPr>
              <a:t> </a:t>
            </a:r>
            <a:r>
              <a:rPr lang="en-US" sz="3000" dirty="0" err="1">
                <a:latin typeface="Gotham" pitchFamily="2" charset="0"/>
                <a:cs typeface="Gotham" pitchFamily="2" charset="0"/>
              </a:rPr>
              <a:t>todo</a:t>
            </a:r>
            <a:r>
              <a:rPr lang="en-US" sz="3000" dirty="0">
                <a:latin typeface="Gotham" pitchFamily="2" charset="0"/>
                <a:cs typeface="Gotham" pitchFamily="2" charset="0"/>
              </a:rPr>
              <a:t> </a:t>
            </a:r>
            <a:r>
              <a:rPr lang="en-US" sz="3000" dirty="0" err="1">
                <a:latin typeface="Gotham" pitchFamily="2" charset="0"/>
                <a:cs typeface="Gotham" pitchFamily="2" charset="0"/>
              </a:rPr>
              <a:t>nombre</a:t>
            </a:r>
            <a:r>
              <a:rPr lang="en-US" sz="3000" dirty="0">
                <a:latin typeface="Gotham" pitchFamily="2" charset="0"/>
                <a:cs typeface="Gotham" pitchFamily="2" charset="0"/>
              </a:rPr>
              <a:t>, para que en el </a:t>
            </a:r>
            <a:r>
              <a:rPr lang="en-US" sz="3000" dirty="0" err="1">
                <a:latin typeface="Gotham" pitchFamily="2" charset="0"/>
                <a:cs typeface="Gotham" pitchFamily="2" charset="0"/>
              </a:rPr>
              <a:t>nombre</a:t>
            </a:r>
            <a:r>
              <a:rPr lang="en-US" sz="3000" dirty="0">
                <a:latin typeface="Gotham" pitchFamily="2" charset="0"/>
                <a:cs typeface="Gotham" pitchFamily="2" charset="0"/>
              </a:rPr>
              <a:t> de Jesús se doble </a:t>
            </a:r>
            <a:r>
              <a:rPr lang="en-US" sz="3000" dirty="0" err="1">
                <a:latin typeface="Gotham" pitchFamily="2" charset="0"/>
                <a:cs typeface="Gotham" pitchFamily="2" charset="0"/>
              </a:rPr>
              <a:t>toda</a:t>
            </a:r>
            <a:r>
              <a:rPr lang="en-US" sz="3000" dirty="0">
                <a:latin typeface="Gotham" pitchFamily="2" charset="0"/>
                <a:cs typeface="Gotham" pitchFamily="2" charset="0"/>
              </a:rPr>
              <a:t> </a:t>
            </a:r>
            <a:r>
              <a:rPr lang="en-US" sz="3000" dirty="0" err="1">
                <a:latin typeface="Gotham" pitchFamily="2" charset="0"/>
                <a:cs typeface="Gotham" pitchFamily="2" charset="0"/>
              </a:rPr>
              <a:t>rodilla</a:t>
            </a:r>
            <a:r>
              <a:rPr lang="en-US" sz="3000" dirty="0">
                <a:latin typeface="Gotham" pitchFamily="2" charset="0"/>
                <a:cs typeface="Gotham" pitchFamily="2" charset="0"/>
              </a:rPr>
              <a:t> de los que </a:t>
            </a:r>
            <a:r>
              <a:rPr lang="en-US" sz="3000" dirty="0" err="1">
                <a:latin typeface="Gotham" pitchFamily="2" charset="0"/>
                <a:cs typeface="Gotham" pitchFamily="2" charset="0"/>
              </a:rPr>
              <a:t>estan</a:t>
            </a:r>
            <a:r>
              <a:rPr lang="en-US" sz="3000" dirty="0">
                <a:latin typeface="Gotham" pitchFamily="2" charset="0"/>
                <a:cs typeface="Gotham" pitchFamily="2" charset="0"/>
              </a:rPr>
              <a:t> en los </a:t>
            </a:r>
            <a:r>
              <a:rPr lang="en-US" sz="3000" dirty="0" err="1">
                <a:latin typeface="Gotham" pitchFamily="2" charset="0"/>
                <a:cs typeface="Gotham" pitchFamily="2" charset="0"/>
              </a:rPr>
              <a:t>cielos</a:t>
            </a:r>
            <a:r>
              <a:rPr lang="en-US" sz="3000" dirty="0">
                <a:latin typeface="Gotham" pitchFamily="2" charset="0"/>
                <a:cs typeface="Gotham" pitchFamily="2" charset="0"/>
              </a:rPr>
              <a:t>, y en la tierra, y </a:t>
            </a:r>
            <a:r>
              <a:rPr lang="en-US" sz="3000" dirty="0" err="1">
                <a:latin typeface="Gotham" pitchFamily="2" charset="0"/>
                <a:cs typeface="Gotham" pitchFamily="2" charset="0"/>
              </a:rPr>
              <a:t>debajo</a:t>
            </a:r>
            <a:r>
              <a:rPr lang="en-US" sz="3000" dirty="0">
                <a:latin typeface="Gotham" pitchFamily="2" charset="0"/>
                <a:cs typeface="Gotham" pitchFamily="2" charset="0"/>
              </a:rPr>
              <a:t> de la tierra; y </a:t>
            </a:r>
            <a:r>
              <a:rPr lang="en-US" sz="3000" dirty="0" err="1">
                <a:latin typeface="Gotham" pitchFamily="2" charset="0"/>
                <a:cs typeface="Gotham" pitchFamily="2" charset="0"/>
              </a:rPr>
              <a:t>toda</a:t>
            </a:r>
            <a:r>
              <a:rPr lang="en-US" sz="3000" dirty="0">
                <a:latin typeface="Gotham" pitchFamily="2" charset="0"/>
                <a:cs typeface="Gotham" pitchFamily="2" charset="0"/>
              </a:rPr>
              <a:t> lengua </a:t>
            </a:r>
            <a:r>
              <a:rPr lang="en-US" sz="3000" dirty="0" err="1">
                <a:latin typeface="Gotham" pitchFamily="2" charset="0"/>
                <a:cs typeface="Gotham" pitchFamily="2" charset="0"/>
              </a:rPr>
              <a:t>confiese</a:t>
            </a:r>
            <a:r>
              <a:rPr lang="en-US" sz="3000" dirty="0">
                <a:latin typeface="Gotham" pitchFamily="2" charset="0"/>
                <a:cs typeface="Gotham" pitchFamily="2" charset="0"/>
              </a:rPr>
              <a:t> que Jesucristo es el </a:t>
            </a:r>
            <a:r>
              <a:rPr lang="en-US" sz="3000" dirty="0" err="1">
                <a:latin typeface="Gotham" pitchFamily="2" charset="0"/>
                <a:cs typeface="Gotham" pitchFamily="2" charset="0"/>
              </a:rPr>
              <a:t>Señor</a:t>
            </a:r>
            <a:r>
              <a:rPr lang="en-US" sz="3000" dirty="0">
                <a:latin typeface="Gotham" pitchFamily="2" charset="0"/>
                <a:cs typeface="Gotham" pitchFamily="2" charset="0"/>
              </a:rPr>
              <a:t>, para Gloria de Dios Padre”(</a:t>
            </a:r>
            <a:r>
              <a:rPr lang="en-US" sz="3000" dirty="0" err="1">
                <a:latin typeface="Gotham" pitchFamily="2" charset="0"/>
                <a:cs typeface="Gotham" pitchFamily="2" charset="0"/>
              </a:rPr>
              <a:t>Filipenses</a:t>
            </a:r>
            <a:r>
              <a:rPr lang="en-US" sz="3000" dirty="0">
                <a:latin typeface="Gotham" pitchFamily="2" charset="0"/>
                <a:cs typeface="Gotham" pitchFamily="2" charset="0"/>
              </a:rPr>
              <a:t> 2:9-11)</a:t>
            </a:r>
          </a:p>
          <a:p>
            <a:endParaRPr lang="en-US" sz="3000" dirty="0">
              <a:latin typeface="Gotham" pitchFamily="2" charset="0"/>
              <a:cs typeface="Gotham" pitchFamily="2" charset="0"/>
            </a:endParaRP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33292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20871"/>
            <a:ext cx="12192000" cy="3432793"/>
          </a:xfrm>
          <a:solidFill>
            <a:schemeClr val="bg1"/>
          </a:solidFill>
          <a:ln>
            <a:solidFill>
              <a:schemeClr val="bg1"/>
            </a:solidFill>
          </a:ln>
        </p:spPr>
        <p:txBody>
          <a:bodyPr>
            <a:normAutofit/>
          </a:bodyPr>
          <a:lstStyle/>
          <a:p>
            <a:endParaRPr lang="en-US" sz="3000" dirty="0">
              <a:latin typeface="Gotham" pitchFamily="2" charset="0"/>
              <a:cs typeface="Gotham" pitchFamily="2" charset="0"/>
            </a:endParaRPr>
          </a:p>
          <a:p>
            <a:r>
              <a:rPr lang="en-US" sz="3000" dirty="0">
                <a:latin typeface="Gotham" pitchFamily="2" charset="0"/>
                <a:cs typeface="Gotham" pitchFamily="2" charset="0"/>
              </a:rPr>
              <a:t>“El </a:t>
            </a:r>
            <a:r>
              <a:rPr lang="en-US" sz="3000" dirty="0" err="1">
                <a:latin typeface="Gotham" pitchFamily="2" charset="0"/>
                <a:cs typeface="Gotham" pitchFamily="2" charset="0"/>
              </a:rPr>
              <a:t>cual</a:t>
            </a:r>
            <a:r>
              <a:rPr lang="en-US" sz="3000" dirty="0">
                <a:latin typeface="Gotham" pitchFamily="2" charset="0"/>
                <a:cs typeface="Gotham" pitchFamily="2" charset="0"/>
              </a:rPr>
              <a:t>, </a:t>
            </a:r>
            <a:r>
              <a:rPr lang="en-US" sz="3000" dirty="0" err="1">
                <a:latin typeface="Gotham" pitchFamily="2" charset="0"/>
                <a:cs typeface="Gotham" pitchFamily="2" charset="0"/>
              </a:rPr>
              <a:t>siendo</a:t>
            </a:r>
            <a:r>
              <a:rPr lang="en-US" sz="3000" dirty="0">
                <a:latin typeface="Gotham" pitchFamily="2" charset="0"/>
                <a:cs typeface="Gotham" pitchFamily="2" charset="0"/>
              </a:rPr>
              <a:t> el </a:t>
            </a:r>
            <a:r>
              <a:rPr lang="en-US" sz="3000" dirty="0" err="1">
                <a:latin typeface="Gotham" pitchFamily="2" charset="0"/>
                <a:cs typeface="Gotham" pitchFamily="2" charset="0"/>
              </a:rPr>
              <a:t>resplandor</a:t>
            </a:r>
            <a:r>
              <a:rPr lang="en-US" sz="3000" dirty="0">
                <a:latin typeface="Gotham" pitchFamily="2" charset="0"/>
                <a:cs typeface="Gotham" pitchFamily="2" charset="0"/>
              </a:rPr>
              <a:t> de </a:t>
            </a:r>
            <a:r>
              <a:rPr lang="en-US" sz="3000" dirty="0" err="1">
                <a:latin typeface="Gotham" pitchFamily="2" charset="0"/>
                <a:cs typeface="Gotham" pitchFamily="2" charset="0"/>
              </a:rPr>
              <a:t>su</a:t>
            </a:r>
            <a:r>
              <a:rPr lang="en-US" sz="3000" dirty="0">
                <a:latin typeface="Gotham" pitchFamily="2" charset="0"/>
                <a:cs typeface="Gotham" pitchFamily="2" charset="0"/>
              </a:rPr>
              <a:t> Gloria, y la imagen </a:t>
            </a:r>
            <a:r>
              <a:rPr lang="en-US" sz="3000" dirty="0" err="1">
                <a:latin typeface="Gotham" pitchFamily="2" charset="0"/>
                <a:cs typeface="Gotham" pitchFamily="2" charset="0"/>
              </a:rPr>
              <a:t>misma</a:t>
            </a:r>
            <a:r>
              <a:rPr lang="en-US" sz="3000" dirty="0">
                <a:latin typeface="Gotham" pitchFamily="2" charset="0"/>
                <a:cs typeface="Gotham" pitchFamily="2" charset="0"/>
              </a:rPr>
              <a:t> de </a:t>
            </a:r>
            <a:r>
              <a:rPr lang="en-US" sz="3000" dirty="0" err="1">
                <a:latin typeface="Gotham" pitchFamily="2" charset="0"/>
                <a:cs typeface="Gotham" pitchFamily="2" charset="0"/>
              </a:rPr>
              <a:t>su</a:t>
            </a:r>
            <a:r>
              <a:rPr lang="en-US" sz="3000" dirty="0">
                <a:latin typeface="Gotham" pitchFamily="2" charset="0"/>
                <a:cs typeface="Gotham" pitchFamily="2" charset="0"/>
              </a:rPr>
              <a:t> </a:t>
            </a:r>
            <a:r>
              <a:rPr lang="en-US" sz="3000" dirty="0" err="1">
                <a:latin typeface="Gotham" pitchFamily="2" charset="0"/>
                <a:cs typeface="Gotham" pitchFamily="2" charset="0"/>
              </a:rPr>
              <a:t>sustancia</a:t>
            </a:r>
            <a:r>
              <a:rPr lang="en-US" sz="3000" dirty="0">
                <a:latin typeface="Gotham" pitchFamily="2" charset="0"/>
                <a:cs typeface="Gotham" pitchFamily="2" charset="0"/>
              </a:rPr>
              <a:t>, y </a:t>
            </a:r>
            <a:r>
              <a:rPr lang="en-US" sz="3000" dirty="0" err="1">
                <a:latin typeface="Gotham" pitchFamily="2" charset="0"/>
                <a:cs typeface="Gotham" pitchFamily="2" charset="0"/>
              </a:rPr>
              <a:t>quien</a:t>
            </a:r>
            <a:r>
              <a:rPr lang="en-US" sz="3000" dirty="0">
                <a:latin typeface="Gotham" pitchFamily="2" charset="0"/>
                <a:cs typeface="Gotham" pitchFamily="2" charset="0"/>
              </a:rPr>
              <a:t> </a:t>
            </a:r>
            <a:r>
              <a:rPr lang="en-US" sz="3000" dirty="0" err="1">
                <a:latin typeface="Gotham" pitchFamily="2" charset="0"/>
                <a:cs typeface="Gotham" pitchFamily="2" charset="0"/>
              </a:rPr>
              <a:t>sustenta</a:t>
            </a:r>
            <a:r>
              <a:rPr lang="en-US" sz="3000" dirty="0">
                <a:latin typeface="Gotham" pitchFamily="2" charset="0"/>
                <a:cs typeface="Gotham" pitchFamily="2" charset="0"/>
              </a:rPr>
              <a:t> </a:t>
            </a:r>
            <a:r>
              <a:rPr lang="en-US" sz="3000" dirty="0" err="1">
                <a:latin typeface="Gotham" pitchFamily="2" charset="0"/>
                <a:cs typeface="Gotham" pitchFamily="2" charset="0"/>
              </a:rPr>
              <a:t>todas</a:t>
            </a:r>
            <a:r>
              <a:rPr lang="en-US" sz="3000" dirty="0">
                <a:latin typeface="Gotham" pitchFamily="2" charset="0"/>
                <a:cs typeface="Gotham" pitchFamily="2" charset="0"/>
              </a:rPr>
              <a:t> las </a:t>
            </a:r>
            <a:r>
              <a:rPr lang="en-US" sz="3000" dirty="0" err="1">
                <a:latin typeface="Gotham" pitchFamily="2" charset="0"/>
                <a:cs typeface="Gotham" pitchFamily="2" charset="0"/>
              </a:rPr>
              <a:t>cosas</a:t>
            </a:r>
            <a:r>
              <a:rPr lang="en-US" sz="3000" dirty="0">
                <a:latin typeface="Gotham" pitchFamily="2" charset="0"/>
                <a:cs typeface="Gotham" pitchFamily="2" charset="0"/>
              </a:rPr>
              <a:t> con la palabra de </a:t>
            </a:r>
            <a:r>
              <a:rPr lang="en-US" sz="3000" dirty="0" err="1">
                <a:latin typeface="Gotham" pitchFamily="2" charset="0"/>
                <a:cs typeface="Gotham" pitchFamily="2" charset="0"/>
              </a:rPr>
              <a:t>su</a:t>
            </a:r>
            <a:r>
              <a:rPr lang="en-US" sz="3000" dirty="0">
                <a:latin typeface="Gotham" pitchFamily="2" charset="0"/>
                <a:cs typeface="Gotham" pitchFamily="2" charset="0"/>
              </a:rPr>
              <a:t> </a:t>
            </a:r>
            <a:r>
              <a:rPr lang="en-US" sz="3000" dirty="0" err="1">
                <a:latin typeface="Gotham" pitchFamily="2" charset="0"/>
                <a:cs typeface="Gotham" pitchFamily="2" charset="0"/>
              </a:rPr>
              <a:t>poder</a:t>
            </a:r>
            <a:r>
              <a:rPr lang="en-US" sz="3000" dirty="0">
                <a:latin typeface="Gotham" pitchFamily="2" charset="0"/>
                <a:cs typeface="Gotham" pitchFamily="2" charset="0"/>
              </a:rPr>
              <a:t>, </a:t>
            </a:r>
            <a:r>
              <a:rPr lang="en-US" sz="3000" dirty="0" err="1">
                <a:latin typeface="Gotham" pitchFamily="2" charset="0"/>
                <a:cs typeface="Gotham" pitchFamily="2" charset="0"/>
              </a:rPr>
              <a:t>habiendo</a:t>
            </a:r>
            <a:r>
              <a:rPr lang="en-US" sz="3000" dirty="0">
                <a:latin typeface="Gotham" pitchFamily="2" charset="0"/>
                <a:cs typeface="Gotham" pitchFamily="2" charset="0"/>
              </a:rPr>
              <a:t> </a:t>
            </a:r>
            <a:r>
              <a:rPr lang="en-US" sz="3000" dirty="0" err="1">
                <a:latin typeface="Gotham" pitchFamily="2" charset="0"/>
                <a:cs typeface="Gotham" pitchFamily="2" charset="0"/>
              </a:rPr>
              <a:t>efectuado</a:t>
            </a:r>
            <a:r>
              <a:rPr lang="en-US" sz="3000" dirty="0">
                <a:latin typeface="Gotham" pitchFamily="2" charset="0"/>
                <a:cs typeface="Gotham" pitchFamily="2" charset="0"/>
              </a:rPr>
              <a:t> la </a:t>
            </a:r>
            <a:r>
              <a:rPr lang="en-US" sz="3000" dirty="0" err="1">
                <a:latin typeface="Gotham" pitchFamily="2" charset="0"/>
                <a:cs typeface="Gotham" pitchFamily="2" charset="0"/>
              </a:rPr>
              <a:t>purificación</a:t>
            </a:r>
            <a:r>
              <a:rPr lang="en-US" sz="3000" dirty="0">
                <a:latin typeface="Gotham" pitchFamily="2" charset="0"/>
                <a:cs typeface="Gotham" pitchFamily="2" charset="0"/>
              </a:rPr>
              <a:t> de </a:t>
            </a:r>
            <a:r>
              <a:rPr lang="en-US" sz="3000" dirty="0" err="1">
                <a:latin typeface="Gotham" pitchFamily="2" charset="0"/>
                <a:cs typeface="Gotham" pitchFamily="2" charset="0"/>
              </a:rPr>
              <a:t>nuestros</a:t>
            </a:r>
            <a:r>
              <a:rPr lang="en-US" sz="3000" dirty="0">
                <a:latin typeface="Gotham" pitchFamily="2" charset="0"/>
                <a:cs typeface="Gotham" pitchFamily="2" charset="0"/>
              </a:rPr>
              <a:t> </a:t>
            </a:r>
            <a:r>
              <a:rPr lang="en-US" sz="3000" dirty="0" err="1">
                <a:latin typeface="Gotham" pitchFamily="2" charset="0"/>
                <a:cs typeface="Gotham" pitchFamily="2" charset="0"/>
              </a:rPr>
              <a:t>pecados</a:t>
            </a:r>
            <a:r>
              <a:rPr lang="en-US" sz="3000" dirty="0">
                <a:latin typeface="Gotham" pitchFamily="2" charset="0"/>
                <a:cs typeface="Gotham" pitchFamily="2" charset="0"/>
              </a:rPr>
              <a:t> </a:t>
            </a:r>
            <a:r>
              <a:rPr lang="en-US" sz="3000" dirty="0" err="1">
                <a:latin typeface="Gotham" pitchFamily="2" charset="0"/>
                <a:cs typeface="Gotham" pitchFamily="2" charset="0"/>
              </a:rPr>
              <a:t>por</a:t>
            </a:r>
            <a:r>
              <a:rPr lang="en-US" sz="3000" dirty="0">
                <a:latin typeface="Gotham" pitchFamily="2" charset="0"/>
                <a:cs typeface="Gotham" pitchFamily="2" charset="0"/>
              </a:rPr>
              <a:t> medio de </a:t>
            </a:r>
            <a:r>
              <a:rPr lang="en-US" sz="3000" dirty="0" err="1">
                <a:latin typeface="Gotham" pitchFamily="2" charset="0"/>
                <a:cs typeface="Gotham" pitchFamily="2" charset="0"/>
              </a:rPr>
              <a:t>sí</a:t>
            </a:r>
            <a:r>
              <a:rPr lang="en-US" sz="3000" dirty="0">
                <a:latin typeface="Gotham" pitchFamily="2" charset="0"/>
                <a:cs typeface="Gotham" pitchFamily="2" charset="0"/>
              </a:rPr>
              <a:t> </a:t>
            </a:r>
            <a:r>
              <a:rPr lang="en-US" sz="3000" dirty="0" err="1">
                <a:latin typeface="Gotham" pitchFamily="2" charset="0"/>
                <a:cs typeface="Gotham" pitchFamily="2" charset="0"/>
              </a:rPr>
              <a:t>mismo</a:t>
            </a:r>
            <a:r>
              <a:rPr lang="en-US" sz="3000" dirty="0">
                <a:latin typeface="Gotham" pitchFamily="2" charset="0"/>
                <a:cs typeface="Gotham" pitchFamily="2" charset="0"/>
              </a:rPr>
              <a:t>, se </a:t>
            </a:r>
            <a:r>
              <a:rPr lang="en-US" sz="3000" dirty="0" err="1">
                <a:latin typeface="Gotham" pitchFamily="2" charset="0"/>
                <a:cs typeface="Gotham" pitchFamily="2" charset="0"/>
              </a:rPr>
              <a:t>sentó</a:t>
            </a:r>
            <a:r>
              <a:rPr lang="en-US" sz="3000" dirty="0">
                <a:latin typeface="Gotham" pitchFamily="2" charset="0"/>
                <a:cs typeface="Gotham" pitchFamily="2" charset="0"/>
              </a:rPr>
              <a:t> a la </a:t>
            </a:r>
            <a:r>
              <a:rPr lang="en-US" sz="3000" dirty="0" err="1">
                <a:latin typeface="Gotham" pitchFamily="2" charset="0"/>
                <a:cs typeface="Gotham" pitchFamily="2" charset="0"/>
              </a:rPr>
              <a:t>diestra</a:t>
            </a:r>
            <a:r>
              <a:rPr lang="en-US" sz="3000" dirty="0">
                <a:latin typeface="Gotham" pitchFamily="2" charset="0"/>
                <a:cs typeface="Gotham" pitchFamily="2" charset="0"/>
              </a:rPr>
              <a:t> de la </a:t>
            </a:r>
            <a:r>
              <a:rPr lang="en-US" sz="3000" dirty="0" err="1">
                <a:latin typeface="Gotham" pitchFamily="2" charset="0"/>
                <a:cs typeface="Gotham" pitchFamily="2" charset="0"/>
              </a:rPr>
              <a:t>Majestad</a:t>
            </a:r>
            <a:r>
              <a:rPr lang="en-US" sz="3000" dirty="0">
                <a:latin typeface="Gotham" pitchFamily="2" charset="0"/>
                <a:cs typeface="Gotham" pitchFamily="2" charset="0"/>
              </a:rPr>
              <a:t> en las Alturas” (</a:t>
            </a:r>
            <a:r>
              <a:rPr lang="en-US" sz="3000" dirty="0" err="1">
                <a:latin typeface="Gotham" pitchFamily="2" charset="0"/>
                <a:cs typeface="Gotham" pitchFamily="2" charset="0"/>
              </a:rPr>
              <a:t>Hebreos</a:t>
            </a:r>
            <a:r>
              <a:rPr lang="en-US" sz="3000" dirty="0">
                <a:latin typeface="Gotham" pitchFamily="2" charset="0"/>
                <a:cs typeface="Gotham" pitchFamily="2" charset="0"/>
              </a:rPr>
              <a:t> 1:3)</a:t>
            </a: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3214587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9282"/>
            <a:ext cx="12192000" cy="1268360"/>
          </a:xfrm>
          <a:solidFill>
            <a:schemeClr val="bg1"/>
          </a:solidFill>
          <a:ln>
            <a:solidFill>
              <a:schemeClr val="bg1"/>
            </a:solidFill>
          </a:ln>
        </p:spPr>
        <p:txBody>
          <a:bodyPr>
            <a:normAutofit/>
          </a:bodyPr>
          <a:lstStyle/>
          <a:p>
            <a:pPr algn="ctr"/>
            <a:r>
              <a:rPr lang="es-ES" sz="4000" b="1" dirty="0">
                <a:solidFill>
                  <a:srgbClr val="EE0000"/>
                </a:solidFill>
                <a:latin typeface="Gotham Black" panose="02000603040000020004" pitchFamily="2" charset="0"/>
                <a:ea typeface="+mn-ea"/>
                <a:cs typeface="+mn-cs"/>
              </a:rPr>
              <a:t>3. EL ESPÍRITU SANTO ES DIOS.</a:t>
            </a:r>
            <a:endParaRPr lang="en-US" sz="54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1843535"/>
            <a:ext cx="12192000" cy="4630572"/>
          </a:xfrm>
          <a:solidFill>
            <a:schemeClr val="bg1"/>
          </a:solidFill>
          <a:ln>
            <a:solidFill>
              <a:schemeClr val="bg1"/>
            </a:solidFill>
          </a:ln>
        </p:spPr>
        <p:txBody>
          <a:bodyPr>
            <a:normAutofit/>
          </a:bodyPr>
          <a:lstStyle/>
          <a:p>
            <a:pPr lvl="0"/>
            <a:r>
              <a:rPr lang="es-ES" sz="2600" b="1" dirty="0">
                <a:solidFill>
                  <a:srgbClr val="FF0000"/>
                </a:solidFill>
                <a:latin typeface="Gotham" pitchFamily="2" charset="0"/>
                <a:cs typeface="Gotham" pitchFamily="2" charset="0"/>
              </a:rPr>
              <a:t>3. El Espíritu Santo es Dios. </a:t>
            </a:r>
            <a:r>
              <a:rPr lang="es-ES" sz="2600" dirty="0">
                <a:solidFill>
                  <a:prstClr val="black"/>
                </a:solidFill>
                <a:latin typeface="Gotham" pitchFamily="2" charset="0"/>
                <a:cs typeface="Gotham" pitchFamily="2" charset="0"/>
              </a:rPr>
              <a:t>Hemos visto versículos que muestran que el Padre es Dios y que el Hijo es Dios. De igual manera, el Espíritu Santo, la tercera persona de la Trinidad, es Dios. Como notamos anteriormente, el Padre, el Hijo y el Espíritu Santo son frecuentemente mencionados juntos como miembros iguales de la Trinidad. </a:t>
            </a:r>
          </a:p>
          <a:p>
            <a:pPr lvl="0"/>
            <a:r>
              <a:rPr lang="es-ES" sz="2600" dirty="0">
                <a:solidFill>
                  <a:prstClr val="black"/>
                </a:solidFill>
                <a:latin typeface="Gotham" pitchFamily="2" charset="0"/>
                <a:cs typeface="Gotham" pitchFamily="2" charset="0"/>
              </a:rPr>
              <a:t>Es importante reconocer y honrar al Espíritu Santo como una Persona divina igual al Padre y al Hijo y no pensar que el Espíritu Santo es meramente una fuerza o poder.</a:t>
            </a:r>
          </a:p>
          <a:p>
            <a:pPr lvl="0"/>
            <a:r>
              <a:rPr lang="es-ES" sz="2600" dirty="0">
                <a:solidFill>
                  <a:prstClr val="black"/>
                </a:solidFill>
                <a:latin typeface="Gotham" pitchFamily="2" charset="0"/>
                <a:cs typeface="Gotham" pitchFamily="2" charset="0"/>
              </a:rPr>
              <a:t> Nunca nos debemos referir al Espíritu Santo con el pronombre ese. Más bien, cuando usamos el pronombre para referirnos al Espíritu Santo, debemos usar el pronombre personal Él.</a:t>
            </a:r>
            <a:endParaRPr lang="en-US" sz="2600" dirty="0">
              <a:solidFill>
                <a:prstClr val="black"/>
              </a:solidFill>
              <a:latin typeface="Gotham" pitchFamily="2" charset="0"/>
              <a:cs typeface="Gotham" pitchFamily="2" charset="0"/>
            </a:endParaRPr>
          </a:p>
          <a:p>
            <a:endParaRPr lang="es-ES" sz="2600" b="1" dirty="0">
              <a:latin typeface="Gotham" pitchFamily="2" charset="0"/>
              <a:cs typeface="Gotham" pitchFamily="2" charset="0"/>
            </a:endParaRPr>
          </a:p>
        </p:txBody>
      </p:sp>
    </p:spTree>
    <p:extLst>
      <p:ext uri="{BB962C8B-B14F-4D97-AF65-F5344CB8AC3E}">
        <p14:creationId xmlns:p14="http://schemas.microsoft.com/office/powerpoint/2010/main" val="1325992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047136"/>
            <a:ext cx="12192000" cy="4970206"/>
          </a:xfrm>
          <a:solidFill>
            <a:schemeClr val="bg1"/>
          </a:solidFill>
          <a:ln>
            <a:solidFill>
              <a:schemeClr val="bg1"/>
            </a:solidFill>
          </a:ln>
        </p:spPr>
        <p:txBody>
          <a:bodyPr>
            <a:normAutofit/>
          </a:bodyPr>
          <a:lstStyle/>
          <a:p>
            <a:pPr lvl="0"/>
            <a:endParaRPr lang="es-ES" sz="3000" dirty="0">
              <a:solidFill>
                <a:prstClr val="black"/>
              </a:solidFill>
              <a:latin typeface="Gotham" pitchFamily="2" charset="0"/>
              <a:cs typeface="Gotham" pitchFamily="2" charset="0"/>
            </a:endParaRPr>
          </a:p>
          <a:p>
            <a:pPr lvl="0"/>
            <a:r>
              <a:rPr lang="es-ES" sz="3000" dirty="0">
                <a:solidFill>
                  <a:prstClr val="black"/>
                </a:solidFill>
                <a:latin typeface="Gotham" pitchFamily="2" charset="0"/>
                <a:cs typeface="Gotham" pitchFamily="2" charset="0"/>
              </a:rPr>
              <a:t>A lo largo del Nuevo Testamento, las Escrituras se refieren al Espíritu Santo como una Persona. Igual al Padre y al Hijo, el Espíritu Santo tiene todas las características de una Persona. </a:t>
            </a:r>
          </a:p>
          <a:p>
            <a:pPr lvl="0"/>
            <a:r>
              <a:rPr lang="es-ES" sz="3000" dirty="0">
                <a:solidFill>
                  <a:prstClr val="black"/>
                </a:solidFill>
                <a:latin typeface="Gotham" pitchFamily="2" charset="0"/>
                <a:cs typeface="Gotham" pitchFamily="2" charset="0"/>
              </a:rPr>
              <a:t>Como una Persona el Espíritu Santo habla (</a:t>
            </a:r>
            <a:r>
              <a:rPr lang="es-ES" sz="3000" dirty="0" err="1">
                <a:solidFill>
                  <a:prstClr val="black"/>
                </a:solidFill>
                <a:latin typeface="Gotham" pitchFamily="2" charset="0"/>
                <a:cs typeface="Gotham" pitchFamily="2" charset="0"/>
              </a:rPr>
              <a:t>Hch</a:t>
            </a:r>
            <a:r>
              <a:rPr lang="es-ES" sz="3000" dirty="0">
                <a:solidFill>
                  <a:prstClr val="black"/>
                </a:solidFill>
                <a:latin typeface="Gotham" pitchFamily="2" charset="0"/>
                <a:cs typeface="Gotham" pitchFamily="2" charset="0"/>
              </a:rPr>
              <a:t> 13:2); piensa (Ro 8:27); se contrista (</a:t>
            </a:r>
            <a:r>
              <a:rPr lang="es-ES" sz="3000" dirty="0" err="1">
                <a:solidFill>
                  <a:prstClr val="black"/>
                </a:solidFill>
                <a:latin typeface="Gotham" pitchFamily="2" charset="0"/>
                <a:cs typeface="Gotham" pitchFamily="2" charset="0"/>
              </a:rPr>
              <a:t>Ef</a:t>
            </a:r>
            <a:r>
              <a:rPr lang="es-ES" sz="3000" dirty="0">
                <a:solidFill>
                  <a:prstClr val="black"/>
                </a:solidFill>
                <a:latin typeface="Gotham" pitchFamily="2" charset="0"/>
                <a:cs typeface="Gotham" pitchFamily="2" charset="0"/>
              </a:rPr>
              <a:t> 4:30); Él se regocija (</a:t>
            </a:r>
            <a:r>
              <a:rPr lang="es-ES" sz="3000" dirty="0" err="1">
                <a:solidFill>
                  <a:prstClr val="black"/>
                </a:solidFill>
                <a:latin typeface="Gotham" pitchFamily="2" charset="0"/>
                <a:cs typeface="Gotham" pitchFamily="2" charset="0"/>
              </a:rPr>
              <a:t>Lc</a:t>
            </a:r>
            <a:r>
              <a:rPr lang="es-ES" sz="3000" dirty="0">
                <a:solidFill>
                  <a:prstClr val="black"/>
                </a:solidFill>
                <a:latin typeface="Gotham" pitchFamily="2" charset="0"/>
                <a:cs typeface="Gotham" pitchFamily="2" charset="0"/>
              </a:rPr>
              <a:t> 1:41; 10:21); Él tiene voluntad propia (1 Co 12:11); ayuda y aconseja a los creyentes y testifica acerca de Cristo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15:26); lleva a toda verdad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16:13); ama (Ro 15:30) y Él disfruta del compañerismo (2 Co 13:14). </a:t>
            </a:r>
            <a:endParaRPr lang="en-US" sz="3000" dirty="0">
              <a:solidFill>
                <a:prstClr val="black"/>
              </a:solidFill>
              <a:latin typeface="Gotham" pitchFamily="2" charset="0"/>
              <a:cs typeface="Gotham" pitchFamily="2" charset="0"/>
            </a:endParaRP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2765965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534629"/>
            <a:ext cx="12192000" cy="5788742"/>
          </a:xfrm>
          <a:solidFill>
            <a:schemeClr val="bg1"/>
          </a:solidFill>
          <a:ln>
            <a:solidFill>
              <a:schemeClr val="bg1"/>
            </a:solidFill>
          </a:ln>
        </p:spPr>
        <p:txBody>
          <a:bodyPr>
            <a:normAutofit/>
          </a:bodyPr>
          <a:lstStyle/>
          <a:p>
            <a:pPr lvl="0"/>
            <a:endParaRPr lang="es-ES" sz="3000" dirty="0">
              <a:solidFill>
                <a:prstClr val="black"/>
              </a:solidFill>
              <a:latin typeface="Gotham" pitchFamily="2" charset="0"/>
              <a:cs typeface="Gotham" pitchFamily="2" charset="0"/>
            </a:endParaRPr>
          </a:p>
          <a:p>
            <a:pPr lvl="0"/>
            <a:r>
              <a:rPr lang="es-ES" sz="3000" dirty="0">
                <a:solidFill>
                  <a:prstClr val="black"/>
                </a:solidFill>
                <a:latin typeface="Gotham" pitchFamily="2" charset="0"/>
                <a:cs typeface="Gotham" pitchFamily="2" charset="0"/>
              </a:rPr>
              <a:t>El Espíritu Santo vino a la tierra para continuar el ministerio de una persona, Jesucristo. Así como el Hijo vino a revelar y traernos a la presencia del Padre, el Espíritu Santo viene a revelarnos y a llenarnos con la presencia de Jesús.</a:t>
            </a:r>
          </a:p>
          <a:p>
            <a:pPr lvl="0"/>
            <a:r>
              <a:rPr lang="es-ES" sz="3000" dirty="0">
                <a:solidFill>
                  <a:prstClr val="black"/>
                </a:solidFill>
                <a:latin typeface="Gotham" pitchFamily="2" charset="0"/>
                <a:cs typeface="Gotham" pitchFamily="2" charset="0"/>
              </a:rPr>
              <a:t> Así que, el Salvador dijo: 18 “No os dejaré huérfanos; vendré a vosotros” (Juan 14:18). La divina persona del Espíritu Santo trae la divina presencia de Jesús. </a:t>
            </a:r>
          </a:p>
          <a:p>
            <a:pPr lvl="0"/>
            <a:r>
              <a:rPr lang="es-ES" sz="3000" dirty="0">
                <a:solidFill>
                  <a:prstClr val="black"/>
                </a:solidFill>
                <a:latin typeface="Gotham" pitchFamily="2" charset="0"/>
                <a:cs typeface="Gotham" pitchFamily="2" charset="0"/>
              </a:rPr>
              <a:t>Las Escrituras algunas veces se refieren al Espíritu Santo como el Espíritu del Señor (</a:t>
            </a:r>
            <a:r>
              <a:rPr lang="es-ES" sz="3000" dirty="0" err="1">
                <a:solidFill>
                  <a:prstClr val="black"/>
                </a:solidFill>
                <a:latin typeface="Gotham" pitchFamily="2" charset="0"/>
                <a:cs typeface="Gotham" pitchFamily="2" charset="0"/>
              </a:rPr>
              <a:t>Is</a:t>
            </a:r>
            <a:r>
              <a:rPr lang="es-ES" sz="3000" dirty="0">
                <a:solidFill>
                  <a:prstClr val="black"/>
                </a:solidFill>
                <a:latin typeface="Gotham" pitchFamily="2" charset="0"/>
                <a:cs typeface="Gotham" pitchFamily="2" charset="0"/>
              </a:rPr>
              <a:t> 11:2; </a:t>
            </a:r>
            <a:r>
              <a:rPr lang="es-ES" sz="3000" dirty="0" err="1">
                <a:solidFill>
                  <a:prstClr val="black"/>
                </a:solidFill>
                <a:latin typeface="Gotham" pitchFamily="2" charset="0"/>
                <a:cs typeface="Gotham" pitchFamily="2" charset="0"/>
              </a:rPr>
              <a:t>Lc</a:t>
            </a:r>
            <a:r>
              <a:rPr lang="es-ES" sz="3000" dirty="0">
                <a:solidFill>
                  <a:prstClr val="black"/>
                </a:solidFill>
                <a:latin typeface="Gotham" pitchFamily="2" charset="0"/>
                <a:cs typeface="Gotham" pitchFamily="2" charset="0"/>
              </a:rPr>
              <a:t> 4:18; 2 Co 3:17), el Espíritu de Dios (Ro 8:9), el Espíritu de Cristo (Ro 8:9; 1 P 1:11), y el Espíritu de su Hijo (</a:t>
            </a:r>
            <a:r>
              <a:rPr lang="es-ES" sz="3000" dirty="0" err="1">
                <a:solidFill>
                  <a:prstClr val="black"/>
                </a:solidFill>
                <a:latin typeface="Gotham" pitchFamily="2" charset="0"/>
                <a:cs typeface="Gotham" pitchFamily="2" charset="0"/>
              </a:rPr>
              <a:t>Gá</a:t>
            </a:r>
            <a:r>
              <a:rPr lang="es-ES" sz="3000" dirty="0">
                <a:solidFill>
                  <a:prstClr val="black"/>
                </a:solidFill>
                <a:latin typeface="Gotham" pitchFamily="2" charset="0"/>
                <a:cs typeface="Gotham" pitchFamily="2" charset="0"/>
              </a:rPr>
              <a:t> 4:6).</a:t>
            </a:r>
          </a:p>
          <a:p>
            <a:pPr lvl="0"/>
            <a:endParaRPr lang="en-US" sz="3000" dirty="0">
              <a:solidFill>
                <a:prstClr val="black"/>
              </a:solidFill>
              <a:latin typeface="Gotham" pitchFamily="2" charset="0"/>
              <a:cs typeface="Gotham" pitchFamily="2" charset="0"/>
            </a:endParaRP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868393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 name="Grupo 2">
            <a:extLst>
              <a:ext uri="{FF2B5EF4-FFF2-40B4-BE49-F238E27FC236}">
                <a16:creationId xmlns:a16="http://schemas.microsoft.com/office/drawing/2014/main" id="{059B0737-087D-1D3E-C623-4E35DE01477E}"/>
              </a:ext>
            </a:extLst>
          </p:cNvPr>
          <p:cNvGrpSpPr/>
          <p:nvPr/>
        </p:nvGrpSpPr>
        <p:grpSpPr>
          <a:xfrm>
            <a:off x="0" y="926506"/>
            <a:ext cx="12191999" cy="5004988"/>
            <a:chOff x="0" y="86960"/>
            <a:chExt cx="12191999" cy="5004988"/>
          </a:xfrm>
        </p:grpSpPr>
        <p:sp>
          <p:nvSpPr>
            <p:cNvPr id="4" name="CuadroTexto 3">
              <a:extLst>
                <a:ext uri="{FF2B5EF4-FFF2-40B4-BE49-F238E27FC236}">
                  <a16:creationId xmlns:a16="http://schemas.microsoft.com/office/drawing/2014/main" id="{C8AB260A-AD43-42B5-B3D8-FC3D1F62F65A}"/>
                </a:ext>
              </a:extLst>
            </p:cNvPr>
            <p:cNvSpPr txBox="1"/>
            <p:nvPr/>
          </p:nvSpPr>
          <p:spPr>
            <a:xfrm>
              <a:off x="0" y="86960"/>
              <a:ext cx="12191999" cy="1421928"/>
            </a:xfrm>
            <a:prstGeom prst="rect">
              <a:avLst/>
            </a:prstGeom>
            <a:solidFill>
              <a:srgbClr val="FFC000"/>
            </a:solid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s-PE" sz="4800" b="1" i="0" u="none" strike="noStrike" kern="1200" cap="none" spc="0" normalizeH="0" baseline="0" noProof="0" dirty="0">
                  <a:ln>
                    <a:noFill/>
                  </a:ln>
                  <a:solidFill>
                    <a:prstClr val="black"/>
                  </a:solidFill>
                  <a:effectLst/>
                  <a:uLnTx/>
                  <a:uFillTx/>
                  <a:latin typeface="Gotham Black" panose="02000603040000020004" pitchFamily="2" charset="0"/>
                </a:rPr>
                <a:t>LA TRINIDAD EN LA TEOLOGIA PARTE 3</a:t>
              </a:r>
            </a:p>
          </p:txBody>
        </p:sp>
        <p:sp>
          <p:nvSpPr>
            <p:cNvPr id="7" name="CuadroTexto 6">
              <a:extLst>
                <a:ext uri="{FF2B5EF4-FFF2-40B4-BE49-F238E27FC236}">
                  <a16:creationId xmlns:a16="http://schemas.microsoft.com/office/drawing/2014/main" id="{34B2CA53-8787-4A32-96C6-71CAD03B8BD4}"/>
                </a:ext>
              </a:extLst>
            </p:cNvPr>
            <p:cNvSpPr txBox="1"/>
            <p:nvPr/>
          </p:nvSpPr>
          <p:spPr>
            <a:xfrm>
              <a:off x="0" y="1500196"/>
              <a:ext cx="12190476" cy="590931"/>
            </a:xfrm>
            <a:prstGeom prst="rect">
              <a:avLst/>
            </a:prstGeom>
            <a:solidFill>
              <a:srgbClr val="002060"/>
            </a:solidFill>
          </p:spPr>
          <p:txBody>
            <a:bodyPr wrap="square" rtlCol="0">
              <a:spAutoFit/>
            </a:bodyPr>
            <a:lstStyle/>
            <a:p>
              <a:pPr lvl="0" algn="ctr">
                <a:lnSpc>
                  <a:spcPct val="90000"/>
                </a:lnSpc>
                <a:spcBef>
                  <a:spcPts val="1000"/>
                </a:spcBef>
              </a:pPr>
              <a:r>
                <a:rPr lang="es-ES" sz="3600" b="1" dirty="0">
                  <a:solidFill>
                    <a:prstClr val="white"/>
                  </a:solidFill>
                  <a:latin typeface="Gotham" pitchFamily="2" charset="0"/>
                  <a:cs typeface="Gotham" pitchFamily="2" charset="0"/>
                </a:rPr>
                <a:t>D. Las tres Personas de la Trinidad están unidas</a:t>
              </a:r>
            </a:p>
          </p:txBody>
        </p:sp>
        <p:sp>
          <p:nvSpPr>
            <p:cNvPr id="2" name="Rectángulo 1"/>
            <p:cNvSpPr/>
            <p:nvPr/>
          </p:nvSpPr>
          <p:spPr>
            <a:xfrm>
              <a:off x="0" y="2091127"/>
              <a:ext cx="12190475" cy="3000821"/>
            </a:xfrm>
            <a:prstGeom prst="rect">
              <a:avLst/>
            </a:prstGeom>
            <a:solidFill>
              <a:srgbClr val="FF0000"/>
            </a:solidFill>
          </p:spPr>
          <p:txBody>
            <a:bodyPr wrap="square">
              <a:spAutoFit/>
            </a:bodyPr>
            <a:lstStyle/>
            <a:p>
              <a:pPr marL="228600" lvl="0" indent="-228600">
                <a:lnSpc>
                  <a:spcPct val="90000"/>
                </a:lnSpc>
                <a:spcBef>
                  <a:spcPts val="1000"/>
                </a:spcBef>
                <a:buFont typeface="Arial" panose="020B0604020202020204" pitchFamily="34" charset="0"/>
                <a:buChar char="•"/>
              </a:pPr>
              <a:r>
                <a:rPr lang="es-ES" sz="3000" b="1" dirty="0">
                  <a:solidFill>
                    <a:prstClr val="white"/>
                  </a:solidFill>
                  <a:latin typeface="Calibri" panose="020F0502020204030204"/>
                </a:rPr>
                <a:t>Las Escrituras enseñan que hay un solo Dios que existe como tres Personas completamente unidas. ¡Esto es un misterio para nosotros los humanos porque no hay dos seres humanos que estén completamente unidos en nada! Para nosotros es difícil entender a Dios porque Él está por encima de nosotros. Así como los cielos están mucho más altos que la tierra, Dios, su naturaleza y sus caminos están muy por encima de </a:t>
              </a:r>
              <a:r>
                <a:rPr lang="es-ES" sz="3000" b="1" dirty="0">
                  <a:solidFill>
                    <a:schemeClr val="bg1"/>
                  </a:solidFill>
                  <a:latin typeface="Calibri" panose="020F0502020204030204"/>
                </a:rPr>
                <a:t>nosotros. Escudriñamos las Escrituras y declaramos lo que Dios nos ha revelado. </a:t>
              </a:r>
              <a:endParaRPr kumimoji="0" lang="en-US" sz="3000" b="1" i="0" u="none" strike="noStrike" kern="1200" cap="none" spc="0" normalizeH="0" baseline="0" noProof="0" dirty="0">
                <a:ln>
                  <a:noFill/>
                </a:ln>
                <a:solidFill>
                  <a:schemeClr val="bg1"/>
                </a:solidFill>
                <a:effectLst/>
                <a:uLnTx/>
                <a:uFillTx/>
                <a:latin typeface="Calibri" panose="020F0502020204030204"/>
              </a:endParaRPr>
            </a:p>
          </p:txBody>
        </p:sp>
      </p:grpSp>
    </p:spTree>
    <p:extLst>
      <p:ext uri="{BB962C8B-B14F-4D97-AF65-F5344CB8AC3E}">
        <p14:creationId xmlns:p14="http://schemas.microsoft.com/office/powerpoint/2010/main" val="1855714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13960" y="1077684"/>
            <a:ext cx="6992982" cy="4702629"/>
          </a:xfrm>
          <a:solidFill>
            <a:schemeClr val="bg1"/>
          </a:solidFill>
        </p:spPr>
        <p:txBody>
          <a:bodyPr>
            <a:normAutofit/>
          </a:bodyPr>
          <a:lstStyle/>
          <a:p>
            <a:r>
              <a:rPr lang="es-ES" sz="3000" dirty="0">
                <a:latin typeface="Gotham" pitchFamily="2" charset="0"/>
                <a:cs typeface="Gotham" pitchFamily="2" charset="0"/>
              </a:rPr>
              <a:t>Pero, ¿cómo puede comprender un ser humano completamente al infinito y eterno Dios?</a:t>
            </a:r>
          </a:p>
          <a:p>
            <a:r>
              <a:rPr lang="es-ES" sz="3000" dirty="0">
                <a:latin typeface="Gotham" pitchFamily="2" charset="0"/>
                <a:cs typeface="Gotham" pitchFamily="2" charset="0"/>
              </a:rPr>
              <a:t> ¡Imposible! Job no pudo responder a ninguna de las preguntas que el Todopoderoso le hizo. Al final, Job se puso la mano sobre la boca y dijo que intentar comprender a Dios era demasiado maravilloso para él.</a:t>
            </a:r>
          </a:p>
        </p:txBody>
      </p:sp>
      <p:pic>
        <p:nvPicPr>
          <p:cNvPr id="4" name="Imagen 3"/>
          <p:cNvPicPr>
            <a:picLocks noChangeAspect="1"/>
          </p:cNvPicPr>
          <p:nvPr/>
        </p:nvPicPr>
        <p:blipFill>
          <a:blip r:embed="rId2"/>
          <a:stretch>
            <a:fillRect/>
          </a:stretch>
        </p:blipFill>
        <p:spPr>
          <a:xfrm>
            <a:off x="283032" y="571498"/>
            <a:ext cx="4611188" cy="571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241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85FE29D0-2712-3EDC-8017-B5DEE960A46B}"/>
              </a:ext>
            </a:extLst>
          </p:cNvPr>
          <p:cNvGrpSpPr/>
          <p:nvPr/>
        </p:nvGrpSpPr>
        <p:grpSpPr>
          <a:xfrm>
            <a:off x="-1523" y="1693939"/>
            <a:ext cx="7921284" cy="3470123"/>
            <a:chOff x="-1523" y="1244502"/>
            <a:chExt cx="7921284" cy="3470123"/>
          </a:xfrm>
        </p:grpSpPr>
        <p:sp>
          <p:nvSpPr>
            <p:cNvPr id="4" name="CuadroTexto 3">
              <a:extLst>
                <a:ext uri="{FF2B5EF4-FFF2-40B4-BE49-F238E27FC236}">
                  <a16:creationId xmlns:a16="http://schemas.microsoft.com/office/drawing/2014/main" id="{C8AB260A-AD43-42B5-B3D8-FC3D1F62F65A}"/>
                </a:ext>
              </a:extLst>
            </p:cNvPr>
            <p:cNvSpPr txBox="1"/>
            <p:nvPr/>
          </p:nvSpPr>
          <p:spPr>
            <a:xfrm>
              <a:off x="-1523" y="1244502"/>
              <a:ext cx="7921284" cy="1200329"/>
            </a:xfrm>
            <a:prstGeom prst="rect">
              <a:avLst/>
            </a:prstGeom>
            <a:solidFill>
              <a:srgbClr val="FFC000"/>
            </a:solidFill>
          </p:spPr>
          <p:txBody>
            <a:bodyPr wrap="square" rtlCol="0">
              <a:spAutoFit/>
            </a:bodyPr>
            <a:lstStyle/>
            <a:p>
              <a:pPr lvl="0" algn="ctr">
                <a:lnSpc>
                  <a:spcPct val="90000"/>
                </a:lnSpc>
                <a:spcBef>
                  <a:spcPts val="1000"/>
                </a:spcBef>
              </a:pPr>
              <a:r>
                <a:rPr lang="es-PE" sz="4000" b="1" dirty="0">
                  <a:solidFill>
                    <a:prstClr val="black"/>
                  </a:solidFill>
                  <a:latin typeface="Gotham Black" panose="02000603040000020004" pitchFamily="2" charset="0"/>
                  <a:cs typeface="Gotham" pitchFamily="2" charset="0"/>
                </a:rPr>
                <a:t>LA TRINIDAD EN LA TEOLOGIA</a:t>
              </a:r>
            </a:p>
          </p:txBody>
        </p:sp>
        <p:sp>
          <p:nvSpPr>
            <p:cNvPr id="8" name="2 Rectángulo"/>
            <p:cNvSpPr/>
            <p:nvPr/>
          </p:nvSpPr>
          <p:spPr>
            <a:xfrm>
              <a:off x="22953" y="2444831"/>
              <a:ext cx="7853951" cy="1339065"/>
            </a:xfrm>
            <a:prstGeom prst="rect">
              <a:avLst/>
            </a:prstGeom>
            <a:solidFill>
              <a:srgbClr val="002060"/>
            </a:solidFill>
            <a:ln w="25400" cap="flat" cmpd="sng" algn="ctr">
              <a:noFill/>
              <a:prstDash val="solid"/>
            </a:ln>
            <a:effectLst/>
            <a:scene3d>
              <a:camera prst="orthographicFront"/>
              <a:lightRig rig="threePt" dir="t"/>
            </a:scene3d>
            <a:sp3d>
              <a:bevelT prst="angle"/>
            </a:sp3d>
          </p:spPr>
          <p:txBody>
            <a:bodyPr rtlCol="0" anchor="ctr"/>
            <a:lstStyle/>
            <a:p>
              <a:pPr lvl="0" algn="ctr">
                <a:lnSpc>
                  <a:spcPct val="90000"/>
                </a:lnSpc>
                <a:spcBef>
                  <a:spcPts val="1000"/>
                </a:spcBef>
              </a:pPr>
              <a:r>
                <a:rPr lang="es-PE" sz="4000" dirty="0">
                  <a:solidFill>
                    <a:schemeClr val="bg1"/>
                  </a:solidFill>
                  <a:latin typeface="Gotham Black" panose="02000603040000020004" pitchFamily="2" charset="0"/>
                  <a:cs typeface="Gotham" pitchFamily="2" charset="0"/>
                </a:rPr>
                <a:t>PARTE 1</a:t>
              </a:r>
            </a:p>
          </p:txBody>
        </p:sp>
        <p:sp>
          <p:nvSpPr>
            <p:cNvPr id="9" name="3 Rectángulo"/>
            <p:cNvSpPr/>
            <p:nvPr/>
          </p:nvSpPr>
          <p:spPr>
            <a:xfrm>
              <a:off x="1" y="3757827"/>
              <a:ext cx="7896808" cy="956798"/>
            </a:xfrm>
            <a:prstGeom prst="rect">
              <a:avLst/>
            </a:prstGeom>
            <a:solidFill>
              <a:srgbClr val="FF0000"/>
            </a:solidFill>
            <a:ln w="25400" cap="flat" cmpd="sng" algn="ctr">
              <a:noFill/>
              <a:prstDash val="solid"/>
            </a:ln>
            <a:effectLst/>
          </p:spPr>
          <p:txBody>
            <a:bodyPr rtlCol="0" anchor="ctr"/>
            <a:lstStyle/>
            <a:p>
              <a:pPr lvl="0" algn="ctr">
                <a:defRPr/>
              </a:pPr>
              <a:endParaRPr kumimoji="0" lang="es-PE" sz="2000" b="1" i="0" u="none" strike="noStrike" kern="0" cap="none" spc="0" normalizeH="0" baseline="0" noProof="0" dirty="0">
                <a:ln>
                  <a:noFill/>
                </a:ln>
                <a:solidFill>
                  <a:schemeClr val="bg1"/>
                </a:solidFill>
                <a:effectLst/>
                <a:uLnTx/>
                <a:uFillTx/>
                <a:latin typeface="Gotham" pitchFamily="2" charset="0"/>
                <a:cs typeface="Gotham" pitchFamily="2" charset="0"/>
              </a:endParaRPr>
            </a:p>
          </p:txBody>
        </p:sp>
      </p:gr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333" y="930729"/>
            <a:ext cx="4292143" cy="499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8751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265465"/>
            <a:ext cx="12192000" cy="4327071"/>
          </a:xfrm>
          <a:solidFill>
            <a:schemeClr val="bg1"/>
          </a:solidFill>
          <a:ln>
            <a:solidFill>
              <a:schemeClr val="bg1"/>
            </a:solidFill>
          </a:ln>
        </p:spPr>
        <p:txBody>
          <a:bodyPr>
            <a:normAutofit/>
          </a:bodyPr>
          <a:lstStyle/>
          <a:p>
            <a:endParaRPr lang="es-ES" sz="3000" dirty="0">
              <a:latin typeface="Gotham" pitchFamily="2" charset="0"/>
              <a:cs typeface="Gotham" pitchFamily="2" charset="0"/>
            </a:endParaRPr>
          </a:p>
          <a:p>
            <a:r>
              <a:rPr lang="es-ES" sz="3000" dirty="0">
                <a:latin typeface="Gotham" pitchFamily="2" charset="0"/>
                <a:cs typeface="Gotham" pitchFamily="2" charset="0"/>
              </a:rPr>
              <a:t>Nuestra mente es demasiado pequeña para comprender completamente a Dios. Sin embargo, estudiar la asombrosa unidad de la Divinidad nos ayuda a comprender cómo tres Personas iguales pueden ser un solo Dios; tres en uno. </a:t>
            </a:r>
          </a:p>
          <a:p>
            <a:r>
              <a:rPr lang="es-ES" sz="3000" dirty="0">
                <a:latin typeface="Gotham" pitchFamily="2" charset="0"/>
                <a:cs typeface="Gotham" pitchFamily="2" charset="0"/>
              </a:rPr>
              <a:t>Así que, adoremos mientras reflexionamos sobre dos formas en que el Padre, el Hijo y el Espíritu Santo están completamente unidos como un solo Dios.</a:t>
            </a:r>
          </a:p>
          <a:p>
            <a:endParaRPr lang="es-ES" sz="3000" dirty="0">
              <a:latin typeface="Gotham" pitchFamily="2" charset="0"/>
              <a:cs typeface="Gotham" pitchFamily="2" charset="0"/>
            </a:endParaRPr>
          </a:p>
        </p:txBody>
      </p:sp>
    </p:spTree>
    <p:extLst>
      <p:ext uri="{BB962C8B-B14F-4D97-AF65-F5344CB8AC3E}">
        <p14:creationId xmlns:p14="http://schemas.microsoft.com/office/powerpoint/2010/main" val="1096385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49623"/>
            <a:ext cx="12192000" cy="2116182"/>
          </a:xfrm>
          <a:solidFill>
            <a:schemeClr val="bg1"/>
          </a:solidFill>
          <a:ln>
            <a:solidFill>
              <a:schemeClr val="bg1"/>
            </a:solidFill>
          </a:ln>
        </p:spPr>
        <p:txBody>
          <a:bodyPr>
            <a:noAutofit/>
          </a:bodyPr>
          <a:lstStyle/>
          <a:p>
            <a:r>
              <a:rPr lang="es-ES" sz="3200" b="1" dirty="0">
                <a:latin typeface="Gotham Black" panose="02000603040000020004" pitchFamily="2" charset="0"/>
                <a:ea typeface="+mn-ea"/>
                <a:cs typeface="+mn-cs"/>
              </a:rPr>
              <a:t>1. LAS TRES PERSONAS DE LA TRINIDAD ESTÁN UNIDAS EN *ESENCIA COMPARTIENDO LA MISMA NATURALEZA DIVINA, EL MISMO ADN ESPIRITUAL, Y LOS MISMOS </a:t>
            </a:r>
            <a:r>
              <a:rPr lang="es-ES" sz="3200" b="1" dirty="0">
                <a:solidFill>
                  <a:srgbClr val="EE0000"/>
                </a:solidFill>
                <a:latin typeface="Gotham Black" panose="02000603040000020004" pitchFamily="2" charset="0"/>
                <a:ea typeface="+mn-ea"/>
                <a:cs typeface="+mn-cs"/>
              </a:rPr>
              <a:t>*ATRIBUTOS Y CUALIDADES. </a:t>
            </a:r>
            <a:endParaRPr lang="en-US" sz="32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962193"/>
            <a:ext cx="12192000" cy="3239588"/>
          </a:xfrm>
          <a:solidFill>
            <a:schemeClr val="bg1"/>
          </a:solidFill>
          <a:ln>
            <a:solidFill>
              <a:schemeClr val="bg1"/>
            </a:solidFill>
          </a:ln>
        </p:spPr>
        <p:txBody>
          <a:bodyPr>
            <a:normAutofit/>
          </a:bodyPr>
          <a:lstStyle/>
          <a:p>
            <a:r>
              <a:rPr lang="es-ES" b="1" dirty="0">
                <a:solidFill>
                  <a:srgbClr val="FF0000"/>
                </a:solidFill>
                <a:latin typeface="Gotham" pitchFamily="2" charset="0"/>
                <a:cs typeface="Gotham" pitchFamily="2" charset="0"/>
              </a:rPr>
              <a:t>¿Cómo es la esencia y naturaleza de la Trinidad? ¿Qué cualidades y características comparten las tres Personas de la Trinidad? </a:t>
            </a:r>
          </a:p>
          <a:p>
            <a:r>
              <a:rPr lang="es-ES" dirty="0">
                <a:latin typeface="Gotham" pitchFamily="2" charset="0"/>
                <a:cs typeface="Gotham" pitchFamily="2" charset="0"/>
              </a:rPr>
              <a:t>La teología reúne los atributos o cualidades de la Trinidad en dos grupos: </a:t>
            </a:r>
            <a:r>
              <a:rPr lang="es-ES" b="1" dirty="0">
                <a:solidFill>
                  <a:srgbClr val="0070C0"/>
                </a:solidFill>
                <a:latin typeface="Gotham" pitchFamily="2" charset="0"/>
                <a:cs typeface="Gotham" pitchFamily="2" charset="0"/>
              </a:rPr>
              <a:t>cualidades que son exclusivas de Dios </a:t>
            </a:r>
            <a:r>
              <a:rPr lang="es-ES" dirty="0">
                <a:latin typeface="Gotham" pitchFamily="2" charset="0"/>
                <a:cs typeface="Gotham" pitchFamily="2" charset="0"/>
              </a:rPr>
              <a:t>y </a:t>
            </a:r>
            <a:r>
              <a:rPr lang="es-ES" b="1" dirty="0">
                <a:solidFill>
                  <a:srgbClr val="FF0000"/>
                </a:solidFill>
                <a:latin typeface="Gotham" pitchFamily="2" charset="0"/>
                <a:cs typeface="Gotham" pitchFamily="2" charset="0"/>
              </a:rPr>
              <a:t>cualidades que Dios comparte en parte con sus hijos.</a:t>
            </a:r>
            <a:r>
              <a:rPr lang="es-ES" b="1" dirty="0">
                <a:latin typeface="Gotham" pitchFamily="2" charset="0"/>
                <a:cs typeface="Gotham" pitchFamily="2" charset="0"/>
              </a:rPr>
              <a:t> </a:t>
            </a:r>
            <a:r>
              <a:rPr lang="es-ES" dirty="0">
                <a:latin typeface="Gotham" pitchFamily="2" charset="0"/>
                <a:cs typeface="Gotham" pitchFamily="2" charset="0"/>
              </a:rPr>
              <a:t>Miremos primero la cualidades y atributos que solo Dios tiene y que no comparte:</a:t>
            </a:r>
          </a:p>
        </p:txBody>
      </p:sp>
    </p:spTree>
    <p:extLst>
      <p:ext uri="{BB962C8B-B14F-4D97-AF65-F5344CB8AC3E}">
        <p14:creationId xmlns:p14="http://schemas.microsoft.com/office/powerpoint/2010/main" val="2770075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376517"/>
            <a:ext cx="12192000" cy="1345473"/>
          </a:xfrm>
          <a:solidFill>
            <a:schemeClr val="bg1"/>
          </a:solidFill>
          <a:ln>
            <a:solidFill>
              <a:schemeClr val="bg1"/>
            </a:solidFill>
          </a:ln>
        </p:spPr>
        <p:txBody>
          <a:bodyPr>
            <a:normAutofit fontScale="90000"/>
          </a:bodyPr>
          <a:lstStyle/>
          <a:p>
            <a:pPr algn="ctr"/>
            <a:r>
              <a:rPr lang="es-ES" sz="4100" b="1" dirty="0">
                <a:solidFill>
                  <a:srgbClr val="EE0000"/>
                </a:solidFill>
                <a:latin typeface="Gotham Black" panose="02000603040000020004" pitchFamily="2" charset="0"/>
                <a:ea typeface="+mn-ea"/>
                <a:cs typeface="+mn-cs"/>
              </a:rPr>
              <a:t>LOS MIEMBROS DE LA TRINIDAD COMPARTEN ATRIBUTOS EXCLUSIVOS INCOMUNICABLES</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195518"/>
            <a:ext cx="12192000" cy="4059283"/>
          </a:xfrm>
          <a:solidFill>
            <a:schemeClr val="bg1"/>
          </a:solidFill>
          <a:ln>
            <a:solidFill>
              <a:schemeClr val="bg1"/>
            </a:solidFill>
          </a:ln>
        </p:spPr>
        <p:txBody>
          <a:bodyPr>
            <a:normAutofit/>
          </a:bodyPr>
          <a:lstStyle/>
          <a:p>
            <a:r>
              <a:rPr lang="es-ES" sz="2600" b="1" dirty="0">
                <a:solidFill>
                  <a:srgbClr val="FF0000"/>
                </a:solidFill>
                <a:latin typeface="Gotham" pitchFamily="2" charset="0"/>
                <a:cs typeface="Gotham" pitchFamily="2" charset="0"/>
              </a:rPr>
              <a:t>ESTAS SON CUALIDADES QUE PERTENECEN SOLO A DIOS</a:t>
            </a:r>
            <a:r>
              <a:rPr lang="es-ES" sz="2600" b="1" dirty="0">
                <a:latin typeface="Gotham" pitchFamily="2" charset="0"/>
                <a:cs typeface="Gotham" pitchFamily="2" charset="0"/>
              </a:rPr>
              <a:t>. </a:t>
            </a:r>
            <a:r>
              <a:rPr lang="es-ES" sz="2600" dirty="0">
                <a:latin typeface="Gotham" pitchFamily="2" charset="0"/>
                <a:cs typeface="Gotham" pitchFamily="2" charset="0"/>
              </a:rPr>
              <a:t>Él no las comparte con nadie más. La figura 2.15 enumera algunas de las cualidades únicas de la Trinidad que ni los ángeles, ni los demonios, ni los humanos son capaces de poseer.</a:t>
            </a:r>
          </a:p>
          <a:p>
            <a:r>
              <a:rPr lang="es-ES" sz="2600" dirty="0">
                <a:latin typeface="Gotham" pitchFamily="2" charset="0"/>
                <a:cs typeface="Gotham" pitchFamily="2" charset="0"/>
              </a:rPr>
              <a:t>Observe, sin embargo, que Dios comparte </a:t>
            </a:r>
            <a:r>
              <a:rPr lang="es-ES" sz="2600" b="1" dirty="0">
                <a:solidFill>
                  <a:srgbClr val="FF0000"/>
                </a:solidFill>
                <a:latin typeface="Gotham" pitchFamily="2" charset="0"/>
                <a:cs typeface="Gotham" pitchFamily="2" charset="0"/>
              </a:rPr>
              <a:t>una medida de algunas de estas cualidades</a:t>
            </a:r>
            <a:r>
              <a:rPr lang="es-ES" sz="2600" b="1" dirty="0">
                <a:latin typeface="Gotham" pitchFamily="2" charset="0"/>
                <a:cs typeface="Gotham" pitchFamily="2" charset="0"/>
              </a:rPr>
              <a:t>. </a:t>
            </a:r>
            <a:r>
              <a:rPr lang="es-ES" sz="2600" dirty="0">
                <a:latin typeface="Gotham" pitchFamily="2" charset="0"/>
                <a:cs typeface="Gotham" pitchFamily="2" charset="0"/>
              </a:rPr>
              <a:t>Por ejemplo, solamente </a:t>
            </a:r>
            <a:r>
              <a:rPr lang="es-ES" sz="2600" b="1" dirty="0">
                <a:solidFill>
                  <a:srgbClr val="FF0000"/>
                </a:solidFill>
                <a:latin typeface="Gotham" pitchFamily="2" charset="0"/>
                <a:cs typeface="Gotham" pitchFamily="2" charset="0"/>
              </a:rPr>
              <a:t>Él es eterno, aun así, el comparte la vida eterna con nosotros desde el momento en que recibimos a Jesús </a:t>
            </a:r>
            <a:r>
              <a:rPr lang="es-ES" sz="2600" dirty="0">
                <a:latin typeface="Gotham" pitchFamily="2" charset="0"/>
                <a:cs typeface="Gotham" pitchFamily="2" charset="0"/>
              </a:rPr>
              <a:t>y para siempre Juan 17:1-2. De igual manera, solamente Dios es soberano, pero Él concede a los vencedores gobernar con Él, (Apocalipsis 3:21)</a:t>
            </a:r>
          </a:p>
        </p:txBody>
      </p:sp>
    </p:spTree>
    <p:extLst>
      <p:ext uri="{BB962C8B-B14F-4D97-AF65-F5344CB8AC3E}">
        <p14:creationId xmlns:p14="http://schemas.microsoft.com/office/powerpoint/2010/main" val="30237896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3410"/>
            <a:ext cx="12192000" cy="1436914"/>
          </a:xfrm>
          <a:solidFill>
            <a:schemeClr val="bg1"/>
          </a:solidFill>
          <a:ln>
            <a:solidFill>
              <a:schemeClr val="bg1"/>
            </a:solidFill>
          </a:ln>
        </p:spPr>
        <p:txBody>
          <a:bodyPr>
            <a:noAutofit/>
          </a:bodyPr>
          <a:lstStyle/>
          <a:p>
            <a:pPr algn="ctr"/>
            <a:r>
              <a:rPr lang="es-ES" sz="4000" b="1" dirty="0">
                <a:solidFill>
                  <a:srgbClr val="EE0000"/>
                </a:solidFill>
                <a:latin typeface="Gotham Black" panose="02000603040000020004" pitchFamily="2" charset="0"/>
                <a:ea typeface="+mn-ea"/>
                <a:cs typeface="+mn-cs"/>
              </a:rPr>
              <a:t>LOS MIEMBROS DE LA TRINIDAD COMPARTEN ATRIBUTOS MORALES. </a:t>
            </a:r>
            <a:endParaRPr lang="en-US"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176693"/>
            <a:ext cx="12192000" cy="4039688"/>
          </a:xfrm>
          <a:solidFill>
            <a:schemeClr val="bg1"/>
          </a:solidFill>
          <a:ln>
            <a:solidFill>
              <a:schemeClr val="bg1"/>
            </a:solidFill>
          </a:ln>
        </p:spPr>
        <p:txBody>
          <a:bodyPr>
            <a:normAutofit lnSpcReduction="10000"/>
          </a:bodyPr>
          <a:lstStyle/>
          <a:p>
            <a:r>
              <a:rPr lang="es-ES" sz="3000" b="1" dirty="0">
                <a:solidFill>
                  <a:srgbClr val="FF0000"/>
                </a:solidFill>
                <a:latin typeface="Gotham" pitchFamily="2" charset="0"/>
                <a:cs typeface="Gotham" pitchFamily="2" charset="0"/>
              </a:rPr>
              <a:t>ESTAS SON CUALIDADES Y CARACTERÍSTICAS DEL DIOS TRINO QUE DIOS COMPARTE EN PARTE CON SUS HIJOS</a:t>
            </a:r>
            <a:r>
              <a:rPr lang="es-ES" sz="3000" b="1" dirty="0">
                <a:latin typeface="Gotham" pitchFamily="2" charset="0"/>
                <a:cs typeface="Gotham" pitchFamily="2" charset="0"/>
              </a:rPr>
              <a:t>. </a:t>
            </a:r>
            <a:r>
              <a:rPr lang="es-ES" sz="3000" dirty="0">
                <a:latin typeface="Gotham" pitchFamily="2" charset="0"/>
                <a:cs typeface="Gotham" pitchFamily="2" charset="0"/>
              </a:rPr>
              <a:t>La figura 2.17 muestra algunas de las características morales de Dios. Tome un tiempo para adorar a medida que usted considera algunas de las cualidades de nuestro glorioso Dios.</a:t>
            </a:r>
          </a:p>
          <a:p>
            <a:r>
              <a:rPr lang="es-ES" sz="3000" dirty="0">
                <a:latin typeface="Gotham" pitchFamily="2" charset="0"/>
                <a:cs typeface="Gotham" pitchFamily="2" charset="0"/>
              </a:rPr>
              <a:t>¡Qué Dios tan maravilloso y asombroso! ¡Él tiene tantas cualidades tan preciosas! Y todas estas cualidades de la figura 2.17, Dios las desea compartir en parte con nosotros; los hijos que Él está transformando a su propia imagen, ¡de gloria en gloria!</a:t>
            </a:r>
          </a:p>
        </p:txBody>
      </p:sp>
    </p:spTree>
    <p:extLst>
      <p:ext uri="{BB962C8B-B14F-4D97-AF65-F5344CB8AC3E}">
        <p14:creationId xmlns:p14="http://schemas.microsoft.com/office/powerpoint/2010/main" val="2454787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3070"/>
            <a:ext cx="12192000" cy="1123403"/>
          </a:xfrm>
          <a:solidFill>
            <a:schemeClr val="bg1"/>
          </a:solidFill>
          <a:ln>
            <a:solidFill>
              <a:schemeClr val="bg1"/>
            </a:solidFill>
          </a:ln>
        </p:spPr>
        <p:txBody>
          <a:bodyPr>
            <a:noAutofit/>
          </a:bodyPr>
          <a:lstStyle/>
          <a:p>
            <a:pPr algn="ctr"/>
            <a:r>
              <a:rPr lang="es-ES" sz="3600" b="1" dirty="0">
                <a:solidFill>
                  <a:srgbClr val="EE0000"/>
                </a:solidFill>
                <a:latin typeface="Gotham Black" panose="02000603040000020004" pitchFamily="2" charset="0"/>
                <a:ea typeface="+mn-ea"/>
                <a:cs typeface="+mn-cs"/>
              </a:rPr>
              <a:t>EL PADRE ES OMNIPOTENTE </a:t>
            </a:r>
            <a:br>
              <a:rPr lang="es-ES" sz="3600" b="1" dirty="0">
                <a:solidFill>
                  <a:srgbClr val="EE0000"/>
                </a:solidFill>
                <a:latin typeface="Gotham Black" panose="02000603040000020004" pitchFamily="2" charset="0"/>
                <a:ea typeface="+mn-ea"/>
                <a:cs typeface="+mn-cs"/>
              </a:rPr>
            </a:br>
            <a:r>
              <a:rPr lang="es-ES" sz="3600" b="1" dirty="0">
                <a:solidFill>
                  <a:srgbClr val="EE0000"/>
                </a:solidFill>
                <a:latin typeface="Gotham Black" panose="02000603040000020004" pitchFamily="2" charset="0"/>
                <a:ea typeface="+mn-ea"/>
                <a:cs typeface="+mn-cs"/>
              </a:rPr>
              <a:t>O TODOPODEROSO</a:t>
            </a:r>
            <a:endParaRPr lang="en-US" sz="54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1862030"/>
            <a:ext cx="12192000" cy="4477296"/>
          </a:xfrm>
          <a:solidFill>
            <a:schemeClr val="bg1"/>
          </a:solidFill>
          <a:ln>
            <a:solidFill>
              <a:schemeClr val="bg1"/>
            </a:solidFill>
          </a:ln>
        </p:spPr>
        <p:txBody>
          <a:bodyPr>
            <a:normAutofit/>
          </a:bodyPr>
          <a:lstStyle/>
          <a:p>
            <a:r>
              <a:rPr lang="es-ES" sz="2200" dirty="0">
                <a:latin typeface="Gotham" pitchFamily="2" charset="0"/>
                <a:cs typeface="Gotham" pitchFamily="2" charset="0"/>
              </a:rPr>
              <a:t>Él tiene todo el poder. De igual manera, el </a:t>
            </a:r>
            <a:r>
              <a:rPr lang="es-ES" sz="2200" b="1" dirty="0">
                <a:solidFill>
                  <a:srgbClr val="EE0000"/>
                </a:solidFill>
                <a:latin typeface="Gotham" pitchFamily="2" charset="0"/>
                <a:cs typeface="Gotham" pitchFamily="2" charset="0"/>
              </a:rPr>
              <a:t>Hijo es omnipotente. </a:t>
            </a:r>
            <a:r>
              <a:rPr lang="es-ES" sz="2200" dirty="0">
                <a:latin typeface="Gotham" pitchFamily="2" charset="0"/>
                <a:cs typeface="Gotham" pitchFamily="2" charset="0"/>
              </a:rPr>
              <a:t>Él tiene todo el poder. También, </a:t>
            </a:r>
            <a:r>
              <a:rPr lang="es-ES" sz="2200" b="1" dirty="0">
                <a:solidFill>
                  <a:srgbClr val="EE0000"/>
                </a:solidFill>
                <a:latin typeface="Gotham" pitchFamily="2" charset="0"/>
                <a:cs typeface="Gotham" pitchFamily="2" charset="0"/>
              </a:rPr>
              <a:t>el Espíritu Santo es omnipotente. </a:t>
            </a:r>
            <a:r>
              <a:rPr lang="es-ES" sz="2200" dirty="0">
                <a:latin typeface="Gotham" pitchFamily="2" charset="0"/>
                <a:cs typeface="Gotham" pitchFamily="2" charset="0"/>
              </a:rPr>
              <a:t>Él tiene todo el poder. Surge la pregunta: “¿tienen el Padre, el Hijo y el Espíritu Santo más poder juntos del que cada uno tiene como persona?” La respuesta es “No”, porque el Padre, el Hijo y el Espíritu Santo comparten el mismo poder. </a:t>
            </a:r>
          </a:p>
          <a:p>
            <a:r>
              <a:rPr lang="es-ES" sz="2200" dirty="0">
                <a:latin typeface="Gotham" pitchFamily="2" charset="0"/>
                <a:cs typeface="Gotham" pitchFamily="2" charset="0"/>
              </a:rPr>
              <a:t>Como dijo Jesús: “Todo lo que tiene el Padre es mío…” (Juan 16:15). Asimismo, Jesús dijo: “Toda potestad me es dada en el cielo y en la tierra” (Mateo 28:18). Los miembros de la Trinidad comparten la misma esencia, las </a:t>
            </a:r>
            <a:r>
              <a:rPr lang="es-ES" sz="2200" b="1" dirty="0">
                <a:latin typeface="Gotham" pitchFamily="2" charset="0"/>
                <a:cs typeface="Gotham" pitchFamily="2" charset="0"/>
              </a:rPr>
              <a:t>cualidades, los valores, la misión y la visión. Concuerdan en todo al 100 por ciento. </a:t>
            </a:r>
          </a:p>
          <a:p>
            <a:r>
              <a:rPr lang="es-ES" sz="2200" b="1" dirty="0">
                <a:solidFill>
                  <a:srgbClr val="FF0000"/>
                </a:solidFill>
                <a:latin typeface="Gotham" pitchFamily="2" charset="0"/>
                <a:cs typeface="Gotham" pitchFamily="2" charset="0"/>
              </a:rPr>
              <a:t>Quien está lleno con el Espíritu Santo está lleno de la presencia de Dios: Padre, Hijo y Espíritu Santo</a:t>
            </a:r>
            <a:r>
              <a:rPr lang="es-ES" sz="2200" b="1" dirty="0">
                <a:latin typeface="Gotham" pitchFamily="2" charset="0"/>
                <a:cs typeface="Gotham" pitchFamily="2" charset="0"/>
              </a:rPr>
              <a:t>. </a:t>
            </a:r>
            <a:r>
              <a:rPr lang="es-ES" sz="2200" dirty="0">
                <a:latin typeface="Gotham" pitchFamily="2" charset="0"/>
                <a:cs typeface="Gotham" pitchFamily="2" charset="0"/>
              </a:rPr>
              <a:t>Otra razón por la que los miembros de la Trinidad no tienen más poder solos que juntos es porque nunca están solos; siempre están juntos: ¡omnipresentes!</a:t>
            </a:r>
          </a:p>
        </p:txBody>
      </p:sp>
    </p:spTree>
    <p:extLst>
      <p:ext uri="{BB962C8B-B14F-4D97-AF65-F5344CB8AC3E}">
        <p14:creationId xmlns:p14="http://schemas.microsoft.com/office/powerpoint/2010/main" val="1501125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085850"/>
            <a:ext cx="12192000" cy="4686300"/>
          </a:xfrm>
          <a:solidFill>
            <a:schemeClr val="bg1"/>
          </a:solidFill>
          <a:ln>
            <a:solidFill>
              <a:schemeClr val="bg1"/>
            </a:solidFill>
          </a:ln>
        </p:spPr>
        <p:txBody>
          <a:bodyPr>
            <a:normAutofit/>
          </a:bodyPr>
          <a:lstStyle/>
          <a:p>
            <a:r>
              <a:rPr lang="es-ES" sz="3000" dirty="0">
                <a:latin typeface="Gotham" pitchFamily="2" charset="0"/>
                <a:cs typeface="Gotham" pitchFamily="2" charset="0"/>
              </a:rPr>
              <a:t>Dos errores recurrentes acerca de Dios. Hemos enfatizado la verdad de que el Padre, el Hijo y el Espíritu Santo comparten la misma naturaleza y cualidades. </a:t>
            </a:r>
          </a:p>
          <a:p>
            <a:r>
              <a:rPr lang="es-ES" sz="3000" dirty="0">
                <a:latin typeface="Gotham" pitchFamily="2" charset="0"/>
                <a:cs typeface="Gotham" pitchFamily="2" charset="0"/>
              </a:rPr>
              <a:t>Pero a lo largo de la historia de la iglesia, dos errores teológicos aparecen de vez en cuando. Estos dos errores, </a:t>
            </a:r>
            <a:r>
              <a:rPr lang="es-ES" sz="3000" b="1" dirty="0">
                <a:solidFill>
                  <a:srgbClr val="EE0000"/>
                </a:solidFill>
                <a:latin typeface="Gotham" pitchFamily="2" charset="0"/>
                <a:cs typeface="Gotham" pitchFamily="2" charset="0"/>
              </a:rPr>
              <a:t>MODALISMO Y ARRIANISMO, </a:t>
            </a:r>
            <a:r>
              <a:rPr lang="es-ES" sz="3000" dirty="0">
                <a:latin typeface="Gotham" pitchFamily="2" charset="0"/>
                <a:cs typeface="Gotham" pitchFamily="2" charset="0"/>
              </a:rPr>
              <a:t>buscan robarles a Cristo y al Espíritu Santo el honor que ellos merecen como iguales a Dios Padre. Cada estudiante de teología debe cuidarse de las formas modernas de estas dos herejías teológicas (falsas enseñanzas). Así que, resumámoslas brevemente (figura 2.18)</a:t>
            </a:r>
          </a:p>
        </p:txBody>
      </p:sp>
    </p:spTree>
    <p:extLst>
      <p:ext uri="{BB962C8B-B14F-4D97-AF65-F5344CB8AC3E}">
        <p14:creationId xmlns:p14="http://schemas.microsoft.com/office/powerpoint/2010/main" val="54856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5494"/>
            <a:ext cx="12192000" cy="1332409"/>
          </a:xfrm>
          <a:solidFill>
            <a:schemeClr val="bg1"/>
          </a:solidFill>
          <a:ln>
            <a:solidFill>
              <a:schemeClr val="bg1"/>
            </a:solidFill>
          </a:ln>
        </p:spPr>
        <p:txBody>
          <a:bodyPr>
            <a:normAutofit/>
          </a:bodyPr>
          <a:lstStyle/>
          <a:p>
            <a:pPr algn="ctr"/>
            <a:r>
              <a:rPr lang="es-ES" sz="3600" b="1" dirty="0">
                <a:solidFill>
                  <a:srgbClr val="EE0000"/>
                </a:solidFill>
                <a:latin typeface="Gotham Black" panose="02000603040000020004" pitchFamily="2" charset="0"/>
                <a:ea typeface="+mn-ea"/>
                <a:cs typeface="+mn-cs"/>
              </a:rPr>
              <a:t>PRIMER ERROR (MODALISMO): </a:t>
            </a:r>
            <a:r>
              <a:rPr lang="es-ES" sz="3600" b="1" dirty="0">
                <a:latin typeface="Gotham Black" panose="02000603040000020004" pitchFamily="2" charset="0"/>
                <a:ea typeface="+mn-ea"/>
                <a:cs typeface="+mn-cs"/>
              </a:rPr>
              <a:t>HAY UN DIOS QUE SE APARECE DE VARIOS MODOS. </a:t>
            </a:r>
            <a:endParaRPr lang="en-US" sz="4800" dirty="0">
              <a:latin typeface="Gotham Black" panose="02000603040000020004" pitchFamily="2" charset="0"/>
            </a:endParaRPr>
          </a:p>
        </p:txBody>
      </p:sp>
      <p:sp>
        <p:nvSpPr>
          <p:cNvPr id="3" name="Marcador de contenido 2"/>
          <p:cNvSpPr>
            <a:spLocks noGrp="1"/>
          </p:cNvSpPr>
          <p:nvPr>
            <p:ph idx="1"/>
          </p:nvPr>
        </p:nvSpPr>
        <p:spPr>
          <a:xfrm>
            <a:off x="0" y="1855693"/>
            <a:ext cx="12192000" cy="4800600"/>
          </a:xfrm>
          <a:solidFill>
            <a:schemeClr val="bg1"/>
          </a:solidFill>
          <a:ln>
            <a:solidFill>
              <a:schemeClr val="bg1"/>
            </a:solidFill>
          </a:ln>
        </p:spPr>
        <p:txBody>
          <a:bodyPr>
            <a:noAutofit/>
          </a:bodyPr>
          <a:lstStyle/>
          <a:p>
            <a:pPr lvl="0"/>
            <a:r>
              <a:rPr lang="es-ES" sz="2400" dirty="0">
                <a:solidFill>
                  <a:prstClr val="black"/>
                </a:solidFill>
                <a:latin typeface="Gotham" pitchFamily="2" charset="0"/>
                <a:cs typeface="Gotham" pitchFamily="2" charset="0"/>
              </a:rPr>
              <a:t>Las raíces de esta falsa enseñanza son tan antiguas como la misma iglesia. Pero uno de los principales voceros del</a:t>
            </a:r>
            <a:r>
              <a:rPr lang="es-ES" sz="2400" b="1" dirty="0">
                <a:solidFill>
                  <a:prstClr val="black"/>
                </a:solidFill>
                <a:latin typeface="Gotham" pitchFamily="2" charset="0"/>
                <a:cs typeface="Gotham" pitchFamily="2" charset="0"/>
              </a:rPr>
              <a:t> </a:t>
            </a:r>
            <a:r>
              <a:rPr lang="es-ES" sz="2400" b="1" dirty="0">
                <a:solidFill>
                  <a:srgbClr val="FF0000"/>
                </a:solidFill>
                <a:latin typeface="Gotham" pitchFamily="2" charset="0"/>
                <a:cs typeface="Gotham" pitchFamily="2" charset="0"/>
              </a:rPr>
              <a:t>MODALISMO</a:t>
            </a:r>
            <a:r>
              <a:rPr lang="es-ES" sz="2400" b="1" dirty="0">
                <a:solidFill>
                  <a:prstClr val="black"/>
                </a:solidFill>
                <a:latin typeface="Gotham" pitchFamily="2" charset="0"/>
                <a:cs typeface="Gotham" pitchFamily="2" charset="0"/>
              </a:rPr>
              <a:t> </a:t>
            </a:r>
            <a:r>
              <a:rPr lang="es-ES" sz="2400" dirty="0">
                <a:solidFill>
                  <a:prstClr val="black"/>
                </a:solidFill>
                <a:latin typeface="Gotham" pitchFamily="2" charset="0"/>
                <a:cs typeface="Gotham" pitchFamily="2" charset="0"/>
              </a:rPr>
              <a:t>fue </a:t>
            </a:r>
            <a:r>
              <a:rPr lang="es-ES" sz="2400" dirty="0" err="1">
                <a:solidFill>
                  <a:prstClr val="black"/>
                </a:solidFill>
                <a:latin typeface="Gotham" pitchFamily="2" charset="0"/>
                <a:cs typeface="Gotham" pitchFamily="2" charset="0"/>
              </a:rPr>
              <a:t>Sabelio</a:t>
            </a:r>
            <a:r>
              <a:rPr lang="es-ES" sz="2400" dirty="0">
                <a:solidFill>
                  <a:prstClr val="black"/>
                </a:solidFill>
                <a:latin typeface="Gotham" pitchFamily="2" charset="0"/>
                <a:cs typeface="Gotham" pitchFamily="2" charset="0"/>
              </a:rPr>
              <a:t>, un sacerdote que se oponía a la doctrina de la Trinidad. Cerca del año 215 d. C., él quería evitar la enseñanza de que había tres Dioses. </a:t>
            </a:r>
          </a:p>
          <a:p>
            <a:pPr lvl="0"/>
            <a:r>
              <a:rPr lang="es-ES" sz="2400" dirty="0" err="1">
                <a:solidFill>
                  <a:prstClr val="black"/>
                </a:solidFill>
                <a:latin typeface="Gotham" pitchFamily="2" charset="0"/>
                <a:cs typeface="Gotham" pitchFamily="2" charset="0"/>
              </a:rPr>
              <a:t>Sabelio</a:t>
            </a:r>
            <a:r>
              <a:rPr lang="es-ES" sz="2400" dirty="0">
                <a:solidFill>
                  <a:prstClr val="black"/>
                </a:solidFill>
                <a:latin typeface="Gotham" pitchFamily="2" charset="0"/>
                <a:cs typeface="Gotham" pitchFamily="2" charset="0"/>
              </a:rPr>
              <a:t> usó la ilustración de que el único sol es como el único Dios. Él decía que el único sol tiene forma, luz y calor. Asimismo, </a:t>
            </a:r>
            <a:r>
              <a:rPr lang="es-ES" sz="2400" dirty="0" err="1">
                <a:solidFill>
                  <a:prstClr val="black"/>
                </a:solidFill>
                <a:latin typeface="Gotham" pitchFamily="2" charset="0"/>
                <a:cs typeface="Gotham" pitchFamily="2" charset="0"/>
              </a:rPr>
              <a:t>Sabelio</a:t>
            </a:r>
            <a:r>
              <a:rPr lang="es-ES" sz="2400" dirty="0">
                <a:solidFill>
                  <a:prstClr val="black"/>
                </a:solidFill>
                <a:latin typeface="Gotham" pitchFamily="2" charset="0"/>
                <a:cs typeface="Gotham" pitchFamily="2" charset="0"/>
              </a:rPr>
              <a:t> dijo que estos tres aspectos del sol corresponden al Padre (forma), al Hijo (luz), y al Espíritu (calor). </a:t>
            </a:r>
          </a:p>
          <a:p>
            <a:pPr lvl="0"/>
            <a:r>
              <a:rPr lang="es-ES" sz="2400" dirty="0">
                <a:solidFill>
                  <a:prstClr val="black"/>
                </a:solidFill>
                <a:latin typeface="Gotham" pitchFamily="2" charset="0"/>
                <a:cs typeface="Gotham" pitchFamily="2" charset="0"/>
              </a:rPr>
              <a:t>De esta manera </a:t>
            </a:r>
            <a:r>
              <a:rPr lang="es-ES" sz="2400" dirty="0" err="1">
                <a:solidFill>
                  <a:prstClr val="black"/>
                </a:solidFill>
                <a:latin typeface="Gotham" pitchFamily="2" charset="0"/>
                <a:cs typeface="Gotham" pitchFamily="2" charset="0"/>
              </a:rPr>
              <a:t>Sabelio</a:t>
            </a:r>
            <a:r>
              <a:rPr lang="es-ES" sz="2400" dirty="0">
                <a:solidFill>
                  <a:prstClr val="black"/>
                </a:solidFill>
                <a:latin typeface="Gotham" pitchFamily="2" charset="0"/>
                <a:cs typeface="Gotham" pitchFamily="2" charset="0"/>
              </a:rPr>
              <a:t> enseñó la herejía de que Dios es solamente una persona que usa tres máscaras. </a:t>
            </a:r>
            <a:r>
              <a:rPr lang="es-ES" sz="2400" b="1" dirty="0" err="1">
                <a:solidFill>
                  <a:srgbClr val="FF0000"/>
                </a:solidFill>
                <a:latin typeface="Gotham" pitchFamily="2" charset="0"/>
                <a:cs typeface="Gotham" pitchFamily="2" charset="0"/>
              </a:rPr>
              <a:t>Sabelio</a:t>
            </a:r>
            <a:r>
              <a:rPr lang="es-ES" sz="2400" b="1" dirty="0">
                <a:solidFill>
                  <a:srgbClr val="FF0000"/>
                </a:solidFill>
                <a:latin typeface="Gotham" pitchFamily="2" charset="0"/>
                <a:cs typeface="Gotham" pitchFamily="2" charset="0"/>
              </a:rPr>
              <a:t> dijo que esta única persona de Dios se revela como tres rostros: el Padre en la creación, el Hijo en la redención y el Espíritu Santo en la regeneración</a:t>
            </a:r>
            <a:r>
              <a:rPr lang="es-ES" sz="2400" b="1" dirty="0">
                <a:solidFill>
                  <a:prstClr val="black"/>
                </a:solidFill>
                <a:latin typeface="Gotham" pitchFamily="2" charset="0"/>
                <a:cs typeface="Gotham" pitchFamily="2" charset="0"/>
              </a:rPr>
              <a:t>. 1</a:t>
            </a:r>
            <a:endParaRPr lang="en-US" sz="2400" b="1" dirty="0">
              <a:solidFill>
                <a:prstClr val="black"/>
              </a:solidFill>
              <a:latin typeface="Gotham" pitchFamily="2" charset="0"/>
              <a:cs typeface="Gotham" pitchFamily="2" charset="0"/>
            </a:endParaRPr>
          </a:p>
          <a:p>
            <a:endParaRPr lang="es-ES" sz="2400" dirty="0">
              <a:latin typeface="Gotham" pitchFamily="2" charset="0"/>
              <a:cs typeface="Gotham" pitchFamily="2" charset="0"/>
            </a:endParaRPr>
          </a:p>
        </p:txBody>
      </p:sp>
    </p:spTree>
    <p:extLst>
      <p:ext uri="{BB962C8B-B14F-4D97-AF65-F5344CB8AC3E}">
        <p14:creationId xmlns:p14="http://schemas.microsoft.com/office/powerpoint/2010/main" val="1071803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95835"/>
            <a:ext cx="12192000" cy="1254033"/>
          </a:xfrm>
          <a:solidFill>
            <a:schemeClr val="bg1"/>
          </a:solidFill>
          <a:ln>
            <a:solidFill>
              <a:schemeClr val="bg1"/>
            </a:solidFill>
          </a:ln>
        </p:spPr>
        <p:txBody>
          <a:bodyPr>
            <a:normAutofit/>
          </a:bodyPr>
          <a:lstStyle/>
          <a:p>
            <a:pPr algn="ctr"/>
            <a:r>
              <a:rPr lang="es-ES" sz="3600" b="1" dirty="0">
                <a:solidFill>
                  <a:srgbClr val="EE0000"/>
                </a:solidFill>
                <a:latin typeface="Gotham Black" panose="02000603040000020004" pitchFamily="2" charset="0"/>
                <a:ea typeface="+mn-ea"/>
                <a:cs typeface="+mn-cs"/>
              </a:rPr>
              <a:t>SEGUNDO ERROR (ARRIANISMO) </a:t>
            </a:r>
            <a:r>
              <a:rPr lang="es-ES" sz="3600" b="1" dirty="0">
                <a:latin typeface="Gotham Black" panose="02000603040000020004" pitchFamily="2" charset="0"/>
                <a:ea typeface="+mn-ea"/>
                <a:cs typeface="+mn-cs"/>
              </a:rPr>
              <a:t>HAY UN SOLO DIOS QUE CREÓ AL HIJO Y AL ESPÍRITU SANTO. </a:t>
            </a:r>
            <a:endParaRPr lang="en-US" sz="4800" dirty="0">
              <a:latin typeface="Gotham Black" panose="02000603040000020004" pitchFamily="2" charset="0"/>
            </a:endParaRPr>
          </a:p>
        </p:txBody>
      </p:sp>
      <p:sp>
        <p:nvSpPr>
          <p:cNvPr id="3" name="Marcador de contenido 2"/>
          <p:cNvSpPr>
            <a:spLocks noGrp="1"/>
          </p:cNvSpPr>
          <p:nvPr>
            <p:ph idx="1"/>
          </p:nvPr>
        </p:nvSpPr>
        <p:spPr>
          <a:xfrm>
            <a:off x="0" y="1892768"/>
            <a:ext cx="12192000" cy="4673237"/>
          </a:xfrm>
          <a:solidFill>
            <a:schemeClr val="bg1"/>
          </a:solidFill>
          <a:ln>
            <a:solidFill>
              <a:schemeClr val="bg1"/>
            </a:solidFill>
          </a:ln>
        </p:spPr>
        <p:txBody>
          <a:bodyPr>
            <a:normAutofit/>
          </a:bodyPr>
          <a:lstStyle/>
          <a:p>
            <a:pPr lvl="0"/>
            <a:r>
              <a:rPr lang="es-ES" sz="2400" dirty="0">
                <a:solidFill>
                  <a:prstClr val="black"/>
                </a:solidFill>
                <a:latin typeface="Gotham" pitchFamily="2" charset="0"/>
                <a:cs typeface="Gotham" pitchFamily="2" charset="0"/>
              </a:rPr>
              <a:t>Ha habido muchas formas de este segundo error. Un falso maestro llamado </a:t>
            </a:r>
            <a:r>
              <a:rPr lang="es-ES" sz="2400" dirty="0" err="1">
                <a:solidFill>
                  <a:prstClr val="black"/>
                </a:solidFill>
                <a:latin typeface="Gotham" pitchFamily="2" charset="0"/>
                <a:cs typeface="Gotham" pitchFamily="2" charset="0"/>
              </a:rPr>
              <a:t>Arrio</a:t>
            </a:r>
            <a:r>
              <a:rPr lang="es-ES" sz="2400" dirty="0">
                <a:solidFill>
                  <a:prstClr val="black"/>
                </a:solidFill>
                <a:latin typeface="Gotham" pitchFamily="2" charset="0"/>
                <a:cs typeface="Gotham" pitchFamily="2" charset="0"/>
              </a:rPr>
              <a:t> aumentó su popularidad en el año 325 d. C. </a:t>
            </a:r>
            <a:r>
              <a:rPr lang="es-ES" sz="2400" dirty="0" err="1">
                <a:solidFill>
                  <a:prstClr val="black"/>
                </a:solidFill>
                <a:latin typeface="Gotham" pitchFamily="2" charset="0"/>
                <a:cs typeface="Gotham" pitchFamily="2" charset="0"/>
              </a:rPr>
              <a:t>Arrio</a:t>
            </a:r>
            <a:r>
              <a:rPr lang="es-ES" sz="2400" dirty="0">
                <a:solidFill>
                  <a:prstClr val="black"/>
                </a:solidFill>
                <a:latin typeface="Gotham" pitchFamily="2" charset="0"/>
                <a:cs typeface="Gotham" pitchFamily="2" charset="0"/>
              </a:rPr>
              <a:t> enseñó que debido a que las Escrituras se refieren al Hijo como engendrado, esto significa que el Hijo tubo un comienzo. Este error de </a:t>
            </a:r>
            <a:r>
              <a:rPr lang="es-ES" sz="2400" dirty="0" err="1">
                <a:solidFill>
                  <a:prstClr val="black"/>
                </a:solidFill>
                <a:latin typeface="Gotham" pitchFamily="2" charset="0"/>
                <a:cs typeface="Gotham" pitchFamily="2" charset="0"/>
              </a:rPr>
              <a:t>Arrio</a:t>
            </a:r>
            <a:r>
              <a:rPr lang="es-ES" sz="2400" dirty="0">
                <a:solidFill>
                  <a:prstClr val="black"/>
                </a:solidFill>
                <a:latin typeface="Gotham" pitchFamily="2" charset="0"/>
                <a:cs typeface="Gotham" pitchFamily="2" charset="0"/>
              </a:rPr>
              <a:t> se basa en un entendimiento terrenal, Padre-Hijo.</a:t>
            </a:r>
          </a:p>
          <a:p>
            <a:pPr lvl="0"/>
            <a:r>
              <a:rPr lang="es-ES" sz="2400" dirty="0">
                <a:solidFill>
                  <a:prstClr val="black"/>
                </a:solidFill>
                <a:latin typeface="Gotham" pitchFamily="2" charset="0"/>
                <a:cs typeface="Gotham" pitchFamily="2" charset="0"/>
              </a:rPr>
              <a:t> </a:t>
            </a:r>
            <a:r>
              <a:rPr lang="es-ES" sz="2400" dirty="0">
                <a:latin typeface="Gotham" pitchFamily="2" charset="0"/>
                <a:cs typeface="Gotham" pitchFamily="2" charset="0"/>
              </a:rPr>
              <a:t>Como hemos mostrado anteriormente en esta lección, muchos versículos en las Escrituras prueban que </a:t>
            </a:r>
            <a:r>
              <a:rPr lang="es-ES" sz="2400" b="1" dirty="0">
                <a:solidFill>
                  <a:srgbClr val="FF0000"/>
                </a:solidFill>
                <a:latin typeface="Gotham" pitchFamily="2" charset="0"/>
                <a:cs typeface="Gotham" pitchFamily="2" charset="0"/>
              </a:rPr>
              <a:t>Jesucristo es completamente Dios y es igual al Padre.</a:t>
            </a: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De igual manera, hemos visto que el Espíritu Santo es Dios. </a:t>
            </a:r>
            <a:r>
              <a:rPr lang="es-ES" sz="2400" dirty="0">
                <a:latin typeface="Gotham" pitchFamily="2" charset="0"/>
                <a:cs typeface="Gotham" pitchFamily="2" charset="0"/>
              </a:rPr>
              <a:t>Aun así, algunos seguidores de </a:t>
            </a:r>
            <a:r>
              <a:rPr lang="es-ES" sz="2400" dirty="0" err="1">
                <a:latin typeface="Gotham" pitchFamily="2" charset="0"/>
                <a:cs typeface="Gotham" pitchFamily="2" charset="0"/>
              </a:rPr>
              <a:t>Arrio</a:t>
            </a:r>
            <a:r>
              <a:rPr lang="es-ES" sz="2400" dirty="0">
                <a:latin typeface="Gotham" pitchFamily="2" charset="0"/>
                <a:cs typeface="Gotham" pitchFamily="2" charset="0"/>
              </a:rPr>
              <a:t> continúan negando que el Hijo y el Espíritu Santo son Personas divinas. </a:t>
            </a:r>
          </a:p>
          <a:p>
            <a:pPr lvl="0"/>
            <a:r>
              <a:rPr lang="es-ES" sz="2400" dirty="0">
                <a:latin typeface="Gotham" pitchFamily="2" charset="0"/>
                <a:cs typeface="Gotham" pitchFamily="2" charset="0"/>
              </a:rPr>
              <a:t>Hoy, los seguidores de una forma de arrianismo incluyen musulmanes, 17 mormones, 18 y los testigos de Jehová. 19</a:t>
            </a:r>
            <a:endParaRPr lang="en-US" sz="2400" dirty="0">
              <a:solidFill>
                <a:prstClr val="black"/>
              </a:solidFill>
              <a:latin typeface="Gotham" pitchFamily="2" charset="0"/>
              <a:cs typeface="Gotham" pitchFamily="2" charset="0"/>
            </a:endParaRPr>
          </a:p>
          <a:p>
            <a:endParaRPr lang="es-ES" sz="2400" b="1" dirty="0">
              <a:latin typeface="Gotham" pitchFamily="2" charset="0"/>
              <a:cs typeface="Gotham" pitchFamily="2" charset="0"/>
            </a:endParaRPr>
          </a:p>
        </p:txBody>
      </p:sp>
    </p:spTree>
    <p:extLst>
      <p:ext uri="{BB962C8B-B14F-4D97-AF65-F5344CB8AC3E}">
        <p14:creationId xmlns:p14="http://schemas.microsoft.com/office/powerpoint/2010/main" val="3012102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612322"/>
            <a:ext cx="12192000" cy="5633357"/>
          </a:xfrm>
          <a:solidFill>
            <a:schemeClr val="bg1"/>
          </a:solidFill>
          <a:ln>
            <a:solidFill>
              <a:schemeClr val="bg1"/>
            </a:solidFill>
          </a:ln>
        </p:spPr>
        <p:txBody>
          <a:bodyPr>
            <a:noAutofit/>
          </a:bodyPr>
          <a:lstStyle/>
          <a:p>
            <a:pPr algn="just"/>
            <a:endParaRPr lang="es-ES" sz="2700" dirty="0">
              <a:latin typeface="Gotham" pitchFamily="2" charset="0"/>
              <a:cs typeface="Gotham" pitchFamily="2" charset="0"/>
            </a:endParaRPr>
          </a:p>
          <a:p>
            <a:pPr algn="just" defTabSz="869950">
              <a:tabLst>
                <a:tab pos="11125200" algn="l"/>
              </a:tabLst>
            </a:pPr>
            <a:r>
              <a:rPr lang="es-ES" sz="2700" dirty="0">
                <a:latin typeface="Gotham" pitchFamily="2" charset="0"/>
                <a:cs typeface="Gotham" pitchFamily="2" charset="0"/>
              </a:rPr>
              <a:t>En las Escrituras, debemos entender </a:t>
            </a:r>
            <a:r>
              <a:rPr lang="es-ES" sz="2700" b="1" dirty="0">
                <a:solidFill>
                  <a:srgbClr val="FF0000"/>
                </a:solidFill>
                <a:latin typeface="Gotham" pitchFamily="2" charset="0"/>
                <a:cs typeface="Gotham" pitchFamily="2" charset="0"/>
              </a:rPr>
              <a:t>ENGENDRADO</a:t>
            </a:r>
            <a:r>
              <a:rPr lang="es-ES" sz="2700" dirty="0">
                <a:latin typeface="Gotham" pitchFamily="2" charset="0"/>
                <a:cs typeface="Gotham" pitchFamily="2" charset="0"/>
              </a:rPr>
              <a:t> en el contexto de la relación eterna entre el Padre y el Hijo. Así como el Padre siempre ha sido el Padre, el Hijo siempre ha sido el Hijo engendrado. </a:t>
            </a:r>
          </a:p>
          <a:p>
            <a:pPr algn="just"/>
            <a:r>
              <a:rPr lang="es-ES" sz="2700" dirty="0">
                <a:latin typeface="Gotham" pitchFamily="2" charset="0"/>
                <a:cs typeface="Gotham" pitchFamily="2" charset="0"/>
              </a:rPr>
              <a:t>14 Otro significado de </a:t>
            </a:r>
            <a:r>
              <a:rPr lang="es-ES" sz="2700" b="1" dirty="0">
                <a:solidFill>
                  <a:srgbClr val="0070C0"/>
                </a:solidFill>
                <a:latin typeface="Gotham" pitchFamily="2" charset="0"/>
                <a:cs typeface="Gotham" pitchFamily="2" charset="0"/>
              </a:rPr>
              <a:t>ENGENDRADO (DEL GRIEGO, MONOGENES) </a:t>
            </a:r>
            <a:r>
              <a:rPr lang="es-ES" sz="2700" dirty="0">
                <a:latin typeface="Gotham" pitchFamily="2" charset="0"/>
                <a:cs typeface="Gotham" pitchFamily="2" charset="0"/>
              </a:rPr>
              <a:t>es </a:t>
            </a:r>
            <a:r>
              <a:rPr lang="es-ES" sz="2700" b="1" dirty="0">
                <a:solidFill>
                  <a:srgbClr val="EE0000"/>
                </a:solidFill>
                <a:latin typeface="Gotham" pitchFamily="2" charset="0"/>
                <a:cs typeface="Gotham" pitchFamily="2" charset="0"/>
              </a:rPr>
              <a:t>“ÚNICO O UNO EN SU CATEGORÍA” </a:t>
            </a:r>
            <a:r>
              <a:rPr lang="es-ES" sz="2700" dirty="0">
                <a:latin typeface="Gotham" pitchFamily="2" charset="0"/>
                <a:cs typeface="Gotham" pitchFamily="2" charset="0"/>
              </a:rPr>
              <a:t>(</a:t>
            </a:r>
            <a:r>
              <a:rPr lang="es-ES" sz="2700" dirty="0" err="1">
                <a:latin typeface="Gotham" pitchFamily="2" charset="0"/>
                <a:cs typeface="Gotham" pitchFamily="2" charset="0"/>
              </a:rPr>
              <a:t>Jn</a:t>
            </a:r>
            <a:r>
              <a:rPr lang="es-ES" sz="2700" dirty="0">
                <a:latin typeface="Gotham" pitchFamily="2" charset="0"/>
                <a:cs typeface="Gotham" pitchFamily="2" charset="0"/>
              </a:rPr>
              <a:t> 1:14; 3:16). 15 Igualmente, </a:t>
            </a:r>
            <a:r>
              <a:rPr lang="es-ES" sz="2700" b="1" dirty="0">
                <a:solidFill>
                  <a:srgbClr val="0070C0"/>
                </a:solidFill>
                <a:latin typeface="Gotham" pitchFamily="2" charset="0"/>
                <a:cs typeface="Gotham" pitchFamily="2" charset="0"/>
              </a:rPr>
              <a:t>ENGENDRADO PUEDE SIGNIFICAR “EXALTADO”; </a:t>
            </a:r>
            <a:r>
              <a:rPr lang="es-ES" sz="2700" dirty="0">
                <a:latin typeface="Gotham" pitchFamily="2" charset="0"/>
                <a:cs typeface="Gotham" pitchFamily="2" charset="0"/>
              </a:rPr>
              <a:t>como Jesús fue engendrado para ser nuestro Sumo Sacerdote (</a:t>
            </a:r>
            <a:r>
              <a:rPr lang="es-ES" sz="2700" dirty="0" err="1">
                <a:latin typeface="Gotham" pitchFamily="2" charset="0"/>
                <a:cs typeface="Gotham" pitchFamily="2" charset="0"/>
              </a:rPr>
              <a:t>Heb</a:t>
            </a:r>
            <a:r>
              <a:rPr lang="es-ES" sz="2700" dirty="0">
                <a:latin typeface="Gotham" pitchFamily="2" charset="0"/>
                <a:cs typeface="Gotham" pitchFamily="2" charset="0"/>
              </a:rPr>
              <a:t> 1:5; 5:5); y como Jesús fue engendrado en la resurrección (</a:t>
            </a:r>
            <a:r>
              <a:rPr lang="es-ES" sz="2700" dirty="0" err="1">
                <a:latin typeface="Gotham" pitchFamily="2" charset="0"/>
                <a:cs typeface="Gotham" pitchFamily="2" charset="0"/>
              </a:rPr>
              <a:t>Hch</a:t>
            </a:r>
            <a:r>
              <a:rPr lang="es-ES" sz="2700" dirty="0">
                <a:latin typeface="Gotham" pitchFamily="2" charset="0"/>
                <a:cs typeface="Gotham" pitchFamily="2" charset="0"/>
              </a:rPr>
              <a:t> 13:33). </a:t>
            </a:r>
          </a:p>
          <a:p>
            <a:pPr algn="just"/>
            <a:r>
              <a:rPr lang="es-ES" sz="2700" dirty="0">
                <a:latin typeface="Gotham" pitchFamily="2" charset="0"/>
                <a:cs typeface="Gotham" pitchFamily="2" charset="0"/>
              </a:rPr>
              <a:t>16 </a:t>
            </a:r>
            <a:r>
              <a:rPr lang="es-ES" sz="2700" b="1" dirty="0">
                <a:solidFill>
                  <a:srgbClr val="EE0000"/>
                </a:solidFill>
                <a:latin typeface="Gotham" pitchFamily="2" charset="0"/>
                <a:cs typeface="Gotham" pitchFamily="2" charset="0"/>
              </a:rPr>
              <a:t>ESTOS VERSÍCULOS Y MUCHOS OTROS MUESTRAN QUE </a:t>
            </a:r>
            <a:r>
              <a:rPr lang="es-ES" sz="2700" b="1" dirty="0">
                <a:solidFill>
                  <a:srgbClr val="0070C0"/>
                </a:solidFill>
                <a:latin typeface="Gotham" pitchFamily="2" charset="0"/>
                <a:cs typeface="Gotham" pitchFamily="2" charset="0"/>
              </a:rPr>
              <a:t>ENGENDRADO FRECUENTEMENTE SIGNIFICA ÚNICO O EXALTADO </a:t>
            </a:r>
            <a:r>
              <a:rPr lang="es-ES" sz="2700" b="1" dirty="0">
                <a:solidFill>
                  <a:srgbClr val="EE0000"/>
                </a:solidFill>
                <a:latin typeface="Gotham" pitchFamily="2" charset="0"/>
                <a:cs typeface="Gotham" pitchFamily="2" charset="0"/>
              </a:rPr>
              <a:t>EN LUGAR DE NACIDO. </a:t>
            </a:r>
            <a:endParaRPr lang="en-US" sz="2700" b="1" dirty="0">
              <a:solidFill>
                <a:srgbClr val="EE0000"/>
              </a:solidFill>
              <a:latin typeface="Gotham" pitchFamily="2" charset="0"/>
              <a:cs typeface="Gotham" pitchFamily="2" charset="0"/>
            </a:endParaRPr>
          </a:p>
        </p:txBody>
      </p:sp>
    </p:spTree>
    <p:extLst>
      <p:ext uri="{BB962C8B-B14F-4D97-AF65-F5344CB8AC3E}">
        <p14:creationId xmlns:p14="http://schemas.microsoft.com/office/powerpoint/2010/main" val="604086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09283"/>
            <a:ext cx="12192000" cy="1667434"/>
          </a:xfrm>
          <a:solidFill>
            <a:schemeClr val="bg1"/>
          </a:solidFill>
        </p:spPr>
        <p:txBody>
          <a:bodyPr>
            <a:normAutofit/>
          </a:bodyPr>
          <a:lstStyle/>
          <a:p>
            <a:pPr algn="ctr"/>
            <a:r>
              <a:rPr lang="es-ES" sz="3600" b="1" dirty="0">
                <a:solidFill>
                  <a:srgbClr val="EE0000"/>
                </a:solidFill>
                <a:latin typeface="Gotham Black" panose="02000603040000020004" pitchFamily="2" charset="0"/>
              </a:rPr>
              <a:t>2. LAS TRES PERSONAS DE LA TRINIDAD ESTÁN UNIDAS EN VALORES, MISIÓN Y VISIÓN</a:t>
            </a:r>
            <a:r>
              <a:rPr lang="es-ES" sz="3600" dirty="0">
                <a:solidFill>
                  <a:srgbClr val="EE0000"/>
                </a:solidFill>
                <a:latin typeface="Gotham Black" panose="02000603040000020004" pitchFamily="2" charset="0"/>
              </a:rPr>
              <a:t>.</a:t>
            </a:r>
            <a:endParaRPr lang="en-US" sz="3600" dirty="0">
              <a:solidFill>
                <a:srgbClr val="EE0000"/>
              </a:solidFill>
              <a:latin typeface="Gotham Black" panose="02000603040000020004" pitchFamily="2" charset="0"/>
            </a:endParaRPr>
          </a:p>
        </p:txBody>
      </p:sp>
      <p:sp>
        <p:nvSpPr>
          <p:cNvPr id="3" name="Marcador de contenido 2"/>
          <p:cNvSpPr>
            <a:spLocks noGrp="1"/>
          </p:cNvSpPr>
          <p:nvPr>
            <p:ph idx="1"/>
          </p:nvPr>
        </p:nvSpPr>
        <p:spPr>
          <a:xfrm>
            <a:off x="0" y="2243930"/>
            <a:ext cx="12192000" cy="4366260"/>
          </a:xfrm>
          <a:solidFill>
            <a:schemeClr val="bg1"/>
          </a:solidFill>
        </p:spPr>
        <p:txBody>
          <a:bodyPr>
            <a:normAutofit/>
          </a:bodyPr>
          <a:lstStyle/>
          <a:p>
            <a:pPr lvl="0" algn="just"/>
            <a:r>
              <a:rPr lang="es-ES" sz="2400" b="1" dirty="0">
                <a:solidFill>
                  <a:srgbClr val="0070C0"/>
                </a:solidFill>
                <a:latin typeface="Gotham" pitchFamily="2" charset="0"/>
                <a:cs typeface="Gotham" pitchFamily="2" charset="0"/>
              </a:rPr>
              <a:t>LOS VALORES </a:t>
            </a:r>
            <a:r>
              <a:rPr lang="es-ES" sz="2400" dirty="0">
                <a:solidFill>
                  <a:prstClr val="black"/>
                </a:solidFill>
                <a:latin typeface="Gotham" pitchFamily="2" charset="0"/>
                <a:cs typeface="Gotham" pitchFamily="2" charset="0"/>
              </a:rPr>
              <a:t>son el fundamento de lo que creemos y cómo nos comportamos. El Padre, el Hijo y el Espíritu Santo comparten los mismos valores. Ellos aman y aborrecen las mismas cosas. Aman la verdad y aborrecen las mentiras. Aman la santidad y aborrecen la pecaminosidad. Aman la rectitud y aborrecen el pecado. Aman el compañerismo, la paz, el gozo, la generosidad y el dar con alegría. Odian la discordia, la confusión, la tristeza y la tacañería.</a:t>
            </a:r>
          </a:p>
          <a:p>
            <a:pPr lvl="0" algn="just"/>
            <a:r>
              <a:rPr lang="es-ES" sz="2400" dirty="0">
                <a:solidFill>
                  <a:prstClr val="black"/>
                </a:solidFill>
                <a:latin typeface="Gotham" pitchFamily="2" charset="0"/>
                <a:cs typeface="Gotham" pitchFamily="2" charset="0"/>
              </a:rPr>
              <a:t> Las tres Personas de la Trinidad concuerdan al 100 por ciento en lo que es correcto e incorrecto, bueno y malo, sabio y necio, valioso y sin valor, justo e injusto. Ellos están completamente unidos por sus valores. Y como los miembros de la Trinidad comparten los mismos valores; se comportan y actúan de la misma manera, los valores guían las acciones.</a:t>
            </a:r>
            <a:endParaRPr lang="en-US" sz="2400" dirty="0">
              <a:solidFill>
                <a:prstClr val="black"/>
              </a:solidFill>
              <a:latin typeface="Gotham" pitchFamily="2" charset="0"/>
              <a:cs typeface="Gotham" pitchFamily="2" charset="0"/>
            </a:endParaRPr>
          </a:p>
          <a:p>
            <a:endParaRPr lang="es-ES" sz="2400" b="1" dirty="0">
              <a:latin typeface="Gotham" pitchFamily="2" charset="0"/>
              <a:cs typeface="Gotham" pitchFamily="2" charset="0"/>
            </a:endParaRPr>
          </a:p>
        </p:txBody>
      </p:sp>
    </p:spTree>
    <p:extLst>
      <p:ext uri="{BB962C8B-B14F-4D97-AF65-F5344CB8AC3E}">
        <p14:creationId xmlns:p14="http://schemas.microsoft.com/office/powerpoint/2010/main" val="119941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8AB260A-AD43-42B5-B3D8-FC3D1F62F65A}"/>
              </a:ext>
            </a:extLst>
          </p:cNvPr>
          <p:cNvSpPr txBox="1"/>
          <p:nvPr/>
        </p:nvSpPr>
        <p:spPr>
          <a:xfrm>
            <a:off x="1" y="0"/>
            <a:ext cx="12191999" cy="1421928"/>
          </a:xfrm>
          <a:prstGeom prst="rect">
            <a:avLst/>
          </a:prstGeom>
          <a:solidFill>
            <a:schemeClr val="bg1"/>
          </a:solidFill>
        </p:spPr>
        <p:txBody>
          <a:bodyPr wrap="square" rtlCol="0">
            <a:spAutoFit/>
          </a:bodyPr>
          <a:lstStyle/>
          <a:p>
            <a:pPr lvl="0" algn="ctr">
              <a:lnSpc>
                <a:spcPct val="90000"/>
              </a:lnSpc>
              <a:spcBef>
                <a:spcPts val="1000"/>
              </a:spcBef>
            </a:pPr>
            <a:r>
              <a:rPr lang="es-PE" sz="4400" b="1" dirty="0">
                <a:solidFill>
                  <a:srgbClr val="EE0000"/>
                </a:solidFill>
                <a:latin typeface="Gotham Black" panose="02000603040000020004" pitchFamily="2" charset="0"/>
              </a:rPr>
              <a:t>DOCTRINA 2.</a:t>
            </a:r>
            <a:r>
              <a:rPr lang="en-US" sz="4400" b="1" dirty="0">
                <a:solidFill>
                  <a:srgbClr val="EE0000"/>
                </a:solidFill>
                <a:latin typeface="Gotham Black" panose="02000603040000020004" pitchFamily="2" charset="0"/>
              </a:rPr>
              <a:t> </a:t>
            </a:r>
            <a:r>
              <a:rPr lang="en-US" sz="4800" b="1" dirty="0">
                <a:solidFill>
                  <a:srgbClr val="EE0000"/>
                </a:solidFill>
                <a:latin typeface="Gotham Black" panose="02000603040000020004" pitchFamily="2" charset="0"/>
              </a:rPr>
              <a:t>EL ÚNICO DIOS VERDADERO</a:t>
            </a:r>
            <a:r>
              <a:rPr lang="es-PE" sz="4800" b="1" dirty="0">
                <a:solidFill>
                  <a:srgbClr val="EE0000"/>
                </a:solidFill>
                <a:latin typeface="Gotham Black" panose="02000603040000020004" pitchFamily="2" charset="0"/>
              </a:rPr>
              <a:t> </a:t>
            </a:r>
          </a:p>
        </p:txBody>
      </p:sp>
      <p:sp>
        <p:nvSpPr>
          <p:cNvPr id="6" name="Rectángulo 5">
            <a:extLst>
              <a:ext uri="{FF2B5EF4-FFF2-40B4-BE49-F238E27FC236}">
                <a16:creationId xmlns:a16="http://schemas.microsoft.com/office/drawing/2014/main" id="{07CAF3A2-3178-6338-201C-2B7993269947}"/>
              </a:ext>
            </a:extLst>
          </p:cNvPr>
          <p:cNvSpPr/>
          <p:nvPr/>
        </p:nvSpPr>
        <p:spPr>
          <a:xfrm>
            <a:off x="0" y="2168013"/>
            <a:ext cx="12188952" cy="3834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EF97F355-EA2B-0505-2EE0-5844E6D84772}"/>
              </a:ext>
            </a:extLst>
          </p:cNvPr>
          <p:cNvSpPr txBox="1"/>
          <p:nvPr/>
        </p:nvSpPr>
        <p:spPr>
          <a:xfrm>
            <a:off x="807179" y="2423310"/>
            <a:ext cx="10574594" cy="2862322"/>
          </a:xfrm>
          <a:prstGeom prst="rect">
            <a:avLst/>
          </a:prstGeom>
          <a:noFill/>
        </p:spPr>
        <p:txBody>
          <a:bodyPr wrap="square" rtlCol="0">
            <a:spAutoFit/>
          </a:bodyPr>
          <a:lstStyle/>
          <a:p>
            <a:pPr lvl="0"/>
            <a:r>
              <a:rPr lang="es-ES" sz="3000" dirty="0">
                <a:latin typeface="Gotham" pitchFamily="2" charset="0"/>
                <a:cs typeface="Gotham" pitchFamily="2" charset="0"/>
              </a:rPr>
              <a:t>El único Dios verdadero se ha revelado como el eterno existente en sí mismo “YO SOY”, el Creador del cielo y de la tierra y Redentor de la humanidad. Se ha revelado también encarnando los principios de relación y asociación como el Padre, el Hijo y el Espíritu Santo. (</a:t>
            </a:r>
            <a:r>
              <a:rPr lang="es-ES" sz="3000" dirty="0" err="1">
                <a:latin typeface="Gotham" pitchFamily="2" charset="0"/>
                <a:cs typeface="Gotham" pitchFamily="2" charset="0"/>
              </a:rPr>
              <a:t>Dt</a:t>
            </a:r>
            <a:r>
              <a:rPr lang="es-ES" sz="3000" dirty="0">
                <a:latin typeface="Gotham" pitchFamily="2" charset="0"/>
                <a:cs typeface="Gotham" pitchFamily="2" charset="0"/>
              </a:rPr>
              <a:t> 6:4; </a:t>
            </a:r>
            <a:r>
              <a:rPr lang="es-ES" sz="3000" dirty="0" err="1">
                <a:latin typeface="Gotham" pitchFamily="2" charset="0"/>
                <a:cs typeface="Gotham" pitchFamily="2" charset="0"/>
              </a:rPr>
              <a:t>Is</a:t>
            </a:r>
            <a:r>
              <a:rPr lang="es-ES" sz="3000" dirty="0">
                <a:latin typeface="Gotham" pitchFamily="2" charset="0"/>
                <a:cs typeface="Gotham" pitchFamily="2" charset="0"/>
              </a:rPr>
              <a:t> 43:10, 11; Mt 28:19).</a:t>
            </a:r>
            <a:endParaRPr lang="es-PE" sz="3000" dirty="0">
              <a:latin typeface="Gotham" pitchFamily="2" charset="0"/>
              <a:cs typeface="Gotham" pitchFamily="2" charset="0"/>
            </a:endParaRPr>
          </a:p>
        </p:txBody>
      </p:sp>
    </p:spTree>
    <p:extLst>
      <p:ext uri="{BB962C8B-B14F-4D97-AF65-F5344CB8AC3E}">
        <p14:creationId xmlns:p14="http://schemas.microsoft.com/office/powerpoint/2010/main" val="1606456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069522"/>
            <a:ext cx="12192000" cy="4718957"/>
          </a:xfrm>
          <a:solidFill>
            <a:schemeClr val="bg1"/>
          </a:solidFill>
          <a:ln>
            <a:solidFill>
              <a:schemeClr val="bg1"/>
            </a:solidFill>
          </a:ln>
        </p:spPr>
        <p:txBody>
          <a:bodyPr>
            <a:normAutofit/>
          </a:bodyPr>
          <a:lstStyle/>
          <a:p>
            <a:pPr lvl="0"/>
            <a:r>
              <a:rPr lang="es-ES" b="1" dirty="0">
                <a:solidFill>
                  <a:srgbClr val="0070C0"/>
                </a:solidFill>
                <a:latin typeface="Gotham" pitchFamily="2" charset="0"/>
                <a:cs typeface="Gotham" pitchFamily="2" charset="0"/>
              </a:rPr>
              <a:t>LA MISIÓN </a:t>
            </a:r>
            <a:r>
              <a:rPr lang="es-ES" b="1" dirty="0">
                <a:solidFill>
                  <a:srgbClr val="FF0000"/>
                </a:solidFill>
                <a:latin typeface="Gotham" pitchFamily="2" charset="0"/>
                <a:cs typeface="Gotham" pitchFamily="2" charset="0"/>
              </a:rPr>
              <a:t>es el camino hacia la visión. </a:t>
            </a:r>
            <a:r>
              <a:rPr lang="es-ES" dirty="0">
                <a:solidFill>
                  <a:prstClr val="black"/>
                </a:solidFill>
                <a:latin typeface="Gotham" pitchFamily="2" charset="0"/>
                <a:cs typeface="Gotham" pitchFamily="2" charset="0"/>
              </a:rPr>
              <a:t>La misión incluye el propósito y el plan de acción que un grupo comparte para alcanzar un destino. Mire a continuación la visión que comparte la Trinidad. Para alcanzar esta visión, el Padre, el Hijo y el Espíritu Santo deben trabajar juntos. Para alcanzar su visión, ellos deben crear a los humanos, redimirlos, pastorearlos, proveerles, guiarlos y transformarlos a la semejanza de Dios</a:t>
            </a:r>
          </a:p>
          <a:p>
            <a:pPr lvl="0"/>
            <a:r>
              <a:rPr lang="es-ES" b="1" dirty="0">
                <a:solidFill>
                  <a:srgbClr val="0070C0"/>
                </a:solidFill>
                <a:latin typeface="Gotham" pitchFamily="2" charset="0"/>
                <a:cs typeface="Gotham" pitchFamily="2" charset="0"/>
              </a:rPr>
              <a:t>LA VISIÓN </a:t>
            </a:r>
            <a:r>
              <a:rPr lang="es-ES" b="1" dirty="0">
                <a:solidFill>
                  <a:srgbClr val="FF0000"/>
                </a:solidFill>
                <a:latin typeface="Gotham" pitchFamily="2" charset="0"/>
                <a:cs typeface="Gotham" pitchFamily="2" charset="0"/>
              </a:rPr>
              <a:t>es el destino, el objetivo al final del trayecto</a:t>
            </a:r>
            <a:r>
              <a:rPr lang="es-ES" b="1" dirty="0">
                <a:solidFill>
                  <a:prstClr val="black"/>
                </a:solidFill>
                <a:latin typeface="Gotham" pitchFamily="2" charset="0"/>
                <a:cs typeface="Gotham" pitchFamily="2" charset="0"/>
              </a:rPr>
              <a:t>. </a:t>
            </a:r>
            <a:r>
              <a:rPr lang="es-ES" dirty="0">
                <a:solidFill>
                  <a:prstClr val="black"/>
                </a:solidFill>
                <a:latin typeface="Gotham" pitchFamily="2" charset="0"/>
                <a:cs typeface="Gotham" pitchFamily="2" charset="0"/>
              </a:rPr>
              <a:t>La visión del Padre, del Hijo y del Espíritu Santo es vivir eternamente en un reino celestial con una familia de creyentes glorificados que comparten su esencia, carácter, valores, misión y visión.</a:t>
            </a:r>
            <a:endParaRPr lang="en-US" dirty="0">
              <a:solidFill>
                <a:prstClr val="black"/>
              </a:solidFill>
              <a:latin typeface="Gotham" pitchFamily="2" charset="0"/>
              <a:cs typeface="Gotham" pitchFamily="2" charset="0"/>
            </a:endParaRPr>
          </a:p>
          <a:p>
            <a:pPr lvl="0"/>
            <a:endParaRPr lang="en-US" dirty="0">
              <a:solidFill>
                <a:prstClr val="black"/>
              </a:solidFill>
              <a:latin typeface="Gotham" pitchFamily="2" charset="0"/>
              <a:cs typeface="Gotham" pitchFamily="2" charset="0"/>
            </a:endParaRPr>
          </a:p>
          <a:p>
            <a:endParaRPr lang="es-ES" b="1" dirty="0">
              <a:latin typeface="Gotham" pitchFamily="2" charset="0"/>
              <a:cs typeface="Gotham" pitchFamily="2" charset="0"/>
            </a:endParaRPr>
          </a:p>
        </p:txBody>
      </p:sp>
    </p:spTree>
    <p:extLst>
      <p:ext uri="{BB962C8B-B14F-4D97-AF65-F5344CB8AC3E}">
        <p14:creationId xmlns:p14="http://schemas.microsoft.com/office/powerpoint/2010/main" val="2049374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396093"/>
            <a:ext cx="12192000" cy="4065814"/>
          </a:xfrm>
          <a:solidFill>
            <a:schemeClr val="bg1"/>
          </a:solidFill>
          <a:ln>
            <a:solidFill>
              <a:schemeClr val="bg1"/>
            </a:solidFill>
          </a:ln>
        </p:spPr>
        <p:txBody>
          <a:bodyPr>
            <a:normAutofit fontScale="92500" lnSpcReduction="20000"/>
          </a:bodyPr>
          <a:lstStyle/>
          <a:p>
            <a:pPr lvl="0"/>
            <a:endParaRPr lang="es-ES" sz="3000" dirty="0">
              <a:solidFill>
                <a:prstClr val="black"/>
              </a:solidFill>
              <a:latin typeface="Gotham" pitchFamily="2" charset="0"/>
              <a:cs typeface="Gotham" pitchFamily="2" charset="0"/>
            </a:endParaRPr>
          </a:p>
          <a:p>
            <a:pPr lvl="0"/>
            <a:r>
              <a:rPr lang="es-ES" sz="3000" dirty="0">
                <a:solidFill>
                  <a:prstClr val="black"/>
                </a:solidFill>
                <a:latin typeface="Gotham" pitchFamily="2" charset="0"/>
                <a:cs typeface="Gotham" pitchFamily="2" charset="0"/>
              </a:rPr>
              <a:t>Aplicación. </a:t>
            </a:r>
            <a:r>
              <a:rPr lang="es-ES" sz="3000" b="1" dirty="0">
                <a:solidFill>
                  <a:srgbClr val="EE0000"/>
                </a:solidFill>
                <a:latin typeface="Gotham" pitchFamily="2" charset="0"/>
                <a:cs typeface="Gotham" pitchFamily="2" charset="0"/>
              </a:rPr>
              <a:t>El Padre, el Hijo y el Espíritu Santo están unidos en valores, misión y visión. </a:t>
            </a:r>
            <a:r>
              <a:rPr lang="es-ES" sz="3000" dirty="0">
                <a:solidFill>
                  <a:prstClr val="black"/>
                </a:solidFill>
                <a:latin typeface="Gotham" pitchFamily="2" charset="0"/>
                <a:cs typeface="Gotham" pitchFamily="2" charset="0"/>
              </a:rPr>
              <a:t>La Trinidad comparte el mismo plan para la humanidad. La Divinidad está unida en actitudes y en acciones. </a:t>
            </a:r>
            <a:r>
              <a:rPr lang="es-ES" sz="3000" b="1" dirty="0">
                <a:solidFill>
                  <a:srgbClr val="EE0000"/>
                </a:solidFill>
                <a:latin typeface="Gotham" pitchFamily="2" charset="0"/>
                <a:cs typeface="Gotham" pitchFamily="2" charset="0"/>
              </a:rPr>
              <a:t>El Padre, el Hijo y el Espíritu Santo cooperan y hacen todo juntos. </a:t>
            </a:r>
            <a:r>
              <a:rPr lang="es-ES" sz="3000" dirty="0">
                <a:solidFill>
                  <a:prstClr val="black"/>
                </a:solidFill>
                <a:latin typeface="Gotham" pitchFamily="2" charset="0"/>
                <a:cs typeface="Gotham" pitchFamily="2" charset="0"/>
              </a:rPr>
              <a:t>Pero tienen diferentes roles. </a:t>
            </a:r>
          </a:p>
          <a:p>
            <a:pPr lvl="0"/>
            <a:r>
              <a:rPr lang="es-ES" sz="3000" b="1" dirty="0">
                <a:solidFill>
                  <a:srgbClr val="EE0000"/>
                </a:solidFill>
                <a:latin typeface="Gotham" pitchFamily="2" charset="0"/>
                <a:cs typeface="Gotham" pitchFamily="2" charset="0"/>
              </a:rPr>
              <a:t>El Padre, el Hijo y el Espíritu Santo tienen diferentes roles en la salvación. </a:t>
            </a:r>
            <a:r>
              <a:rPr lang="es-ES" sz="3000" dirty="0">
                <a:solidFill>
                  <a:prstClr val="black"/>
                </a:solidFill>
                <a:latin typeface="Gotham" pitchFamily="2" charset="0"/>
                <a:cs typeface="Gotham" pitchFamily="2" charset="0"/>
              </a:rPr>
              <a:t>Dios el Padre crea el plan de salvación. El plan del Padre para salvarnos incluye el tiempo del plan, desde el principio hasta su finalización. Gálatas 4:4-5 re refiere al inicio del plan de Dios.</a:t>
            </a:r>
            <a:endParaRPr lang="en-US" sz="3000" dirty="0">
              <a:solidFill>
                <a:prstClr val="black"/>
              </a:solidFill>
              <a:latin typeface="Gotham" pitchFamily="2" charset="0"/>
              <a:cs typeface="Gotham" pitchFamily="2" charset="0"/>
            </a:endParaRPr>
          </a:p>
        </p:txBody>
      </p:sp>
    </p:spTree>
    <p:extLst>
      <p:ext uri="{BB962C8B-B14F-4D97-AF65-F5344CB8AC3E}">
        <p14:creationId xmlns:p14="http://schemas.microsoft.com/office/powerpoint/2010/main" val="3925336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75657"/>
            <a:ext cx="12192000" cy="4506686"/>
          </a:xfrm>
          <a:solidFill>
            <a:schemeClr val="bg1"/>
          </a:solidFill>
          <a:ln>
            <a:solidFill>
              <a:schemeClr val="bg1"/>
            </a:solidFill>
          </a:ln>
        </p:spPr>
        <p:txBody>
          <a:bodyPr>
            <a:normAutofit lnSpcReduction="10000"/>
          </a:bodyPr>
          <a:lstStyle/>
          <a:p>
            <a:pPr lvl="0"/>
            <a:r>
              <a:rPr lang="es-ES" b="1" dirty="0">
                <a:solidFill>
                  <a:srgbClr val="0070C0"/>
                </a:solidFill>
                <a:latin typeface="Gotham" pitchFamily="2" charset="0"/>
                <a:cs typeface="Gotham" pitchFamily="2" charset="0"/>
              </a:rPr>
              <a:t>DIOS EL HIJO CUMPLE EL PLAN DEL PADRE: </a:t>
            </a:r>
            <a:r>
              <a:rPr lang="es-ES" dirty="0">
                <a:latin typeface="Gotham" pitchFamily="2" charset="0"/>
                <a:cs typeface="Gotham" pitchFamily="2" charset="0"/>
              </a:rPr>
              <a:t>el Hijo muere para redimirnos. Esto es voluntario; Él se entregó por nosotros (2 Co 8:9; Fil 2:6-7; </a:t>
            </a:r>
            <a:r>
              <a:rPr lang="es-ES" dirty="0" err="1">
                <a:latin typeface="Gotham" pitchFamily="2" charset="0"/>
                <a:cs typeface="Gotham" pitchFamily="2" charset="0"/>
              </a:rPr>
              <a:t>Gá</a:t>
            </a:r>
            <a:r>
              <a:rPr lang="es-ES" dirty="0">
                <a:latin typeface="Gotham" pitchFamily="2" charset="0"/>
                <a:cs typeface="Gotham" pitchFamily="2" charset="0"/>
              </a:rPr>
              <a:t> 2:20). </a:t>
            </a:r>
          </a:p>
          <a:p>
            <a:pPr lvl="0"/>
            <a:r>
              <a:rPr lang="es-ES" dirty="0">
                <a:latin typeface="Gotham" pitchFamily="2" charset="0"/>
                <a:cs typeface="Gotham" pitchFamily="2" charset="0"/>
              </a:rPr>
              <a:t>También observe el rol del Espíritu Santo cuando la Trinidad trabaja en conjunto en el divino plan de la salvación. “Y por cuanto sois hijos, Dios envió a vuestros corazones el Espíritu de su Hijo, el cual clama: ¡Abba, Padre!”´” (</a:t>
            </a:r>
            <a:r>
              <a:rPr lang="es-ES" dirty="0" err="1">
                <a:latin typeface="Gotham" pitchFamily="2" charset="0"/>
                <a:cs typeface="Gotham" pitchFamily="2" charset="0"/>
              </a:rPr>
              <a:t>Gá</a:t>
            </a:r>
            <a:r>
              <a:rPr lang="es-ES" dirty="0">
                <a:latin typeface="Gotham" pitchFamily="2" charset="0"/>
                <a:cs typeface="Gotham" pitchFamily="2" charset="0"/>
              </a:rPr>
              <a:t> 4:6).</a:t>
            </a:r>
          </a:p>
          <a:p>
            <a:pPr lvl="0"/>
            <a:r>
              <a:rPr lang="es-ES" dirty="0">
                <a:latin typeface="Gotham" pitchFamily="2" charset="0"/>
                <a:cs typeface="Gotham" pitchFamily="2" charset="0"/>
              </a:rPr>
              <a:t> Cuando llegó el tiempo correcto, el Padre envió a su Hijo. Por medio del Hijo, recibimos el Espíritu. Y el Espíritu, no el Hijo, es el agente del nuevo nacimiento. </a:t>
            </a:r>
            <a:r>
              <a:rPr lang="es-ES" b="1" dirty="0">
                <a:solidFill>
                  <a:srgbClr val="0070C0"/>
                </a:solidFill>
                <a:latin typeface="Gotham" pitchFamily="2" charset="0"/>
                <a:cs typeface="Gotham" pitchFamily="2" charset="0"/>
              </a:rPr>
              <a:t>PERO AL RECIBIR AL HIJO, ÉL NOS DA EL DERECHO LEGAL Y AUTORIDAD DE SER HECHOS HIJOS DE DIOS EL PADRE</a:t>
            </a:r>
            <a:r>
              <a:rPr lang="es-ES" b="1" dirty="0">
                <a:solidFill>
                  <a:srgbClr val="00B0F0"/>
                </a:solidFill>
                <a:latin typeface="Gotham" pitchFamily="2" charset="0"/>
                <a:cs typeface="Gotham" pitchFamily="2" charset="0"/>
              </a:rPr>
              <a:t> </a:t>
            </a:r>
            <a:r>
              <a:rPr lang="es-ES" dirty="0">
                <a:latin typeface="Gotham" pitchFamily="2" charset="0"/>
                <a:cs typeface="Gotham" pitchFamily="2" charset="0"/>
              </a:rPr>
              <a:t>(</a:t>
            </a:r>
            <a:r>
              <a:rPr lang="es-ES" dirty="0" err="1">
                <a:latin typeface="Gotham" pitchFamily="2" charset="0"/>
                <a:cs typeface="Gotham" pitchFamily="2" charset="0"/>
              </a:rPr>
              <a:t>Jn</a:t>
            </a:r>
            <a:r>
              <a:rPr lang="es-ES" dirty="0">
                <a:latin typeface="Gotham" pitchFamily="2" charset="0"/>
                <a:cs typeface="Gotham" pitchFamily="2" charset="0"/>
              </a:rPr>
              <a:t> 1:12). </a:t>
            </a:r>
          </a:p>
        </p:txBody>
      </p:sp>
    </p:spTree>
    <p:extLst>
      <p:ext uri="{BB962C8B-B14F-4D97-AF65-F5344CB8AC3E}">
        <p14:creationId xmlns:p14="http://schemas.microsoft.com/office/powerpoint/2010/main" val="1117681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53243"/>
            <a:ext cx="12192000" cy="3951514"/>
          </a:xfrm>
          <a:solidFill>
            <a:schemeClr val="bg1"/>
          </a:solidFill>
          <a:ln>
            <a:solidFill>
              <a:schemeClr val="bg1"/>
            </a:solidFill>
          </a:ln>
        </p:spPr>
        <p:txBody>
          <a:bodyPr>
            <a:normAutofit/>
          </a:bodyPr>
          <a:lstStyle/>
          <a:p>
            <a:pPr lvl="0"/>
            <a:endParaRPr lang="es-ES" sz="3000" dirty="0">
              <a:latin typeface="Gotham" pitchFamily="2" charset="0"/>
              <a:cs typeface="Gotham" pitchFamily="2" charset="0"/>
            </a:endParaRPr>
          </a:p>
          <a:p>
            <a:pPr lvl="0"/>
            <a:r>
              <a:rPr lang="es-ES" sz="3000" dirty="0">
                <a:latin typeface="Gotham" pitchFamily="2" charset="0"/>
                <a:cs typeface="Gotham" pitchFamily="2" charset="0"/>
              </a:rPr>
              <a:t>Y en el tiempo que el Padre ha planeado, el Hijo regresará para reunir a todos los hijos de Dios (Mt 24:36). </a:t>
            </a:r>
          </a:p>
          <a:p>
            <a:pPr lvl="0"/>
            <a:endParaRPr lang="es-ES" sz="3000" dirty="0">
              <a:latin typeface="Gotham" pitchFamily="2" charset="0"/>
              <a:cs typeface="Gotham" pitchFamily="2" charset="0"/>
            </a:endParaRPr>
          </a:p>
          <a:p>
            <a:pPr lvl="0"/>
            <a:r>
              <a:rPr lang="es-ES" sz="3000" dirty="0">
                <a:latin typeface="Gotham" pitchFamily="2" charset="0"/>
                <a:cs typeface="Gotham" pitchFamily="2" charset="0"/>
              </a:rPr>
              <a:t>Mientras tanto, el Padre y el Hijo envían al Espíritu Santo para llenarnos con poder para dar testimonio del Hijo y de la salvación que Él hace posible (Jn 14:26; 15:26; 16:7; </a:t>
            </a:r>
            <a:r>
              <a:rPr lang="es-ES" sz="3000" dirty="0" err="1">
                <a:latin typeface="Gotham" pitchFamily="2" charset="0"/>
                <a:cs typeface="Gotham" pitchFamily="2" charset="0"/>
              </a:rPr>
              <a:t>Hch</a:t>
            </a:r>
            <a:r>
              <a:rPr lang="es-ES" sz="3000" dirty="0">
                <a:latin typeface="Gotham" pitchFamily="2" charset="0"/>
                <a:cs typeface="Gotham" pitchFamily="2" charset="0"/>
              </a:rPr>
              <a:t> 2:33).</a:t>
            </a:r>
          </a:p>
        </p:txBody>
      </p:sp>
    </p:spTree>
    <p:extLst>
      <p:ext uri="{BB962C8B-B14F-4D97-AF65-F5344CB8AC3E}">
        <p14:creationId xmlns:p14="http://schemas.microsoft.com/office/powerpoint/2010/main" val="1840685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832757"/>
            <a:ext cx="12192000" cy="5192486"/>
          </a:xfrm>
          <a:solidFill>
            <a:schemeClr val="bg1"/>
          </a:solidFill>
          <a:ln>
            <a:solidFill>
              <a:schemeClr val="bg1"/>
            </a:solidFill>
          </a:ln>
        </p:spPr>
        <p:txBody>
          <a:bodyPr>
            <a:normAutofit/>
          </a:bodyPr>
          <a:lstStyle/>
          <a:p>
            <a:pPr lvl="0"/>
            <a:r>
              <a:rPr lang="es-ES" dirty="0">
                <a:solidFill>
                  <a:prstClr val="black"/>
                </a:solidFill>
                <a:latin typeface="Gotham" pitchFamily="2" charset="0"/>
                <a:cs typeface="Gotham" pitchFamily="2" charset="0"/>
              </a:rPr>
              <a:t>“Pero cuando vino el cumplimiento del tiempo, Dios envió a su Hijo, nacido de mujer y nacido bajo la ley, 5 para que redimiese a los que estaban bajo la ley, a fin de que recibiésemos la adopción de hijos” (</a:t>
            </a:r>
            <a:r>
              <a:rPr lang="es-ES" dirty="0" err="1">
                <a:solidFill>
                  <a:prstClr val="black"/>
                </a:solidFill>
                <a:latin typeface="Gotham" pitchFamily="2" charset="0"/>
                <a:cs typeface="Gotham" pitchFamily="2" charset="0"/>
              </a:rPr>
              <a:t>Gá</a:t>
            </a:r>
            <a:r>
              <a:rPr lang="es-ES" dirty="0">
                <a:solidFill>
                  <a:prstClr val="black"/>
                </a:solidFill>
                <a:latin typeface="Gotham" pitchFamily="2" charset="0"/>
                <a:cs typeface="Gotham" pitchFamily="2" charset="0"/>
              </a:rPr>
              <a:t> 4:4-5). Otras Escrituras muestran que el Padre envió al Hijo (</a:t>
            </a:r>
            <a:r>
              <a:rPr lang="es-ES" dirty="0" err="1">
                <a:solidFill>
                  <a:prstClr val="black"/>
                </a:solidFill>
                <a:latin typeface="Gotham" pitchFamily="2" charset="0"/>
                <a:cs typeface="Gotham" pitchFamily="2" charset="0"/>
              </a:rPr>
              <a:t>Jn</a:t>
            </a:r>
            <a:r>
              <a:rPr lang="es-ES" dirty="0">
                <a:solidFill>
                  <a:prstClr val="black"/>
                </a:solidFill>
                <a:latin typeface="Gotham" pitchFamily="2" charset="0"/>
                <a:cs typeface="Gotham" pitchFamily="2" charset="0"/>
              </a:rPr>
              <a:t> 3:16; Ro 8:32). </a:t>
            </a:r>
          </a:p>
          <a:p>
            <a:pPr lvl="0"/>
            <a:r>
              <a:rPr lang="es-ES" dirty="0">
                <a:solidFill>
                  <a:prstClr val="black"/>
                </a:solidFill>
                <a:latin typeface="Gotham" pitchFamily="2" charset="0"/>
                <a:cs typeface="Gotham" pitchFamily="2" charset="0"/>
              </a:rPr>
              <a:t>Dios el Hijo cumple el plan del Padre: el Hijo muere para redimirnos. Esto es voluntario; Él se entregó por nosotros (2 Co 8:9; Fil 2:6-7; </a:t>
            </a:r>
            <a:r>
              <a:rPr lang="es-ES" dirty="0" err="1">
                <a:solidFill>
                  <a:prstClr val="black"/>
                </a:solidFill>
                <a:latin typeface="Gotham" pitchFamily="2" charset="0"/>
                <a:cs typeface="Gotham" pitchFamily="2" charset="0"/>
              </a:rPr>
              <a:t>Gá</a:t>
            </a:r>
            <a:r>
              <a:rPr lang="es-ES" dirty="0">
                <a:solidFill>
                  <a:prstClr val="black"/>
                </a:solidFill>
                <a:latin typeface="Gotham" pitchFamily="2" charset="0"/>
                <a:cs typeface="Gotham" pitchFamily="2" charset="0"/>
              </a:rPr>
              <a:t> 2:20). También observe el rol del Espíritu Santo cuando la Trinidad trabaja en conjunto en el divino plan de la salvación. “Y por cuanto sois hijos, Dios envió a vuestros corazones el Espíritu de su Hijo, el cual clama: ¡Abba, Padre!”´” (</a:t>
            </a:r>
            <a:r>
              <a:rPr lang="es-ES" dirty="0" err="1">
                <a:solidFill>
                  <a:prstClr val="black"/>
                </a:solidFill>
                <a:latin typeface="Gotham" pitchFamily="2" charset="0"/>
                <a:cs typeface="Gotham" pitchFamily="2" charset="0"/>
              </a:rPr>
              <a:t>Gá</a:t>
            </a:r>
            <a:r>
              <a:rPr lang="es-ES" dirty="0">
                <a:solidFill>
                  <a:prstClr val="black"/>
                </a:solidFill>
                <a:latin typeface="Gotham" pitchFamily="2" charset="0"/>
                <a:cs typeface="Gotham" pitchFamily="2" charset="0"/>
              </a:rPr>
              <a:t> 4:6). </a:t>
            </a:r>
            <a:endParaRPr lang="en-US" dirty="0">
              <a:solidFill>
                <a:prstClr val="black"/>
              </a:solidFill>
              <a:latin typeface="Gotham" pitchFamily="2" charset="0"/>
              <a:cs typeface="Gotham" pitchFamily="2" charset="0"/>
            </a:endParaRPr>
          </a:p>
        </p:txBody>
      </p:sp>
    </p:spTree>
    <p:extLst>
      <p:ext uri="{BB962C8B-B14F-4D97-AF65-F5344CB8AC3E}">
        <p14:creationId xmlns:p14="http://schemas.microsoft.com/office/powerpoint/2010/main" val="3148093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526722"/>
            <a:ext cx="12192000" cy="3804557"/>
          </a:xfrm>
          <a:solidFill>
            <a:schemeClr val="bg1"/>
          </a:solidFill>
          <a:ln>
            <a:solidFill>
              <a:schemeClr val="bg1"/>
            </a:solidFill>
          </a:ln>
        </p:spPr>
        <p:txBody>
          <a:bodyPr>
            <a:normAutofit/>
          </a:bodyPr>
          <a:lstStyle/>
          <a:p>
            <a:pPr lvl="0"/>
            <a:r>
              <a:rPr lang="es-ES" sz="3000" b="1" dirty="0">
                <a:solidFill>
                  <a:srgbClr val="0070C0"/>
                </a:solidFill>
                <a:latin typeface="Gotham" pitchFamily="2" charset="0"/>
                <a:cs typeface="Gotham" pitchFamily="2" charset="0"/>
              </a:rPr>
              <a:t>EL ESPÍRITU SANTO ES EL AGENTE DE LA SALVACIÓN. </a:t>
            </a:r>
            <a:r>
              <a:rPr lang="es-ES" sz="3000" dirty="0">
                <a:solidFill>
                  <a:prstClr val="black"/>
                </a:solidFill>
                <a:latin typeface="Gotham" pitchFamily="2" charset="0"/>
                <a:cs typeface="Gotham" pitchFamily="2" charset="0"/>
              </a:rPr>
              <a:t>Él da convicción de culpa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16:8 11), nos revela la verdad acerca de Jesús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14:16, 26), nos da el nuevo nacimiento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3:3-6), y nos introduce al cuerpo de Cristo (1 Co 12:13). </a:t>
            </a:r>
          </a:p>
          <a:p>
            <a:pPr lvl="0"/>
            <a:r>
              <a:rPr lang="es-ES" sz="3000" dirty="0">
                <a:solidFill>
                  <a:prstClr val="black"/>
                </a:solidFill>
                <a:latin typeface="Gotham" pitchFamily="2" charset="0"/>
                <a:cs typeface="Gotham" pitchFamily="2" charset="0"/>
              </a:rPr>
              <a:t>En la conversión, recibimos el Espíritu Santo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3:3-6; 20:22) y nos convertimos en participantes de la naturaleza divina (2 P 1:4). Lea También el artículo LA REGENERACIÓN, Jn 3:3, en la Biblia de estudio de la Vida Plena.</a:t>
            </a:r>
          </a:p>
          <a:p>
            <a:pPr lvl="0"/>
            <a:endParaRPr lang="es-ES" sz="3000" b="1" dirty="0">
              <a:latin typeface="Gotham" pitchFamily="2" charset="0"/>
              <a:cs typeface="Gotham" pitchFamily="2" charset="0"/>
            </a:endParaRPr>
          </a:p>
        </p:txBody>
      </p:sp>
    </p:spTree>
    <p:extLst>
      <p:ext uri="{BB962C8B-B14F-4D97-AF65-F5344CB8AC3E}">
        <p14:creationId xmlns:p14="http://schemas.microsoft.com/office/powerpoint/2010/main" val="1682230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612322"/>
            <a:ext cx="12192000" cy="5633357"/>
          </a:xfrm>
          <a:solidFill>
            <a:schemeClr val="bg1"/>
          </a:solidFill>
          <a:ln>
            <a:solidFill>
              <a:schemeClr val="bg1"/>
            </a:solidFill>
          </a:ln>
        </p:spPr>
        <p:txBody>
          <a:bodyPr>
            <a:noAutofit/>
          </a:bodyPr>
          <a:lstStyle/>
          <a:p>
            <a:pPr lvl="0"/>
            <a:r>
              <a:rPr lang="es-ES" sz="2600" b="1" dirty="0">
                <a:solidFill>
                  <a:srgbClr val="0070C0"/>
                </a:solidFill>
                <a:latin typeface="Gotham" pitchFamily="2" charset="0"/>
                <a:cs typeface="Gotham" pitchFamily="2" charset="0"/>
              </a:rPr>
              <a:t>EL ESPÍRITU SANTO IMPARTE LAS CARACTERÍSTICAS DE DIOS EN LOS CREYENTES CUANDO NOS SOMETEMOS A SU INFLUENCIA SANTIFICADORA </a:t>
            </a:r>
            <a:r>
              <a:rPr lang="es-ES" sz="2600" dirty="0">
                <a:solidFill>
                  <a:prstClr val="black"/>
                </a:solidFill>
                <a:latin typeface="Gotham" pitchFamily="2" charset="0"/>
                <a:cs typeface="Gotham" pitchFamily="2" charset="0"/>
              </a:rPr>
              <a:t>(Ro 8:9; 1 Co 6:19). Observe algunas de las cosas que hace el Espíritu Santo cuando mora en nosotros.</a:t>
            </a:r>
          </a:p>
          <a:p>
            <a:pPr lvl="0"/>
            <a:r>
              <a:rPr lang="es-ES" sz="2600" dirty="0">
                <a:solidFill>
                  <a:prstClr val="black"/>
                </a:solidFill>
                <a:latin typeface="Gotham" pitchFamily="2" charset="0"/>
                <a:cs typeface="Gotham" pitchFamily="2" charset="0"/>
              </a:rPr>
              <a:t> Él nos santifica, nos limpia, nos guía y nos motiva a una vida santa, y nos libera de las ataduras del pecado (Ro 8:2-4; </a:t>
            </a:r>
            <a:r>
              <a:rPr lang="es-ES" sz="2600" dirty="0" err="1">
                <a:solidFill>
                  <a:prstClr val="black"/>
                </a:solidFill>
                <a:latin typeface="Gotham" pitchFamily="2" charset="0"/>
                <a:cs typeface="Gotham" pitchFamily="2" charset="0"/>
              </a:rPr>
              <a:t>Gá</a:t>
            </a:r>
            <a:r>
              <a:rPr lang="es-ES" sz="2600" dirty="0">
                <a:solidFill>
                  <a:prstClr val="black"/>
                </a:solidFill>
                <a:latin typeface="Gotham" pitchFamily="2" charset="0"/>
                <a:cs typeface="Gotham" pitchFamily="2" charset="0"/>
              </a:rPr>
              <a:t> 5:16-17; </a:t>
            </a:r>
            <a:r>
              <a:rPr lang="es-ES" sz="2600" dirty="0" err="1">
                <a:solidFill>
                  <a:prstClr val="black"/>
                </a:solidFill>
                <a:latin typeface="Gotham" pitchFamily="2" charset="0"/>
                <a:cs typeface="Gotham" pitchFamily="2" charset="0"/>
              </a:rPr>
              <a:t>Ef</a:t>
            </a:r>
            <a:r>
              <a:rPr lang="es-ES" sz="2600" dirty="0">
                <a:solidFill>
                  <a:prstClr val="black"/>
                </a:solidFill>
                <a:latin typeface="Gotham" pitchFamily="2" charset="0"/>
                <a:cs typeface="Gotham" pitchFamily="2" charset="0"/>
              </a:rPr>
              <a:t> 5:18-19; 2 </a:t>
            </a:r>
            <a:r>
              <a:rPr lang="es-ES" sz="2600" dirty="0" err="1">
                <a:solidFill>
                  <a:prstClr val="black"/>
                </a:solidFill>
                <a:latin typeface="Gotham" pitchFamily="2" charset="0"/>
                <a:cs typeface="Gotham" pitchFamily="2" charset="0"/>
              </a:rPr>
              <a:t>Ts</a:t>
            </a:r>
            <a:r>
              <a:rPr lang="es-ES" sz="2600" dirty="0">
                <a:solidFill>
                  <a:prstClr val="black"/>
                </a:solidFill>
                <a:latin typeface="Gotham" pitchFamily="2" charset="0"/>
                <a:cs typeface="Gotham" pitchFamily="2" charset="0"/>
              </a:rPr>
              <a:t> 2:13). Él nos da convicción de que somos hijos de Dios (Ro 8:16), nos ayuda en la adoración a Dios (</a:t>
            </a:r>
            <a:r>
              <a:rPr lang="es-ES" sz="2600" dirty="0" err="1">
                <a:solidFill>
                  <a:prstClr val="black"/>
                </a:solidFill>
                <a:latin typeface="Gotham" pitchFamily="2" charset="0"/>
                <a:cs typeface="Gotham" pitchFamily="2" charset="0"/>
              </a:rPr>
              <a:t>Hch</a:t>
            </a:r>
            <a:r>
              <a:rPr lang="es-ES" sz="2600" dirty="0">
                <a:solidFill>
                  <a:prstClr val="black"/>
                </a:solidFill>
                <a:latin typeface="Gotham" pitchFamily="2" charset="0"/>
                <a:cs typeface="Gotham" pitchFamily="2" charset="0"/>
              </a:rPr>
              <a:t> 10:46) y nos apoya en nuestra vida de oración. Él intercede por nosotros cuando clamamos a Dios (Ro 8:26-27). </a:t>
            </a:r>
          </a:p>
          <a:p>
            <a:pPr lvl="0"/>
            <a:r>
              <a:rPr lang="es-ES" sz="2600" dirty="0">
                <a:solidFill>
                  <a:prstClr val="black"/>
                </a:solidFill>
                <a:latin typeface="Gotham" pitchFamily="2" charset="0"/>
                <a:cs typeface="Gotham" pitchFamily="2" charset="0"/>
              </a:rPr>
              <a:t>Él imparte dádivas de carácter semejantes a las de Cristo que glorifican a Cristo (</a:t>
            </a:r>
            <a:r>
              <a:rPr lang="es-ES" sz="2600" dirty="0" err="1">
                <a:solidFill>
                  <a:prstClr val="black"/>
                </a:solidFill>
                <a:latin typeface="Gotham" pitchFamily="2" charset="0"/>
                <a:cs typeface="Gotham" pitchFamily="2" charset="0"/>
              </a:rPr>
              <a:t>Gál</a:t>
            </a:r>
            <a:r>
              <a:rPr lang="es-ES" sz="2600" dirty="0">
                <a:solidFill>
                  <a:prstClr val="black"/>
                </a:solidFill>
                <a:latin typeface="Gotham" pitchFamily="2" charset="0"/>
                <a:cs typeface="Gotham" pitchFamily="2" charset="0"/>
              </a:rPr>
              <a:t> 5:22-23; 1 P 1:2). Él es nuestro divino maestro, que nos guía a toda verdad (</a:t>
            </a:r>
            <a:r>
              <a:rPr lang="es-ES" sz="2600" dirty="0" err="1">
                <a:solidFill>
                  <a:prstClr val="black"/>
                </a:solidFill>
                <a:latin typeface="Gotham" pitchFamily="2" charset="0"/>
                <a:cs typeface="Gotham" pitchFamily="2" charset="0"/>
              </a:rPr>
              <a:t>Jn</a:t>
            </a:r>
            <a:r>
              <a:rPr lang="es-ES" sz="2600" dirty="0">
                <a:solidFill>
                  <a:prstClr val="black"/>
                </a:solidFill>
                <a:latin typeface="Gotham" pitchFamily="2" charset="0"/>
                <a:cs typeface="Gotham" pitchFamily="2" charset="0"/>
              </a:rPr>
              <a:t> 16:13; 14:26; 1 Co 2:9-16), nos revela a Jesús y nos guía en una estrecha comunión y unidad con Jesús (</a:t>
            </a:r>
            <a:r>
              <a:rPr lang="es-ES" sz="2600" dirty="0" err="1">
                <a:solidFill>
                  <a:prstClr val="black"/>
                </a:solidFill>
                <a:latin typeface="Gotham" pitchFamily="2" charset="0"/>
                <a:cs typeface="Gotham" pitchFamily="2" charset="0"/>
              </a:rPr>
              <a:t>Jn</a:t>
            </a:r>
            <a:r>
              <a:rPr lang="es-ES" sz="2600" dirty="0">
                <a:solidFill>
                  <a:prstClr val="black"/>
                </a:solidFill>
                <a:latin typeface="Gotham" pitchFamily="2" charset="0"/>
                <a:cs typeface="Gotham" pitchFamily="2" charset="0"/>
              </a:rPr>
              <a:t> 14:16-18; 16:14). </a:t>
            </a:r>
            <a:endParaRPr lang="en-US" sz="2600" dirty="0">
              <a:solidFill>
                <a:prstClr val="black"/>
              </a:solidFill>
              <a:latin typeface="Gotham" pitchFamily="2" charset="0"/>
              <a:cs typeface="Gotham" pitchFamily="2" charset="0"/>
            </a:endParaRPr>
          </a:p>
        </p:txBody>
      </p:sp>
    </p:spTree>
    <p:extLst>
      <p:ext uri="{BB962C8B-B14F-4D97-AF65-F5344CB8AC3E}">
        <p14:creationId xmlns:p14="http://schemas.microsoft.com/office/powerpoint/2010/main" val="3523516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530679"/>
            <a:ext cx="12192000" cy="5796643"/>
          </a:xfrm>
          <a:solidFill>
            <a:schemeClr val="bg1"/>
          </a:solidFill>
          <a:ln>
            <a:solidFill>
              <a:schemeClr val="bg1"/>
            </a:solidFill>
          </a:ln>
        </p:spPr>
        <p:txBody>
          <a:bodyPr>
            <a:noAutofit/>
          </a:bodyPr>
          <a:lstStyle/>
          <a:p>
            <a:endParaRPr lang="es-ES" dirty="0">
              <a:solidFill>
                <a:prstClr val="black"/>
              </a:solidFill>
              <a:latin typeface="Gotham" pitchFamily="2" charset="0"/>
              <a:cs typeface="Gotham" pitchFamily="2" charset="0"/>
            </a:endParaRPr>
          </a:p>
          <a:p>
            <a:r>
              <a:rPr lang="es-ES" dirty="0">
                <a:solidFill>
                  <a:prstClr val="black"/>
                </a:solidFill>
                <a:latin typeface="Gotham" pitchFamily="2" charset="0"/>
                <a:cs typeface="Gotham" pitchFamily="2" charset="0"/>
              </a:rPr>
              <a:t>Él continuamente nos imparte el amor de Dios (Ro 5:5) y nos da gozo, consolación y ayuda (Jn 14:16; 1 </a:t>
            </a:r>
            <a:r>
              <a:rPr lang="es-ES" dirty="0" err="1">
                <a:solidFill>
                  <a:prstClr val="black"/>
                </a:solidFill>
                <a:latin typeface="Gotham" pitchFamily="2" charset="0"/>
                <a:cs typeface="Gotham" pitchFamily="2" charset="0"/>
              </a:rPr>
              <a:t>Ts</a:t>
            </a:r>
            <a:r>
              <a:rPr lang="es-ES" dirty="0">
                <a:solidFill>
                  <a:prstClr val="black"/>
                </a:solidFill>
                <a:latin typeface="Gotham" pitchFamily="2" charset="0"/>
                <a:cs typeface="Gotham" pitchFamily="2" charset="0"/>
              </a:rPr>
              <a:t> 1:6).</a:t>
            </a:r>
          </a:p>
          <a:p>
            <a:pPr lvl="0"/>
            <a:r>
              <a:rPr lang="es-ES" b="1" dirty="0">
                <a:solidFill>
                  <a:srgbClr val="0070C0"/>
                </a:solidFill>
                <a:latin typeface="Gotham" pitchFamily="2" charset="0"/>
                <a:cs typeface="Gotham" pitchFamily="2" charset="0"/>
              </a:rPr>
              <a:t>EL ESPÍRITU SANTO EMPODERA AL CREYENTE PARA SERVIR Y TESTIFICAR. </a:t>
            </a:r>
            <a:r>
              <a:rPr lang="es-ES" dirty="0">
                <a:solidFill>
                  <a:prstClr val="black"/>
                </a:solidFill>
                <a:latin typeface="Gotham" pitchFamily="2" charset="0"/>
                <a:cs typeface="Gotham" pitchFamily="2" charset="0"/>
              </a:rPr>
              <a:t>El bautismo en el Espíritu Santo y la llenura del Espíritu Santo nos capacitan para este ministerio del Espíritu Santo. </a:t>
            </a:r>
          </a:p>
          <a:p>
            <a:pPr lvl="0"/>
            <a:r>
              <a:rPr lang="es-ES" dirty="0">
                <a:solidFill>
                  <a:prstClr val="black"/>
                </a:solidFill>
                <a:latin typeface="Gotham" pitchFamily="2" charset="0"/>
                <a:cs typeface="Gotham" pitchFamily="2" charset="0"/>
              </a:rPr>
              <a:t>Cuando somos bautizados en el Espíritu Santo, recibimos poder para testificar de Cristo y para ser la luz del mundo (</a:t>
            </a:r>
            <a:r>
              <a:rPr lang="es-ES" dirty="0" err="1">
                <a:solidFill>
                  <a:prstClr val="black"/>
                </a:solidFill>
                <a:latin typeface="Gotham" pitchFamily="2" charset="0"/>
                <a:cs typeface="Gotham" pitchFamily="2" charset="0"/>
              </a:rPr>
              <a:t>Hch</a:t>
            </a:r>
            <a:r>
              <a:rPr lang="es-ES" dirty="0">
                <a:solidFill>
                  <a:prstClr val="black"/>
                </a:solidFill>
                <a:latin typeface="Gotham" pitchFamily="2" charset="0"/>
                <a:cs typeface="Gotham" pitchFamily="2" charset="0"/>
              </a:rPr>
              <a:t> 1:8). El Espíritu Santo nos da la misma unción divina que le dio a Jesucristo (</a:t>
            </a:r>
            <a:r>
              <a:rPr lang="es-ES" dirty="0" err="1">
                <a:solidFill>
                  <a:prstClr val="black"/>
                </a:solidFill>
                <a:latin typeface="Gotham" pitchFamily="2" charset="0"/>
                <a:cs typeface="Gotham" pitchFamily="2" charset="0"/>
              </a:rPr>
              <a:t>Jn</a:t>
            </a:r>
            <a:r>
              <a:rPr lang="es-ES" dirty="0">
                <a:solidFill>
                  <a:prstClr val="black"/>
                </a:solidFill>
                <a:latin typeface="Gotham" pitchFamily="2" charset="0"/>
                <a:cs typeface="Gotham" pitchFamily="2" charset="0"/>
              </a:rPr>
              <a:t> 1:32-33) y a los discípulos (</a:t>
            </a:r>
            <a:r>
              <a:rPr lang="es-ES" dirty="0" err="1">
                <a:solidFill>
                  <a:prstClr val="black"/>
                </a:solidFill>
                <a:latin typeface="Gotham" pitchFamily="2" charset="0"/>
                <a:cs typeface="Gotham" pitchFamily="2" charset="0"/>
              </a:rPr>
              <a:t>Hch</a:t>
            </a:r>
            <a:r>
              <a:rPr lang="es-ES" dirty="0">
                <a:solidFill>
                  <a:prstClr val="black"/>
                </a:solidFill>
                <a:latin typeface="Gotham" pitchFamily="2" charset="0"/>
                <a:cs typeface="Gotham" pitchFamily="2" charset="0"/>
              </a:rPr>
              <a:t> 1:5; 2:4). El Espíritu Santo nos capacita para proclamar la Palabra de Dios (</a:t>
            </a:r>
            <a:r>
              <a:rPr lang="es-ES" dirty="0" err="1">
                <a:solidFill>
                  <a:prstClr val="black"/>
                </a:solidFill>
                <a:latin typeface="Gotham" pitchFamily="2" charset="0"/>
                <a:cs typeface="Gotham" pitchFamily="2" charset="0"/>
              </a:rPr>
              <a:t>Hch</a:t>
            </a:r>
            <a:r>
              <a:rPr lang="es-ES" dirty="0">
                <a:solidFill>
                  <a:prstClr val="black"/>
                </a:solidFill>
                <a:latin typeface="Gotham" pitchFamily="2" charset="0"/>
                <a:cs typeface="Gotham" pitchFamily="2" charset="0"/>
              </a:rPr>
              <a:t> 1:8; 4:31) y para hacer milagros (</a:t>
            </a:r>
            <a:r>
              <a:rPr lang="es-ES" dirty="0" err="1">
                <a:solidFill>
                  <a:prstClr val="black"/>
                </a:solidFill>
                <a:latin typeface="Gotham" pitchFamily="2" charset="0"/>
                <a:cs typeface="Gotham" pitchFamily="2" charset="0"/>
              </a:rPr>
              <a:t>Hch</a:t>
            </a:r>
            <a:r>
              <a:rPr lang="es-ES" dirty="0">
                <a:solidFill>
                  <a:prstClr val="black"/>
                </a:solidFill>
                <a:latin typeface="Gotham" pitchFamily="2" charset="0"/>
                <a:cs typeface="Gotham" pitchFamily="2" charset="0"/>
              </a:rPr>
              <a:t> 2:43; 3:2-8; 5-15; 6:8; 10:38).</a:t>
            </a:r>
            <a:endParaRPr lang="en-US" dirty="0">
              <a:solidFill>
                <a:prstClr val="black"/>
              </a:solidFill>
              <a:latin typeface="Gotham" pitchFamily="2" charset="0"/>
              <a:cs typeface="Gotham" pitchFamily="2" charset="0"/>
            </a:endParaRPr>
          </a:p>
        </p:txBody>
      </p:sp>
    </p:spTree>
    <p:extLst>
      <p:ext uri="{BB962C8B-B14F-4D97-AF65-F5344CB8AC3E}">
        <p14:creationId xmlns:p14="http://schemas.microsoft.com/office/powerpoint/2010/main" val="1302416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845129"/>
            <a:ext cx="12192000" cy="3167743"/>
          </a:xfrm>
          <a:solidFill>
            <a:schemeClr val="bg1"/>
          </a:solidFill>
          <a:ln>
            <a:solidFill>
              <a:schemeClr val="bg1"/>
            </a:solidFill>
          </a:ln>
        </p:spPr>
        <p:txBody>
          <a:bodyPr>
            <a:normAutofit/>
          </a:bodyPr>
          <a:lstStyle/>
          <a:p>
            <a:pPr lvl="0"/>
            <a:r>
              <a:rPr lang="es-ES" sz="3000" b="1" dirty="0">
                <a:solidFill>
                  <a:srgbClr val="0070C0"/>
                </a:solidFill>
                <a:latin typeface="Gotham" pitchFamily="2" charset="0"/>
                <a:cs typeface="Gotham" pitchFamily="2" charset="0"/>
              </a:rPr>
              <a:t>EL ESPÍRITU SANTO SUPERVISA LA IGLESIA. </a:t>
            </a:r>
            <a:r>
              <a:rPr lang="es-ES" sz="3000" dirty="0">
                <a:solidFill>
                  <a:prstClr val="black"/>
                </a:solidFill>
                <a:latin typeface="Gotham" pitchFamily="2" charset="0"/>
                <a:cs typeface="Gotham" pitchFamily="2" charset="0"/>
              </a:rPr>
              <a:t>Él une a los creyentes en un cuerpo de Cristo (1 Co 12:13); mora en la iglesia (1 Co 3:16); la edifica (</a:t>
            </a:r>
            <a:r>
              <a:rPr lang="es-ES" sz="3000" dirty="0" err="1">
                <a:solidFill>
                  <a:prstClr val="black"/>
                </a:solidFill>
                <a:latin typeface="Gotham" pitchFamily="2" charset="0"/>
                <a:cs typeface="Gotham" pitchFamily="2" charset="0"/>
              </a:rPr>
              <a:t>Ef</a:t>
            </a:r>
            <a:r>
              <a:rPr lang="es-ES" sz="3000" dirty="0">
                <a:solidFill>
                  <a:prstClr val="black"/>
                </a:solidFill>
                <a:latin typeface="Gotham" pitchFamily="2" charset="0"/>
                <a:cs typeface="Gotham" pitchFamily="2" charset="0"/>
              </a:rPr>
              <a:t> 2:22); inspira su adoración (Fil 3:3); dirige su misión (</a:t>
            </a:r>
            <a:r>
              <a:rPr lang="es-ES" sz="3000" dirty="0" err="1">
                <a:solidFill>
                  <a:prstClr val="black"/>
                </a:solidFill>
                <a:latin typeface="Gotham" pitchFamily="2" charset="0"/>
                <a:cs typeface="Gotham" pitchFamily="2" charset="0"/>
              </a:rPr>
              <a:t>Hch</a:t>
            </a:r>
            <a:r>
              <a:rPr lang="es-ES" sz="3000" dirty="0">
                <a:solidFill>
                  <a:prstClr val="black"/>
                </a:solidFill>
                <a:latin typeface="Gotham" pitchFamily="2" charset="0"/>
                <a:cs typeface="Gotham" pitchFamily="2" charset="0"/>
              </a:rPr>
              <a:t> 13:2-4); escoge a sus obreros (</a:t>
            </a:r>
            <a:r>
              <a:rPr lang="es-ES" sz="3000" dirty="0" err="1">
                <a:solidFill>
                  <a:prstClr val="black"/>
                </a:solidFill>
                <a:latin typeface="Gotham" pitchFamily="2" charset="0"/>
                <a:cs typeface="Gotham" pitchFamily="2" charset="0"/>
              </a:rPr>
              <a:t>Hch</a:t>
            </a:r>
            <a:r>
              <a:rPr lang="es-ES" sz="3000" dirty="0">
                <a:solidFill>
                  <a:prstClr val="black"/>
                </a:solidFill>
                <a:latin typeface="Gotham" pitchFamily="2" charset="0"/>
                <a:cs typeface="Gotham" pitchFamily="2" charset="0"/>
              </a:rPr>
              <a:t> 20:28); da dones a los líderes (1 Co 12:1-11; </a:t>
            </a:r>
            <a:r>
              <a:rPr lang="es-ES" sz="3000" dirty="0" err="1">
                <a:solidFill>
                  <a:prstClr val="black"/>
                </a:solidFill>
                <a:latin typeface="Gotham" pitchFamily="2" charset="0"/>
                <a:cs typeface="Gotham" pitchFamily="2" charset="0"/>
              </a:rPr>
              <a:t>Ef</a:t>
            </a:r>
            <a:r>
              <a:rPr lang="es-ES" sz="3000" dirty="0">
                <a:solidFill>
                  <a:prstClr val="black"/>
                </a:solidFill>
                <a:latin typeface="Gotham" pitchFamily="2" charset="0"/>
                <a:cs typeface="Gotham" pitchFamily="2" charset="0"/>
              </a:rPr>
              <a:t> 4:11-12); unge a sus predicadores (</a:t>
            </a:r>
            <a:r>
              <a:rPr lang="es-ES" sz="3000" dirty="0" err="1">
                <a:solidFill>
                  <a:prstClr val="black"/>
                </a:solidFill>
                <a:latin typeface="Gotham" pitchFamily="2" charset="0"/>
                <a:cs typeface="Gotham" pitchFamily="2" charset="0"/>
              </a:rPr>
              <a:t>Hch</a:t>
            </a:r>
            <a:r>
              <a:rPr lang="es-ES" sz="3000" dirty="0">
                <a:solidFill>
                  <a:prstClr val="black"/>
                </a:solidFill>
                <a:latin typeface="Gotham" pitchFamily="2" charset="0"/>
                <a:cs typeface="Gotham" pitchFamily="2" charset="0"/>
              </a:rPr>
              <a:t> 2:4; 1 Co 2:4); guarda el evangelio (2 Ti 1:14) y promueve su justicia (</a:t>
            </a:r>
            <a:r>
              <a:rPr lang="es-ES" sz="3000" dirty="0" err="1">
                <a:solidFill>
                  <a:prstClr val="black"/>
                </a:solidFill>
                <a:latin typeface="Gotham" pitchFamily="2" charset="0"/>
                <a:cs typeface="Gotham" pitchFamily="2" charset="0"/>
              </a:rPr>
              <a:t>Jn</a:t>
            </a:r>
            <a:r>
              <a:rPr lang="es-ES" sz="3000" dirty="0">
                <a:solidFill>
                  <a:prstClr val="black"/>
                </a:solidFill>
                <a:latin typeface="Gotham" pitchFamily="2" charset="0"/>
                <a:cs typeface="Gotham" pitchFamily="2" charset="0"/>
              </a:rPr>
              <a:t> 16:8; 1 Co 3:16; 6:18-20). </a:t>
            </a:r>
            <a:endParaRPr lang="en-US" sz="3000" dirty="0">
              <a:solidFill>
                <a:prstClr val="black"/>
              </a:solidFill>
              <a:latin typeface="Gotham" pitchFamily="2" charset="0"/>
              <a:cs typeface="Gotham" pitchFamily="2" charset="0"/>
            </a:endParaRPr>
          </a:p>
        </p:txBody>
      </p:sp>
    </p:spTree>
    <p:extLst>
      <p:ext uri="{BB962C8B-B14F-4D97-AF65-F5344CB8AC3E}">
        <p14:creationId xmlns:p14="http://schemas.microsoft.com/office/powerpoint/2010/main" val="4164708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1522708"/>
            <a:ext cx="12192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000" b="1" i="0" u="none" strike="noStrike" kern="1200" cap="none" spc="0" normalizeH="0" baseline="0" noProof="0" dirty="0">
                <a:ln>
                  <a:noFill/>
                </a:ln>
                <a:solidFill>
                  <a:prstClr val="white"/>
                </a:solidFill>
                <a:effectLst/>
                <a:uLnTx/>
                <a:uFillTx/>
                <a:latin typeface="Gotham" pitchFamily="2" charset="0"/>
                <a:cs typeface="Gotham" pitchFamily="2" charset="0"/>
              </a:rPr>
              <a:t>ESCUELA DE FORMACIÓN MINISTERIAL-LADP-2025</a:t>
            </a:r>
            <a:endParaRPr kumimoji="0" lang="en-US" sz="3000" b="1" i="0" u="none" strike="noStrike" kern="1200" cap="none" spc="0" normalizeH="0" baseline="0" noProof="0" dirty="0">
              <a:ln>
                <a:noFill/>
              </a:ln>
              <a:solidFill>
                <a:prstClr val="white"/>
              </a:solidFill>
              <a:effectLst/>
              <a:uLnTx/>
              <a:uFillTx/>
              <a:latin typeface="Gotham" pitchFamily="2" charset="0"/>
              <a:cs typeface="Gotham" pitchFamily="2" charset="0"/>
            </a:endParaRPr>
          </a:p>
        </p:txBody>
      </p:sp>
      <p:sp>
        <p:nvSpPr>
          <p:cNvPr id="4" name="Rectángulo 3">
            <a:extLst>
              <a:ext uri="{FF2B5EF4-FFF2-40B4-BE49-F238E27FC236}">
                <a16:creationId xmlns:a16="http://schemas.microsoft.com/office/drawing/2014/main" id="{BDB63133-7AE6-E255-444E-A7AC33AA367C}"/>
              </a:ext>
            </a:extLst>
          </p:cNvPr>
          <p:cNvSpPr/>
          <p:nvPr/>
        </p:nvSpPr>
        <p:spPr>
          <a:xfrm>
            <a:off x="-3" y="2437108"/>
            <a:ext cx="12192001" cy="19062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32343EBB-0B51-50E7-C63E-FB8BFC771CDE}"/>
              </a:ext>
            </a:extLst>
          </p:cNvPr>
          <p:cNvSpPr txBox="1"/>
          <p:nvPr/>
        </p:nvSpPr>
        <p:spPr>
          <a:xfrm>
            <a:off x="1053885" y="2613392"/>
            <a:ext cx="10290874" cy="1631216"/>
          </a:xfrm>
          <a:prstGeom prst="rect">
            <a:avLst/>
          </a:prstGeom>
          <a:noFill/>
        </p:spPr>
        <p:txBody>
          <a:bodyPr wrap="square" rtlCol="0">
            <a:spAutoFit/>
          </a:bodyPr>
          <a:lstStyle/>
          <a:p>
            <a:pPr algn="ctr"/>
            <a:r>
              <a:rPr lang="es-PE" sz="5000" b="1" dirty="0">
                <a:solidFill>
                  <a:schemeClr val="bg1"/>
                </a:solidFill>
                <a:latin typeface="Gotham Black" panose="02000603040000020004" pitchFamily="2" charset="0"/>
              </a:rPr>
              <a:t>AUTOEVALUACIÓN</a:t>
            </a:r>
            <a:r>
              <a:rPr lang="es-PE" sz="5000" b="1" dirty="0">
                <a:solidFill>
                  <a:srgbClr val="FFC000"/>
                </a:solidFill>
                <a:latin typeface="Gotham Black" panose="02000603040000020004" pitchFamily="2" charset="0"/>
              </a:rPr>
              <a:t> Página 69</a:t>
            </a:r>
            <a:r>
              <a:rPr lang="es-PE" sz="5000" b="1" dirty="0">
                <a:solidFill>
                  <a:schemeClr val="bg1"/>
                </a:solidFill>
                <a:latin typeface="Gotham Black" panose="02000603040000020004" pitchFamily="2" charset="0"/>
              </a:rPr>
              <a:t> </a:t>
            </a:r>
          </a:p>
          <a:p>
            <a:pPr algn="ctr"/>
            <a:r>
              <a:rPr lang="es-PE" sz="5000" b="1" dirty="0">
                <a:solidFill>
                  <a:schemeClr val="bg1"/>
                </a:solidFill>
                <a:latin typeface="Gotham Black" panose="02000603040000020004" pitchFamily="2" charset="0"/>
              </a:rPr>
              <a:t>EL ÚNICO DIOS VERDADERO</a:t>
            </a:r>
            <a:endParaRPr lang="es-PE" sz="5000" dirty="0">
              <a:solidFill>
                <a:srgbClr val="FFC000"/>
              </a:solidFill>
            </a:endParaRPr>
          </a:p>
        </p:txBody>
      </p:sp>
      <p:sp>
        <p:nvSpPr>
          <p:cNvPr id="9" name="Rectángulo 8">
            <a:extLst>
              <a:ext uri="{FF2B5EF4-FFF2-40B4-BE49-F238E27FC236}">
                <a16:creationId xmlns:a16="http://schemas.microsoft.com/office/drawing/2014/main" id="{680F5651-BC7F-9969-99B2-C8192C2C50F3}"/>
              </a:ext>
            </a:extLst>
          </p:cNvPr>
          <p:cNvSpPr/>
          <p:nvPr/>
        </p:nvSpPr>
        <p:spPr>
          <a:xfrm>
            <a:off x="-3" y="4343400"/>
            <a:ext cx="12192001" cy="7710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7F97A84F-BBCF-5D2C-05C0-EB4441807A92}"/>
              </a:ext>
            </a:extLst>
          </p:cNvPr>
          <p:cNvSpPr txBox="1"/>
          <p:nvPr/>
        </p:nvSpPr>
        <p:spPr>
          <a:xfrm>
            <a:off x="1833966" y="4359478"/>
            <a:ext cx="8524068" cy="707886"/>
          </a:xfrm>
          <a:prstGeom prst="rect">
            <a:avLst/>
          </a:prstGeom>
          <a:noFill/>
        </p:spPr>
        <p:txBody>
          <a:bodyPr wrap="square" rtlCol="0">
            <a:spAutoFit/>
          </a:bodyPr>
          <a:lstStyle/>
          <a:p>
            <a:pPr algn="ctr"/>
            <a:r>
              <a:rPr lang="es-PE" sz="4000" b="1" dirty="0">
                <a:solidFill>
                  <a:srgbClr val="002060"/>
                </a:solidFill>
                <a:latin typeface="Gotham Black" panose="02000603040000020004" pitchFamily="2" charset="0"/>
              </a:rPr>
              <a:t>10 PREGUNTAS RESUELTAS</a:t>
            </a:r>
            <a:endParaRPr lang="en-US" sz="4000" b="1" dirty="0">
              <a:solidFill>
                <a:srgbClr val="002060"/>
              </a:solidFill>
              <a:latin typeface="Gotham Black" panose="02000603040000020004" pitchFamily="2" charset="0"/>
            </a:endParaRPr>
          </a:p>
        </p:txBody>
      </p:sp>
    </p:spTree>
    <p:extLst>
      <p:ext uri="{BB962C8B-B14F-4D97-AF65-F5344CB8AC3E}">
        <p14:creationId xmlns:p14="http://schemas.microsoft.com/office/powerpoint/2010/main" val="181797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45342"/>
            <a:ext cx="12192000" cy="3967317"/>
          </a:xfrm>
          <a:solidFill>
            <a:schemeClr val="bg1"/>
          </a:solidFill>
          <a:ln>
            <a:solidFill>
              <a:schemeClr val="bg1"/>
            </a:solidFill>
          </a:ln>
        </p:spPr>
        <p:txBody>
          <a:bodyPr>
            <a:normAutofit/>
          </a:bodyPr>
          <a:lstStyle/>
          <a:p>
            <a:r>
              <a:rPr lang="es-ES" sz="3000" b="1" dirty="0">
                <a:solidFill>
                  <a:srgbClr val="FF0000"/>
                </a:solidFill>
                <a:latin typeface="Gotham" pitchFamily="2" charset="0"/>
                <a:cs typeface="Gotham" pitchFamily="2" charset="0"/>
              </a:rPr>
              <a:t>LA DOCTRINA DE LA TRINIDAD </a:t>
            </a:r>
            <a:r>
              <a:rPr lang="es-ES" sz="3000" dirty="0">
                <a:latin typeface="Gotham" pitchFamily="2" charset="0"/>
                <a:cs typeface="Gotham" pitchFamily="2" charset="0"/>
              </a:rPr>
              <a:t>es fundamental en nuestro estudio de la teología. La palabra trinidad significa triple. Esta palabra, Trinidad, no aparece en las Escrituras. </a:t>
            </a:r>
          </a:p>
          <a:p>
            <a:r>
              <a:rPr lang="es-ES" sz="3000" dirty="0">
                <a:latin typeface="Gotham" pitchFamily="2" charset="0"/>
                <a:cs typeface="Gotham" pitchFamily="2" charset="0"/>
              </a:rPr>
              <a:t>Sin embargo, las Escrituras revelan que el único Dios verdadero existe en tres Personas. La bendita *Trinidad incluye al Padre, al Hijo y al Espíritu Santo. Por muchos siglos, la iglesia ha usado la expresión “tres Personas en una Deidad”.</a:t>
            </a:r>
            <a:endParaRPr lang="en-US" sz="3000" dirty="0">
              <a:latin typeface="Gotham" pitchFamily="2" charset="0"/>
              <a:cs typeface="Gotham" pitchFamily="2" charset="0"/>
            </a:endParaRPr>
          </a:p>
        </p:txBody>
      </p:sp>
    </p:spTree>
    <p:extLst>
      <p:ext uri="{BB962C8B-B14F-4D97-AF65-F5344CB8AC3E}">
        <p14:creationId xmlns:p14="http://schemas.microsoft.com/office/powerpoint/2010/main" val="3667987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08867"/>
            <a:ext cx="12192000" cy="2495005"/>
          </a:xfrm>
          <a:solidFill>
            <a:schemeClr val="bg1"/>
          </a:solidFill>
        </p:spPr>
        <p:txBody>
          <a:bodyPr>
            <a:noAutofit/>
          </a:bodyPr>
          <a:lstStyle/>
          <a:p>
            <a:pPr algn="ctr"/>
            <a:r>
              <a:rPr lang="es-ES" sz="3600" b="1" dirty="0">
                <a:solidFill>
                  <a:srgbClr val="002060"/>
                </a:solidFill>
                <a:latin typeface="Gotham Black" panose="02000603040000020004" pitchFamily="2" charset="0"/>
                <a:ea typeface="+mn-ea"/>
                <a:cs typeface="Gotham" pitchFamily="2" charset="0"/>
              </a:rPr>
              <a:t>EVALUACIÓN DEL ÚNICO DIOS VERDADEROCONTIENE 10 PREGUNTAS DE </a:t>
            </a:r>
            <a:br>
              <a:rPr lang="es-ES" sz="3600" b="1" dirty="0">
                <a:solidFill>
                  <a:srgbClr val="002060"/>
                </a:solidFill>
                <a:latin typeface="Gotham Black" panose="02000603040000020004" pitchFamily="2" charset="0"/>
                <a:ea typeface="+mn-ea"/>
                <a:cs typeface="Gotham" pitchFamily="2" charset="0"/>
              </a:rPr>
            </a:br>
            <a:r>
              <a:rPr lang="es-ES" sz="3600" b="1" dirty="0">
                <a:solidFill>
                  <a:srgbClr val="002060"/>
                </a:solidFill>
                <a:latin typeface="Gotham Black" panose="02000603040000020004" pitchFamily="2" charset="0"/>
                <a:ea typeface="+mn-ea"/>
                <a:cs typeface="Gotham" pitchFamily="2" charset="0"/>
              </a:rPr>
              <a:t>LAS TRES LECCIONES A MANERA DE AUTOEVALUACIÓN</a:t>
            </a:r>
            <a:endParaRPr lang="en-US" sz="3600" b="1" dirty="0">
              <a:solidFill>
                <a:srgbClr val="002060"/>
              </a:solidFill>
              <a:latin typeface="Gotham Black" panose="02000603040000020004" pitchFamily="2" charset="0"/>
              <a:cs typeface="Gotham" pitchFamily="2" charset="0"/>
            </a:endParaRPr>
          </a:p>
        </p:txBody>
      </p:sp>
      <p:sp>
        <p:nvSpPr>
          <p:cNvPr id="3" name="Marcador de contenido 2"/>
          <p:cNvSpPr>
            <a:spLocks noGrp="1"/>
          </p:cNvSpPr>
          <p:nvPr>
            <p:ph idx="1"/>
          </p:nvPr>
        </p:nvSpPr>
        <p:spPr>
          <a:xfrm>
            <a:off x="0" y="3703872"/>
            <a:ext cx="12192000" cy="1867991"/>
          </a:xfrm>
          <a:solidFill>
            <a:srgbClr val="002060"/>
          </a:solidFill>
        </p:spPr>
        <p:txBody>
          <a:bodyPr>
            <a:normAutofit/>
          </a:bodyPr>
          <a:lstStyle/>
          <a:p>
            <a:pPr marL="0" lvl="0" indent="0" algn="ctr">
              <a:spcBef>
                <a:spcPts val="0"/>
              </a:spcBef>
              <a:buNone/>
            </a:pPr>
            <a:r>
              <a:rPr lang="es-ES" sz="3600" b="1" dirty="0">
                <a:solidFill>
                  <a:schemeClr val="bg1"/>
                </a:solidFill>
                <a:latin typeface="Gotham Black" panose="02000603040000020004" pitchFamily="2" charset="0"/>
                <a:cs typeface="Gotham" pitchFamily="2" charset="0"/>
              </a:rPr>
              <a:t>AUTOEVALUACIÓN: </a:t>
            </a:r>
            <a:r>
              <a:rPr lang="es-ES" sz="3600" b="1" dirty="0">
                <a:solidFill>
                  <a:srgbClr val="FFC000"/>
                </a:solidFill>
                <a:latin typeface="Gotham" pitchFamily="2" charset="0"/>
                <a:cs typeface="Gotham" pitchFamily="2" charset="0"/>
              </a:rPr>
              <a:t>Dibuje un círculo alrededor de la letra que complete mejor cada pregunta  o declaración:</a:t>
            </a:r>
          </a:p>
          <a:p>
            <a:pPr algn="ctr"/>
            <a:endParaRPr lang="en-US" sz="3600" b="1" dirty="0">
              <a:latin typeface="Gotham" pitchFamily="2" charset="0"/>
              <a:cs typeface="Gotham" pitchFamily="2" charset="0"/>
            </a:endParaRPr>
          </a:p>
        </p:txBody>
      </p:sp>
    </p:spTree>
    <p:extLst>
      <p:ext uri="{BB962C8B-B14F-4D97-AF65-F5344CB8AC3E}">
        <p14:creationId xmlns:p14="http://schemas.microsoft.com/office/powerpoint/2010/main" val="2296151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D3F38B-1E09-6F2C-805D-A66D2DFCA994}"/>
              </a:ext>
            </a:extLst>
          </p:cNvPr>
          <p:cNvSpPr/>
          <p:nvPr/>
        </p:nvSpPr>
        <p:spPr>
          <a:xfrm>
            <a:off x="1" y="516082"/>
            <a:ext cx="12192000" cy="5825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782122"/>
            <a:ext cx="12191999" cy="5293757"/>
          </a:xfrm>
          <a:prstGeom prst="rect">
            <a:avLst/>
          </a:prstGeom>
        </p:spPr>
        <p:txBody>
          <a:bodyPr wrap="square">
            <a:spAutoFit/>
          </a:bodyPr>
          <a:lstStyle/>
          <a:p>
            <a:r>
              <a:rPr lang="es-ES" sz="2600" b="1" dirty="0">
                <a:solidFill>
                  <a:srgbClr val="0070C0"/>
                </a:solidFill>
                <a:latin typeface="Gotham" pitchFamily="2" charset="0"/>
                <a:cs typeface="Gotham" pitchFamily="2" charset="0"/>
              </a:rPr>
              <a:t>AUTOEVALUACIÓN: DIBUJE UN CÍRCULO ALREDEDOR DE LA LETRA QUE COMPLETE MEJOR CADA PREGUNTA  O DECLARACIÓN:</a:t>
            </a:r>
          </a:p>
          <a:p>
            <a:r>
              <a:rPr lang="es-ES" sz="2600" b="1" dirty="0">
                <a:latin typeface="Gotham" pitchFamily="2" charset="0"/>
                <a:cs typeface="Gotham" pitchFamily="2" charset="0"/>
              </a:rPr>
              <a:t> </a:t>
            </a:r>
            <a:r>
              <a:rPr lang="es-ES" sz="2600" b="1" dirty="0">
                <a:solidFill>
                  <a:srgbClr val="FF0000"/>
                </a:solidFill>
                <a:latin typeface="Gotham" pitchFamily="2" charset="0"/>
                <a:cs typeface="Gotham" pitchFamily="2" charset="0"/>
              </a:rPr>
              <a:t>1. El versículo más famoso sobre el monoteísmo en el Antiguo Testamento es</a:t>
            </a:r>
          </a:p>
          <a:p>
            <a:r>
              <a:rPr lang="es-ES" sz="2600" dirty="0">
                <a:latin typeface="Gotham" pitchFamily="2" charset="0"/>
                <a:cs typeface="Gotham" pitchFamily="2" charset="0"/>
              </a:rPr>
              <a:t> a) Deuteronomio 6:4.</a:t>
            </a:r>
          </a:p>
          <a:p>
            <a:r>
              <a:rPr lang="es-ES" sz="2600" dirty="0">
                <a:latin typeface="Gotham" pitchFamily="2" charset="0"/>
                <a:cs typeface="Gotham" pitchFamily="2" charset="0"/>
              </a:rPr>
              <a:t> b) Éxodo 20:20.</a:t>
            </a:r>
          </a:p>
          <a:p>
            <a:r>
              <a:rPr lang="es-ES" sz="2600" dirty="0">
                <a:latin typeface="Gotham" pitchFamily="2" charset="0"/>
                <a:cs typeface="Gotham" pitchFamily="2" charset="0"/>
              </a:rPr>
              <a:t> c) Juan 3:16.</a:t>
            </a:r>
          </a:p>
          <a:p>
            <a:r>
              <a:rPr lang="es-ES" sz="2600" dirty="0">
                <a:latin typeface="Gotham" pitchFamily="2" charset="0"/>
                <a:cs typeface="Gotham" pitchFamily="2" charset="0"/>
              </a:rPr>
              <a:t> d) Génesis 1:1.</a:t>
            </a:r>
          </a:p>
          <a:p>
            <a:r>
              <a:rPr lang="es-ES" sz="2600" b="1" dirty="0">
                <a:latin typeface="Gotham" pitchFamily="2" charset="0"/>
                <a:cs typeface="Gotham" pitchFamily="2" charset="0"/>
              </a:rPr>
              <a:t> </a:t>
            </a:r>
            <a:r>
              <a:rPr lang="es-ES" sz="2600" b="1" dirty="0">
                <a:solidFill>
                  <a:srgbClr val="FF0000"/>
                </a:solidFill>
                <a:latin typeface="Gotham" pitchFamily="2" charset="0"/>
                <a:cs typeface="Gotham" pitchFamily="2" charset="0"/>
              </a:rPr>
              <a:t>2. La doctrina de la Trinidad es</a:t>
            </a:r>
          </a:p>
          <a:p>
            <a:r>
              <a:rPr lang="es-ES" sz="2600" dirty="0">
                <a:latin typeface="Gotham" pitchFamily="2" charset="0"/>
                <a:cs typeface="Gotham" pitchFamily="2" charset="0"/>
              </a:rPr>
              <a:t> a) tres Dioses iguales en una forma.</a:t>
            </a:r>
          </a:p>
          <a:p>
            <a:r>
              <a:rPr lang="es-ES" sz="2600" dirty="0">
                <a:latin typeface="Gotham" pitchFamily="2" charset="0"/>
                <a:cs typeface="Gotham" pitchFamily="2" charset="0"/>
              </a:rPr>
              <a:t> b) un Dios que aparece de tres maneras.</a:t>
            </a:r>
          </a:p>
          <a:p>
            <a:r>
              <a:rPr lang="es-ES" sz="2600" dirty="0">
                <a:latin typeface="Gotham" pitchFamily="2" charset="0"/>
                <a:cs typeface="Gotham" pitchFamily="2" charset="0"/>
              </a:rPr>
              <a:t> c) un Dios en tres Personas iguales.</a:t>
            </a:r>
          </a:p>
          <a:p>
            <a:r>
              <a:rPr lang="es-ES" sz="2600" dirty="0">
                <a:latin typeface="Gotham" pitchFamily="2" charset="0"/>
                <a:cs typeface="Gotham" pitchFamily="2" charset="0"/>
              </a:rPr>
              <a:t> d) Dios Padre gobernando sobre el Hijo y el Espíritu Santo.</a:t>
            </a:r>
          </a:p>
        </p:txBody>
      </p:sp>
    </p:spTree>
    <p:extLst>
      <p:ext uri="{BB962C8B-B14F-4D97-AF65-F5344CB8AC3E}">
        <p14:creationId xmlns:p14="http://schemas.microsoft.com/office/powerpoint/2010/main" val="140440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FDCBEF-40E5-3290-6538-AAF0DFBB9B1A}"/>
              </a:ext>
            </a:extLst>
          </p:cNvPr>
          <p:cNvSpPr/>
          <p:nvPr/>
        </p:nvSpPr>
        <p:spPr>
          <a:xfrm>
            <a:off x="1" y="516082"/>
            <a:ext cx="12192000" cy="5825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612845"/>
            <a:ext cx="12191999" cy="5632311"/>
          </a:xfrm>
          <a:prstGeom prst="rect">
            <a:avLst/>
          </a:prstGeom>
        </p:spPr>
        <p:txBody>
          <a:bodyPr wrap="square">
            <a:spAutoFit/>
          </a:bodyPr>
          <a:lstStyle/>
          <a:p>
            <a:r>
              <a:rPr lang="es-ES" sz="2400" b="1" dirty="0">
                <a:solidFill>
                  <a:srgbClr val="FF0000"/>
                </a:solidFill>
                <a:latin typeface="Gotham" pitchFamily="2" charset="0"/>
                <a:cs typeface="Gotham" pitchFamily="2" charset="0"/>
              </a:rPr>
              <a:t>3. ¿Qué relato sugiere que Dios es más que una persona?</a:t>
            </a:r>
          </a:p>
          <a:p>
            <a:r>
              <a:rPr lang="es-ES" sz="2400" dirty="0">
                <a:latin typeface="Gotham" pitchFamily="2" charset="0"/>
                <a:cs typeface="Gotham" pitchFamily="2" charset="0"/>
              </a:rPr>
              <a:t> a) La creación.</a:t>
            </a:r>
          </a:p>
          <a:p>
            <a:r>
              <a:rPr lang="es-ES" sz="2400" dirty="0">
                <a:latin typeface="Gotham" pitchFamily="2" charset="0"/>
                <a:cs typeface="Gotham" pitchFamily="2" charset="0"/>
              </a:rPr>
              <a:t> b) La caída de la humanidad.</a:t>
            </a:r>
          </a:p>
          <a:p>
            <a:r>
              <a:rPr lang="es-ES" sz="2400" dirty="0">
                <a:latin typeface="Gotham" pitchFamily="2" charset="0"/>
                <a:cs typeface="Gotham" pitchFamily="2" charset="0"/>
              </a:rPr>
              <a:t> c) El diluvio.</a:t>
            </a:r>
          </a:p>
          <a:p>
            <a:r>
              <a:rPr lang="es-ES" sz="2400" dirty="0">
                <a:latin typeface="Gotham" pitchFamily="2" charset="0"/>
                <a:cs typeface="Gotham" pitchFamily="2" charset="0"/>
              </a:rPr>
              <a:t> d) El llamado de Abraham.</a:t>
            </a: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4. ¿Qué pasaje se refiere a Dios como tres Personas?</a:t>
            </a:r>
          </a:p>
          <a:p>
            <a:r>
              <a:rPr lang="es-ES" sz="2400" dirty="0">
                <a:latin typeface="Gotham" pitchFamily="2" charset="0"/>
                <a:cs typeface="Gotham" pitchFamily="2" charset="0"/>
              </a:rPr>
              <a:t> a) La profecía de Isaías sobre Emanuel</a:t>
            </a:r>
          </a:p>
          <a:p>
            <a:r>
              <a:rPr lang="es-ES" sz="2400" dirty="0">
                <a:latin typeface="Gotham" pitchFamily="2" charset="0"/>
                <a:cs typeface="Gotham" pitchFamily="2" charset="0"/>
              </a:rPr>
              <a:t> b) La confesión de Pedro sobre Cristo</a:t>
            </a:r>
          </a:p>
          <a:p>
            <a:r>
              <a:rPr lang="es-ES" sz="2400" dirty="0">
                <a:latin typeface="Gotham" pitchFamily="2" charset="0"/>
                <a:cs typeface="Gotham" pitchFamily="2" charset="0"/>
              </a:rPr>
              <a:t> c) La visión de Daniel</a:t>
            </a:r>
          </a:p>
          <a:p>
            <a:r>
              <a:rPr lang="es-ES" sz="2400" dirty="0">
                <a:latin typeface="Gotham" pitchFamily="2" charset="0"/>
                <a:cs typeface="Gotham" pitchFamily="2" charset="0"/>
              </a:rPr>
              <a:t> d) La Gran Comisión</a:t>
            </a:r>
          </a:p>
          <a:p>
            <a:r>
              <a:rPr lang="es-ES" sz="2400" b="1" dirty="0">
                <a:solidFill>
                  <a:srgbClr val="FF0000"/>
                </a:solidFill>
                <a:latin typeface="Gotham" pitchFamily="2" charset="0"/>
                <a:cs typeface="Gotham" pitchFamily="2" charset="0"/>
              </a:rPr>
              <a:t> 5. ¿Qué prueba que hay tres Personas divinas?</a:t>
            </a:r>
          </a:p>
          <a:p>
            <a:r>
              <a:rPr lang="es-ES" sz="2400" dirty="0">
                <a:latin typeface="Gotham" pitchFamily="2" charset="0"/>
                <a:cs typeface="Gotham" pitchFamily="2" charset="0"/>
              </a:rPr>
              <a:t> a) La Gran Comisión</a:t>
            </a:r>
          </a:p>
          <a:p>
            <a:r>
              <a:rPr lang="es-ES" sz="2400" dirty="0">
                <a:latin typeface="Gotham" pitchFamily="2" charset="0"/>
                <a:cs typeface="Gotham" pitchFamily="2" charset="0"/>
              </a:rPr>
              <a:t> b) Génesis 1:26-27</a:t>
            </a:r>
          </a:p>
          <a:p>
            <a:r>
              <a:rPr lang="es-ES" sz="2400" dirty="0">
                <a:latin typeface="Gotham" pitchFamily="2" charset="0"/>
                <a:cs typeface="Gotham" pitchFamily="2" charset="0"/>
              </a:rPr>
              <a:t> c) Apocalipsis 4</a:t>
            </a:r>
          </a:p>
          <a:p>
            <a:r>
              <a:rPr lang="es-ES" sz="2400" dirty="0">
                <a:latin typeface="Gotham" pitchFamily="2" charset="0"/>
                <a:cs typeface="Gotham" pitchFamily="2" charset="0"/>
              </a:rPr>
              <a:t> d) Varios pasajes juntos.</a:t>
            </a:r>
          </a:p>
        </p:txBody>
      </p:sp>
    </p:spTree>
    <p:extLst>
      <p:ext uri="{BB962C8B-B14F-4D97-AF65-F5344CB8AC3E}">
        <p14:creationId xmlns:p14="http://schemas.microsoft.com/office/powerpoint/2010/main" val="3012082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55AF9-CABD-F8FF-F556-89ED21C5FD54}"/>
              </a:ext>
            </a:extLst>
          </p:cNvPr>
          <p:cNvSpPr/>
          <p:nvPr/>
        </p:nvSpPr>
        <p:spPr>
          <a:xfrm>
            <a:off x="1" y="516082"/>
            <a:ext cx="12192000" cy="5825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1182231"/>
            <a:ext cx="12191999" cy="4493538"/>
          </a:xfrm>
          <a:prstGeom prst="rect">
            <a:avLst/>
          </a:prstGeom>
        </p:spPr>
        <p:txBody>
          <a:bodyPr wrap="square">
            <a:spAutoFit/>
          </a:bodyPr>
          <a:lstStyle/>
          <a:p>
            <a:r>
              <a:rPr lang="es-ES" sz="2600" b="1" dirty="0">
                <a:solidFill>
                  <a:srgbClr val="FF0000"/>
                </a:solidFill>
                <a:latin typeface="Gotham" pitchFamily="2" charset="0"/>
                <a:cs typeface="Gotham" pitchFamily="2" charset="0"/>
              </a:rPr>
              <a:t>6. ¿Cuál es un atributo exclusivo de Dios?</a:t>
            </a:r>
          </a:p>
          <a:p>
            <a:r>
              <a:rPr lang="es-ES" sz="2600" dirty="0">
                <a:latin typeface="Gotham" pitchFamily="2" charset="0"/>
                <a:cs typeface="Gotham" pitchFamily="2" charset="0"/>
              </a:rPr>
              <a:t> a) Misericordia</a:t>
            </a:r>
          </a:p>
          <a:p>
            <a:r>
              <a:rPr lang="es-ES" sz="2600" dirty="0">
                <a:latin typeface="Gotham" pitchFamily="2" charset="0"/>
                <a:cs typeface="Gotham" pitchFamily="2" charset="0"/>
              </a:rPr>
              <a:t> b) Justicia</a:t>
            </a:r>
          </a:p>
          <a:p>
            <a:r>
              <a:rPr lang="es-ES" sz="2600" dirty="0">
                <a:latin typeface="Gotham" pitchFamily="2" charset="0"/>
                <a:cs typeface="Gotham" pitchFamily="2" charset="0"/>
              </a:rPr>
              <a:t> c) Omnisciencia</a:t>
            </a:r>
          </a:p>
          <a:p>
            <a:r>
              <a:rPr lang="es-ES" sz="2600" dirty="0">
                <a:latin typeface="Gotham" pitchFamily="2" charset="0"/>
                <a:cs typeface="Gotham" pitchFamily="2" charset="0"/>
              </a:rPr>
              <a:t> d) Benevolencia</a:t>
            </a:r>
          </a:p>
          <a:p>
            <a:endParaRPr lang="es-ES" sz="2600" b="1" dirty="0">
              <a:latin typeface="Gotham" pitchFamily="2" charset="0"/>
              <a:cs typeface="Gotham" pitchFamily="2" charset="0"/>
            </a:endParaRPr>
          </a:p>
          <a:p>
            <a:r>
              <a:rPr lang="es-ES" sz="2600" b="1" dirty="0">
                <a:latin typeface="Gotham" pitchFamily="2" charset="0"/>
                <a:cs typeface="Gotham" pitchFamily="2" charset="0"/>
              </a:rPr>
              <a:t> </a:t>
            </a:r>
            <a:r>
              <a:rPr lang="es-ES" sz="2600" b="1" dirty="0">
                <a:solidFill>
                  <a:srgbClr val="FF0000"/>
                </a:solidFill>
                <a:latin typeface="Gotham" pitchFamily="2" charset="0"/>
                <a:cs typeface="Gotham" pitchFamily="2" charset="0"/>
              </a:rPr>
              <a:t>7. Una cualidad moral de Dios es que</a:t>
            </a:r>
          </a:p>
          <a:p>
            <a:r>
              <a:rPr lang="es-ES" sz="2600" dirty="0">
                <a:latin typeface="Gotham" pitchFamily="2" charset="0"/>
                <a:cs typeface="Gotham" pitchFamily="2" charset="0"/>
              </a:rPr>
              <a:t> a) Dios es infinito.</a:t>
            </a:r>
          </a:p>
          <a:p>
            <a:r>
              <a:rPr lang="es-ES" sz="2600" dirty="0">
                <a:latin typeface="Gotham" pitchFamily="2" charset="0"/>
                <a:cs typeface="Gotham" pitchFamily="2" charset="0"/>
              </a:rPr>
              <a:t> b) Dios es santo.</a:t>
            </a:r>
          </a:p>
          <a:p>
            <a:r>
              <a:rPr lang="es-ES" sz="2600" dirty="0">
                <a:latin typeface="Gotham" pitchFamily="2" charset="0"/>
                <a:cs typeface="Gotham" pitchFamily="2" charset="0"/>
              </a:rPr>
              <a:t> c) Dios es omnipotente.</a:t>
            </a:r>
          </a:p>
          <a:p>
            <a:r>
              <a:rPr lang="es-ES" sz="2600" dirty="0">
                <a:latin typeface="Gotham" pitchFamily="2" charset="0"/>
                <a:cs typeface="Gotham" pitchFamily="2" charset="0"/>
              </a:rPr>
              <a:t> d) Dios es eterno.</a:t>
            </a:r>
          </a:p>
        </p:txBody>
      </p:sp>
    </p:spTree>
    <p:extLst>
      <p:ext uri="{BB962C8B-B14F-4D97-AF65-F5344CB8AC3E}">
        <p14:creationId xmlns:p14="http://schemas.microsoft.com/office/powerpoint/2010/main" val="4184621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4542E2E-7EC9-EDBD-0C28-223BF076D9CB}"/>
              </a:ext>
            </a:extLst>
          </p:cNvPr>
          <p:cNvSpPr/>
          <p:nvPr/>
        </p:nvSpPr>
        <p:spPr>
          <a:xfrm>
            <a:off x="1" y="516082"/>
            <a:ext cx="12192000" cy="58258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612845"/>
            <a:ext cx="12191999" cy="5632311"/>
          </a:xfrm>
          <a:prstGeom prst="rect">
            <a:avLst/>
          </a:prstGeom>
        </p:spPr>
        <p:txBody>
          <a:bodyPr wrap="square">
            <a:spAutoFit/>
          </a:bodyPr>
          <a:lstStyle/>
          <a:p>
            <a:r>
              <a:rPr lang="es-ES" sz="2400" b="1" dirty="0">
                <a:solidFill>
                  <a:srgbClr val="FF0000"/>
                </a:solidFill>
                <a:latin typeface="Gotham" pitchFamily="2" charset="0"/>
                <a:cs typeface="Gotham" pitchFamily="2" charset="0"/>
              </a:rPr>
              <a:t>8. ¿Cuál de estos grupos respalda el arrianismo?</a:t>
            </a:r>
          </a:p>
          <a:p>
            <a:r>
              <a:rPr lang="es-ES" sz="2400" dirty="0">
                <a:latin typeface="Gotham" pitchFamily="2" charset="0"/>
                <a:cs typeface="Gotham" pitchFamily="2" charset="0"/>
              </a:rPr>
              <a:t> a) Pentecostales “Jesús solo”</a:t>
            </a:r>
          </a:p>
          <a:p>
            <a:r>
              <a:rPr lang="es-ES" sz="2400" dirty="0">
                <a:latin typeface="Gotham" pitchFamily="2" charset="0"/>
                <a:cs typeface="Gotham" pitchFamily="2" charset="0"/>
              </a:rPr>
              <a:t> b) Testigos de Jehová</a:t>
            </a:r>
          </a:p>
          <a:p>
            <a:r>
              <a:rPr lang="es-ES" sz="2400" dirty="0">
                <a:latin typeface="Gotham" pitchFamily="2" charset="0"/>
                <a:cs typeface="Gotham" pitchFamily="2" charset="0"/>
              </a:rPr>
              <a:t> c) </a:t>
            </a:r>
            <a:r>
              <a:rPr lang="es-ES" sz="2400" dirty="0" err="1">
                <a:latin typeface="Gotham" pitchFamily="2" charset="0"/>
                <a:cs typeface="Gotham" pitchFamily="2" charset="0"/>
              </a:rPr>
              <a:t>Modalistas</a:t>
            </a:r>
            <a:endParaRPr lang="es-ES" sz="2400" dirty="0">
              <a:latin typeface="Gotham" pitchFamily="2" charset="0"/>
              <a:cs typeface="Gotham" pitchFamily="2" charset="0"/>
            </a:endParaRPr>
          </a:p>
          <a:p>
            <a:r>
              <a:rPr lang="es-ES" sz="2400" dirty="0">
                <a:latin typeface="Gotham" pitchFamily="2" charset="0"/>
                <a:cs typeface="Gotham" pitchFamily="2" charset="0"/>
              </a:rPr>
              <a:t> d) Posmodernistas</a:t>
            </a: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9. ¿Qué comparten todos los miembros de  la Trinidad?</a:t>
            </a:r>
          </a:p>
          <a:p>
            <a:r>
              <a:rPr lang="es-ES" sz="2400" dirty="0">
                <a:latin typeface="Gotham" pitchFamily="2" charset="0"/>
                <a:cs typeface="Gotham" pitchFamily="2" charset="0"/>
              </a:rPr>
              <a:t> a) Los mismos roles</a:t>
            </a:r>
          </a:p>
          <a:p>
            <a:r>
              <a:rPr lang="es-ES" sz="2400" dirty="0">
                <a:latin typeface="Gotham" pitchFamily="2" charset="0"/>
                <a:cs typeface="Gotham" pitchFamily="2" charset="0"/>
              </a:rPr>
              <a:t> b) Las mismas citas</a:t>
            </a:r>
          </a:p>
          <a:p>
            <a:r>
              <a:rPr lang="es-ES" sz="2400" dirty="0">
                <a:latin typeface="Gotham" pitchFamily="2" charset="0"/>
                <a:cs typeface="Gotham" pitchFamily="2" charset="0"/>
              </a:rPr>
              <a:t> c) Los mismos nombres</a:t>
            </a:r>
          </a:p>
          <a:p>
            <a:r>
              <a:rPr lang="es-ES" sz="2400" dirty="0">
                <a:latin typeface="Gotham" pitchFamily="2" charset="0"/>
                <a:cs typeface="Gotham" pitchFamily="2" charset="0"/>
              </a:rPr>
              <a:t> d) La misma visión</a:t>
            </a: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10. ¿Qué describe el objetivo de Dios? </a:t>
            </a:r>
          </a:p>
          <a:p>
            <a:r>
              <a:rPr lang="es-ES" sz="2400" dirty="0">
                <a:latin typeface="Gotham" pitchFamily="2" charset="0"/>
                <a:cs typeface="Gotham" pitchFamily="2" charset="0"/>
              </a:rPr>
              <a:t>a) Los valores divinos</a:t>
            </a:r>
          </a:p>
          <a:p>
            <a:r>
              <a:rPr lang="es-ES" sz="2400" dirty="0">
                <a:latin typeface="Gotham" pitchFamily="2" charset="0"/>
                <a:cs typeface="Gotham" pitchFamily="2" charset="0"/>
              </a:rPr>
              <a:t> b) La misión divina</a:t>
            </a:r>
          </a:p>
          <a:p>
            <a:r>
              <a:rPr lang="es-ES" sz="2400" dirty="0">
                <a:latin typeface="Gotham" pitchFamily="2" charset="0"/>
                <a:cs typeface="Gotham" pitchFamily="2" charset="0"/>
              </a:rPr>
              <a:t> c) La visión divina</a:t>
            </a:r>
          </a:p>
          <a:p>
            <a:r>
              <a:rPr lang="es-ES" sz="2400" dirty="0">
                <a:latin typeface="Gotham" pitchFamily="2" charset="0"/>
                <a:cs typeface="Gotham" pitchFamily="2" charset="0"/>
              </a:rPr>
              <a:t> d) La función divina</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155537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700751"/>
            <a:ext cx="12192000" cy="3456499"/>
          </a:xfrm>
          <a:solidFill>
            <a:schemeClr val="bg1"/>
          </a:solidFill>
          <a:ln>
            <a:solidFill>
              <a:schemeClr val="bg1"/>
            </a:solidFill>
          </a:ln>
        </p:spPr>
        <p:txBody>
          <a:bodyPr>
            <a:normAutofit/>
          </a:bodyPr>
          <a:lstStyle/>
          <a:p>
            <a:r>
              <a:rPr lang="es-ES" sz="3000" dirty="0">
                <a:latin typeface="Gotham" pitchFamily="2" charset="0"/>
                <a:cs typeface="Gotham" pitchFamily="2" charset="0"/>
              </a:rPr>
              <a:t>La doctrina de la Trinidad es un misterio que no comprendemos completamente. Pero escudriñemos ahora las Escrituras, la base de nuestra fe, para considerar </a:t>
            </a:r>
            <a:r>
              <a:rPr lang="es-ES" sz="3000" b="1" dirty="0">
                <a:solidFill>
                  <a:srgbClr val="FF0000"/>
                </a:solidFill>
                <a:latin typeface="Gotham" pitchFamily="2" charset="0"/>
                <a:cs typeface="Gotham" pitchFamily="2" charset="0"/>
              </a:rPr>
              <a:t>cuatro verdades que revelan acerca del profundo misterio del Dios único que existe en tres Personas.</a:t>
            </a:r>
            <a:r>
              <a:rPr lang="es-ES" sz="3000" b="1" dirty="0">
                <a:latin typeface="Gotham" pitchFamily="2" charset="0"/>
                <a:cs typeface="Gotham" pitchFamily="2" charset="0"/>
              </a:rPr>
              <a:t> </a:t>
            </a:r>
            <a:r>
              <a:rPr lang="es-ES" sz="3000" dirty="0">
                <a:latin typeface="Gotham" pitchFamily="2" charset="0"/>
                <a:cs typeface="Gotham" pitchFamily="2" charset="0"/>
              </a:rPr>
              <a:t>Aquí hay un resumen general de las cuatro verdades que estudiaremos en el capítulo 2.</a:t>
            </a:r>
            <a:endParaRPr lang="en-US" sz="3000" dirty="0">
              <a:latin typeface="Gotham" pitchFamily="2" charset="0"/>
              <a:cs typeface="Gotham" pitchFamily="2" charset="0"/>
            </a:endParaRPr>
          </a:p>
        </p:txBody>
      </p:sp>
    </p:spTree>
    <p:extLst>
      <p:ext uri="{BB962C8B-B14F-4D97-AF65-F5344CB8AC3E}">
        <p14:creationId xmlns:p14="http://schemas.microsoft.com/office/powerpoint/2010/main" val="217385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p:cNvSpPr/>
          <p:nvPr/>
        </p:nvSpPr>
        <p:spPr>
          <a:xfrm>
            <a:off x="-1504" y="927941"/>
            <a:ext cx="12191979" cy="1477328"/>
          </a:xfrm>
          <a:prstGeom prst="rect">
            <a:avLst/>
          </a:prstGeom>
          <a:solidFill>
            <a:srgbClr val="FFFF00"/>
          </a:solidFill>
        </p:spPr>
        <p:txBody>
          <a:bodyPr wrap="square">
            <a:spAutoFit/>
          </a:bodyPr>
          <a:lstStyle/>
          <a:p>
            <a:pPr lvl="0" algn="ctr"/>
            <a:r>
              <a:rPr lang="es-ES" sz="3000" b="1" dirty="0">
                <a:latin typeface="Gotham" pitchFamily="2" charset="0"/>
                <a:cs typeface="Gotham" pitchFamily="2" charset="0"/>
              </a:rPr>
              <a:t>La Biblia enseña en los dos testamentos que existe un solo Dios verdadero. Tanto el judaísmo como el cristianismo son *</a:t>
            </a:r>
            <a:r>
              <a:rPr lang="es-ES" sz="3000" b="1" dirty="0">
                <a:solidFill>
                  <a:srgbClr val="FF0000"/>
                </a:solidFill>
                <a:latin typeface="Gotham" pitchFamily="2" charset="0"/>
                <a:cs typeface="Gotham" pitchFamily="2" charset="0"/>
              </a:rPr>
              <a:t>monoteístas, es decir, creen en un solo Dios.</a:t>
            </a:r>
          </a:p>
        </p:txBody>
      </p:sp>
      <p:grpSp>
        <p:nvGrpSpPr>
          <p:cNvPr id="3" name="Grupo 2">
            <a:extLst>
              <a:ext uri="{FF2B5EF4-FFF2-40B4-BE49-F238E27FC236}">
                <a16:creationId xmlns:a16="http://schemas.microsoft.com/office/drawing/2014/main" id="{849E9F36-1570-253F-6178-9BF4D9CC114B}"/>
              </a:ext>
            </a:extLst>
          </p:cNvPr>
          <p:cNvGrpSpPr/>
          <p:nvPr/>
        </p:nvGrpSpPr>
        <p:grpSpPr>
          <a:xfrm>
            <a:off x="248033" y="2854991"/>
            <a:ext cx="11695934" cy="3075068"/>
            <a:chOff x="342142" y="2854991"/>
            <a:chExt cx="11695934" cy="3075068"/>
          </a:xfrm>
        </p:grpSpPr>
        <p:pic>
          <p:nvPicPr>
            <p:cNvPr id="8" name="Picture 2" descr="Resultado de imagen para el dios de la biblia">
              <a:extLst>
                <a:ext uri="{FF2B5EF4-FFF2-40B4-BE49-F238E27FC236}">
                  <a16:creationId xmlns:a16="http://schemas.microsoft.com/office/drawing/2014/main" id="{49DFAD8E-3018-4F22-A06A-8B7496680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082" y="2854991"/>
              <a:ext cx="6648994" cy="307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3"/>
            <a:stretch>
              <a:fillRect/>
            </a:stretch>
          </p:blipFill>
          <p:spPr>
            <a:xfrm>
              <a:off x="342142" y="2854991"/>
              <a:ext cx="4894541" cy="307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4" name="Rectángulo 3"/>
          <p:cNvSpPr/>
          <p:nvPr/>
        </p:nvSpPr>
        <p:spPr>
          <a:xfrm>
            <a:off x="0" y="0"/>
            <a:ext cx="12190475" cy="927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4000" b="1" dirty="0">
                <a:solidFill>
                  <a:srgbClr val="EE0000"/>
                </a:solidFill>
                <a:latin typeface="Gotham Black" panose="02000603040000020004" pitchFamily="2" charset="0"/>
                <a:ea typeface="+mj-ea"/>
                <a:cs typeface="+mj-cs"/>
              </a:rPr>
              <a:t>A. HAY UN SOLO DIOS</a:t>
            </a:r>
            <a:endParaRPr kumimoji="0" lang="en-US" sz="6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8809531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6885</Words>
  <Application>Microsoft Office PowerPoint</Application>
  <PresentationFormat>Panorámica</PresentationFormat>
  <Paragraphs>264</Paragraphs>
  <Slides>74</Slides>
  <Notes>1</Notes>
  <HiddenSlides>0</HiddenSlides>
  <MMClips>0</MMClips>
  <ScaleCrop>false</ScaleCrop>
  <HeadingPairs>
    <vt:vector size="6" baseType="variant">
      <vt:variant>
        <vt:lpstr>Fuentes usadas</vt:lpstr>
      </vt:variant>
      <vt:variant>
        <vt:i4>8</vt:i4>
      </vt:variant>
      <vt:variant>
        <vt:lpstr>Tema</vt:lpstr>
      </vt:variant>
      <vt:variant>
        <vt:i4>9</vt:i4>
      </vt:variant>
      <vt:variant>
        <vt:lpstr>Títulos de diapositiva</vt:lpstr>
      </vt:variant>
      <vt:variant>
        <vt:i4>74</vt:i4>
      </vt:variant>
    </vt:vector>
  </HeadingPairs>
  <TitlesOfParts>
    <vt:vector size="91" baseType="lpstr">
      <vt:lpstr>Aptos</vt:lpstr>
      <vt:lpstr>Aptos Display</vt:lpstr>
      <vt:lpstr>Arial</vt:lpstr>
      <vt:lpstr>Calibri</vt:lpstr>
      <vt:lpstr>Calibri Light</vt:lpstr>
      <vt:lpstr>Gotham</vt:lpstr>
      <vt:lpstr>Gotham Black</vt:lpstr>
      <vt:lpstr>Wingdings</vt:lpstr>
      <vt:lpstr>Tema de Office</vt:lpstr>
      <vt:lpstr>1_Tema de Office</vt:lpstr>
      <vt:lpstr>2_Tema de Office</vt:lpstr>
      <vt:lpstr>3_Tema de Office</vt:lpstr>
      <vt:lpstr>4_Tema de Office</vt:lpstr>
      <vt:lpstr>6_Tema de Office</vt:lpstr>
      <vt:lpstr>5_Tema de Office</vt:lpstr>
      <vt:lpstr>7_Tema de Office</vt:lpstr>
      <vt:lpstr>8_Tema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NUEVO TESTAMENTO habla tan alto como el Antiguo sobre la verdad de que hay solamente un Dios. Veamos siete testigos que testifican que hay solamente un Dios</vt:lpstr>
      <vt:lpstr>Presentación de PowerPoint</vt:lpstr>
      <vt:lpstr>Presentación de PowerPoint</vt:lpstr>
      <vt:lpstr>Presentación de PowerPoint</vt:lpstr>
      <vt:lpstr>Presentación de PowerPoint</vt:lpstr>
      <vt:lpstr>B. EL ÚNICO DIOS EXISTE COMO  TRES PERSONAS</vt:lpstr>
      <vt:lpstr>Presentación de PowerPoint</vt:lpstr>
      <vt:lpstr>Presentación de PowerPoint</vt:lpstr>
      <vt:lpstr>Presentación de PowerPoint</vt:lpstr>
      <vt:lpstr>INDICIO 1.</vt:lpstr>
      <vt:lpstr>INDICIO 2.</vt:lpstr>
      <vt:lpstr>Presentación de PowerPoint</vt:lpstr>
      <vt:lpstr>Presentación de PowerPoint</vt:lpstr>
      <vt:lpstr>Presentación de PowerPoint</vt:lpstr>
      <vt:lpstr>1. EL PADRE ES DIOS.</vt:lpstr>
      <vt:lpstr>Presentación de PowerPoint</vt:lpstr>
      <vt:lpstr>Presentación de PowerPoint</vt:lpstr>
      <vt:lpstr>2. EL HIJO ES DIOS.</vt:lpstr>
      <vt:lpstr>PROFETAS: EL ANTIGUO TESTAMENTO EL PROFETA ISAÍAS NO DICE LA NATURALEZA,  CARÁCTER Y ATRIBUTO DE JESUCRISTO- ISAÍAS 9:6. :  “PORQUE UN NIÑO NOS ES NACIDO, HIJO NOS ES DADO, Y EL PRINCIPADO SOBRE SU HOMBRO; Y SE LLAMARÁ SU NOMBRE: </vt:lpstr>
      <vt:lpstr>LA ETERNIDAD DE JESÚS EL HIJO DE DIOS</vt:lpstr>
      <vt:lpstr>Presentación de PowerPoint</vt:lpstr>
      <vt:lpstr>LA ETERNIDAD DE JESÚS  EL HIJO DE DIOS</vt:lpstr>
      <vt:lpstr>Presentación de PowerPoint</vt:lpstr>
      <vt:lpstr>LOS EVANGELIOS</vt:lpstr>
      <vt:lpstr>EPÍSTOLAS</vt:lpstr>
      <vt:lpstr>Presentación de PowerPoint</vt:lpstr>
      <vt:lpstr>Presentación de PowerPoint</vt:lpstr>
      <vt:lpstr>Presentación de PowerPoint</vt:lpstr>
      <vt:lpstr>Presentación de PowerPoint</vt:lpstr>
      <vt:lpstr>Presentación de PowerPoint</vt:lpstr>
      <vt:lpstr>Presentación de PowerPoint</vt:lpstr>
      <vt:lpstr>3. EL ESPÍRITU SANTO ES DIOS.</vt:lpstr>
      <vt:lpstr>Presentación de PowerPoint</vt:lpstr>
      <vt:lpstr>Presentación de PowerPoint</vt:lpstr>
      <vt:lpstr>Presentación de PowerPoint</vt:lpstr>
      <vt:lpstr>Presentación de PowerPoint</vt:lpstr>
      <vt:lpstr>Presentación de PowerPoint</vt:lpstr>
      <vt:lpstr>1. LAS TRES PERSONAS DE LA TRINIDAD ESTÁN UNIDAS EN *ESENCIA COMPARTIENDO LA MISMA NATURALEZA DIVINA, EL MISMO ADN ESPIRITUAL, Y LOS MISMOS *ATRIBUTOS Y CUALIDADES. </vt:lpstr>
      <vt:lpstr>LOS MIEMBROS DE LA TRINIDAD COMPARTEN ATRIBUTOS EXCLUSIVOS INCOMUNICABLES</vt:lpstr>
      <vt:lpstr>LOS MIEMBROS DE LA TRINIDAD COMPARTEN ATRIBUTOS MORALES. </vt:lpstr>
      <vt:lpstr>EL PADRE ES OMNIPOTENTE  O TODOPODEROSO</vt:lpstr>
      <vt:lpstr>Presentación de PowerPoint</vt:lpstr>
      <vt:lpstr>PRIMER ERROR (MODALISMO): HAY UN DIOS QUE SE APARECE DE VARIOS MODOS. </vt:lpstr>
      <vt:lpstr>SEGUNDO ERROR (ARRIANISMO) HAY UN SOLO DIOS QUE CREÓ AL HIJO Y AL ESPÍRITU SANTO. </vt:lpstr>
      <vt:lpstr>Presentación de PowerPoint</vt:lpstr>
      <vt:lpstr>2. LAS TRES PERSONAS DE LA TRINIDAD ESTÁN UNIDAS EN VALORES, MISIÓN Y VISIÓN.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DEL ÚNICO DIOS VERDADEROCONTIENE 10 PREGUNTAS DE  LAS TRES LECCIONES A MANERA DE AUTOEVALUACIÓN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LADP PRODUCCION</cp:lastModifiedBy>
  <cp:revision>94</cp:revision>
  <dcterms:created xsi:type="dcterms:W3CDTF">2025-08-15T01:13:45Z</dcterms:created>
  <dcterms:modified xsi:type="dcterms:W3CDTF">2025-10-11T19:28:34Z</dcterms:modified>
</cp:coreProperties>
</file>