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 id="2147483709" r:id="rId5"/>
    <p:sldMasterId id="2147483733" r:id="rId6"/>
  </p:sldMasterIdLst>
  <p:sldIdLst>
    <p:sldId id="295" r:id="rId7"/>
    <p:sldId id="299" r:id="rId8"/>
    <p:sldId id="358" r:id="rId9"/>
    <p:sldId id="359" r:id="rId10"/>
    <p:sldId id="300" r:id="rId11"/>
    <p:sldId id="342" r:id="rId12"/>
    <p:sldId id="301" r:id="rId13"/>
    <p:sldId id="355" r:id="rId14"/>
    <p:sldId id="264" r:id="rId15"/>
    <p:sldId id="267" r:id="rId16"/>
    <p:sldId id="268" r:id="rId17"/>
    <p:sldId id="269" r:id="rId18"/>
    <p:sldId id="356" r:id="rId19"/>
    <p:sldId id="266" r:id="rId20"/>
    <p:sldId id="270" r:id="rId21"/>
    <p:sldId id="347" r:id="rId22"/>
    <p:sldId id="274" r:id="rId23"/>
    <p:sldId id="303" r:id="rId24"/>
    <p:sldId id="275" r:id="rId25"/>
    <p:sldId id="276" r:id="rId26"/>
    <p:sldId id="304" r:id="rId27"/>
    <p:sldId id="277" r:id="rId28"/>
    <p:sldId id="305" r:id="rId29"/>
    <p:sldId id="278" r:id="rId30"/>
    <p:sldId id="344" r:id="rId31"/>
    <p:sldId id="345" r:id="rId32"/>
    <p:sldId id="279" r:id="rId33"/>
    <p:sldId id="280" r:id="rId34"/>
    <p:sldId id="281" r:id="rId35"/>
    <p:sldId id="282" r:id="rId36"/>
    <p:sldId id="283" r:id="rId37"/>
    <p:sldId id="284" r:id="rId38"/>
    <p:sldId id="285" r:id="rId39"/>
    <p:sldId id="286" r:id="rId40"/>
    <p:sldId id="346" r:id="rId41"/>
    <p:sldId id="287" r:id="rId42"/>
    <p:sldId id="307" r:id="rId43"/>
    <p:sldId id="311" r:id="rId44"/>
    <p:sldId id="313" r:id="rId45"/>
    <p:sldId id="310" r:id="rId46"/>
    <p:sldId id="309" r:id="rId47"/>
    <p:sldId id="308" r:id="rId48"/>
    <p:sldId id="348" r:id="rId49"/>
    <p:sldId id="354" r:id="rId50"/>
    <p:sldId id="349" r:id="rId51"/>
    <p:sldId id="312" r:id="rId52"/>
    <p:sldId id="314" r:id="rId53"/>
    <p:sldId id="317" r:id="rId54"/>
    <p:sldId id="316" r:id="rId55"/>
    <p:sldId id="323" r:id="rId56"/>
    <p:sldId id="322" r:id="rId57"/>
    <p:sldId id="324" r:id="rId58"/>
    <p:sldId id="326" r:id="rId59"/>
    <p:sldId id="327" r:id="rId60"/>
    <p:sldId id="328" r:id="rId61"/>
    <p:sldId id="329" r:id="rId62"/>
    <p:sldId id="330" r:id="rId63"/>
    <p:sldId id="331" r:id="rId64"/>
    <p:sldId id="350" r:id="rId65"/>
    <p:sldId id="332" r:id="rId66"/>
    <p:sldId id="333" r:id="rId67"/>
    <p:sldId id="334" r:id="rId68"/>
    <p:sldId id="335" r:id="rId69"/>
    <p:sldId id="351" r:id="rId70"/>
    <p:sldId id="357" r:id="rId71"/>
    <p:sldId id="338" r:id="rId72"/>
    <p:sldId id="339" r:id="rId73"/>
    <p:sldId id="340" r:id="rId74"/>
    <p:sldId id="352" r:id="rId75"/>
    <p:sldId id="341"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28" autoAdjust="0"/>
    <p:restoredTop sz="94660"/>
  </p:normalViewPr>
  <p:slideViewPr>
    <p:cSldViewPr snapToGrid="0">
      <p:cViewPr varScale="1">
        <p:scale>
          <a:sx n="77" d="100"/>
          <a:sy n="77" d="100"/>
        </p:scale>
        <p:origin x="96" y="1110"/>
      </p:cViewPr>
      <p:guideLst/>
    </p:cSldViewPr>
  </p:slideViewPr>
  <p:notesTextViewPr>
    <p:cViewPr>
      <p:scale>
        <a:sx n="1" d="1"/>
        <a:sy n="1" d="1"/>
      </p:scale>
      <p:origin x="0" y="0"/>
    </p:cViewPr>
  </p:notesTextViewPr>
  <p:sorterViewPr>
    <p:cViewPr>
      <p:scale>
        <a:sx n="120" d="100"/>
        <a:sy n="120" d="100"/>
      </p:scale>
      <p:origin x="0" y="-338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652"/>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F2F1AB-8E9F-4CDA-88DE-8D4C012EAAFF}"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6C588-54CB-449D-9F72-EC64F510510F}"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4229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F2F1AB-8E9F-4CDA-88DE-8D4C012EAAFF}"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6C588-54CB-449D-9F72-EC64F510510F}"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3760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865"/>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865"/>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F2F1AB-8E9F-4CDA-88DE-8D4C012EAAFF}"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6C588-54CB-449D-9F72-EC64F510510F}"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06183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ólo el título: Énfasi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58050E-B668-4FA7-85AD-C750C80A6E9B}" type="datetimeFigureOut">
              <a:rPr kumimoji="0" lang="es-PE" sz="1200" b="0" i="0" u="none" strike="noStrike" kern="1200" cap="none" spc="0" normalizeH="0" baseline="0" noProof="0">
                <a:ln>
                  <a:noFill/>
                </a:ln>
                <a:solidFill>
                  <a:srgbClr val="262626">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7/10/2025</a:t>
            </a:fld>
            <a:endParaRPr kumimoji="0" sz="1200" b="0" i="0" u="none" strike="noStrike" kern="1200" cap="none" spc="0" normalizeH="0" baseline="0" noProof="0">
              <a:ln>
                <a:noFill/>
              </a:ln>
              <a:solidFill>
                <a:srgbClr val="262626">
                  <a:tint val="75000"/>
                </a:srgb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262626">
                  <a:tint val="75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D5ECE-8B49-45CD-BE81-EF81920D1969}" type="slidenum">
              <a:rPr kumimoji="0" sz="1200" b="0" i="0" u="none" strike="noStrike" kern="1200" cap="none" spc="0" normalizeH="0" baseline="0" noProof="0">
                <a:ln>
                  <a:noFill/>
                </a:ln>
                <a:solidFill>
                  <a:srgbClr val="262626">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sz="1200" b="0" i="0" u="none" strike="noStrike" kern="1200" cap="none" spc="0" normalizeH="0" baseline="0" noProof="0">
              <a:ln>
                <a:noFill/>
              </a:ln>
              <a:solidFill>
                <a:srgbClr val="262626">
                  <a:tint val="75000"/>
                </a:srgbClr>
              </a:solidFill>
              <a:effectLst/>
              <a:uLnTx/>
              <a:uFillTx/>
              <a:latin typeface="Calibri"/>
              <a:ea typeface="+mn-ea"/>
              <a:cs typeface="+mn-cs"/>
            </a:endParaRPr>
          </a:p>
        </p:txBody>
      </p:sp>
      <p:sp>
        <p:nvSpPr>
          <p:cNvPr id="6" name="Title 1"/>
          <p:cNvSpPr>
            <a:spLocks noGrp="1"/>
          </p:cNvSpPr>
          <p:nvPr>
            <p:ph type="title" hasCustomPrompt="1"/>
          </p:nvPr>
        </p:nvSpPr>
        <p:spPr>
          <a:xfrm>
            <a:off x="387200" y="3081000"/>
            <a:ext cx="115824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a:t>Haga clic para modificar el estilo de título del patrón</a:t>
            </a:r>
          </a:p>
        </p:txBody>
      </p:sp>
      <p:sp>
        <p:nvSpPr>
          <p:cNvPr id="7" name="Text Placeholder 2"/>
          <p:cNvSpPr>
            <a:spLocks noGrp="1"/>
          </p:cNvSpPr>
          <p:nvPr>
            <p:ph type="body" idx="1"/>
          </p:nvPr>
        </p:nvSpPr>
        <p:spPr>
          <a:xfrm>
            <a:off x="378603" y="2424752"/>
            <a:ext cx="11592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a:t>Haga clic para modificar el estilo de texto del patrón</a:t>
            </a:r>
          </a:p>
        </p:txBody>
      </p:sp>
    </p:spTree>
    <p:extLst>
      <p:ext uri="{BB962C8B-B14F-4D97-AF65-F5344CB8AC3E}">
        <p14:creationId xmlns:p14="http://schemas.microsoft.com/office/powerpoint/2010/main" val="21604064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F2F1AB-8E9F-4CDA-88DE-8D4C012EAAFF}"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6C588-54CB-449D-9F72-EC64F510510F}"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8893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F2F1AB-8E9F-4CDA-88DE-8D4C012EAAFF}"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6C588-54CB-449D-9F72-EC64F510510F}"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831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F2F1AB-8E9F-4CDA-88DE-8D4C012EAAFF}"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6C588-54CB-449D-9F72-EC64F510510F}"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3532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F2F1AB-8E9F-4CDA-88DE-8D4C012EAAFF}"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6C588-54CB-449D-9F72-EC64F510510F}"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76393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F2F1AB-8E9F-4CDA-88DE-8D4C012EAAFF}"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7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8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6C588-54CB-449D-9F72-EC64F510510F}"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638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F2F1AB-8E9F-4CDA-88DE-8D4C012EAAFF}"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6C588-54CB-449D-9F72-EC64F510510F}"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3712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F2F1AB-8E9F-4CDA-88DE-8D4C012EAAFF}"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2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6C588-54CB-449D-9F72-EC64F510510F}"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85692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F2F1AB-8E9F-4CDA-88DE-8D4C012EAAFF}"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6C588-54CB-449D-9F72-EC64F510510F}"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5792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F2F1AB-8E9F-4CDA-88DE-8D4C012EAAFF}"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6C588-54CB-449D-9F72-EC64F510510F}"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1197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F2F1AB-8E9F-4CDA-88DE-8D4C012EAAFF}"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6C588-54CB-449D-9F72-EC64F510510F}"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6694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F2F1AB-8E9F-4CDA-88DE-8D4C012EAAFF}"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6C588-54CB-449D-9F72-EC64F510510F}"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67144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F2F1AB-8E9F-4CDA-88DE-8D4C012EAAFF}"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6C588-54CB-449D-9F72-EC64F510510F}"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00861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10E0BA-2A94-9093-E57E-F4FEA3D422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A5DFE45-3BF4-05E8-D1B7-90A43BFB1A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72454AE-9021-AB31-0628-1053E24DD1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A2E2727-B7DF-9D7F-A8C2-CB20A9200E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FA41934E-4767-D479-C18E-04FCFBB30E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51138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64A1DE-07B4-3B55-388E-9975B645BA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0C1E07-1D53-D9DB-FF3C-3DD8E866B4C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49CF7E-E0E3-0F4B-AEDD-8A07C26EBF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6FCA9DF-6E9B-444D-7E04-6BF1B05C03B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7766FAA1-E3A3-246F-3BEE-ABEE75DF74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19350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8D74C-141A-C3CE-EC50-30DA865078D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D9DB2A5-9D96-5D23-A004-2120F10901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A017550-29E1-5492-31A5-A5D4BAA6717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767E7219-88A7-BCF5-6E67-712FD10F3D4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650C542C-3054-6521-C58F-983730140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939489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32A35B-FB72-1FBA-8E2D-F2837A4F507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A2BDC67-7135-00A3-CBF5-FD4E05330AF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AB5498B-A223-A505-1D96-B082EC3EF21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3DB7E5-F2BB-BA3D-54DE-740F9F042E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AF59296D-995B-AD2E-BA29-4213F338A00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5F63A955-7131-2F5A-18F9-A0C7C56161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1812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1092A-C29A-2810-A1E4-D7A6DDABE04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C6C32EE-64C1-2D67-9C4F-12FEF8694F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82E93F4-14F7-646D-A0BF-BA9435B3EF6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A2BA228-A4D0-7087-69DE-38CC82C5AA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1352183-C874-BB73-20C2-CAABFF18754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2DBE68F-CE73-A29D-2710-46E24A438BF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E18DA311-3E59-04FF-C11C-58E1B019EB8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2518A894-C917-9B05-3FBC-D3882D179C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69738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E891A6-3978-72AB-611E-719E2F99A1A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FE0EBE8-C4CD-1A5D-B540-97A3272AE3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A45290F1-D8F9-9FBB-7CAA-9620AAFACB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CF2AC4E5-B69B-81E4-2C0E-F89F16E0F5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026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7127"/>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F2F1AB-8E9F-4CDA-88DE-8D4C012EAAFF}"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6C588-54CB-449D-9F72-EC64F510510F}"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0077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FB302FB-105E-438B-92A8-01673C9C8C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4853564D-C785-2182-EF27-4E4F0183778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38349412-65A2-4B2C-9664-788BA495A4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088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DC3311-5645-60FD-3E9B-A1D888D581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1F5DBC6-03A0-A390-79B1-E44681498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C7CAADC-3240-F4F5-380A-876B10C3D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90D8FA9-9297-0F4B-879E-62FB20CCF03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87DDC849-E941-59B9-8A4C-6415804954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A299BF27-9CF5-028B-2852-8F8E377DDE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45332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183E13-93C5-DD20-3474-ECD3EA0668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17D3BA1-9EF6-1704-3470-64A88AA39E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F73CC43-22F4-C9C4-4118-F177007DEA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10DEE0-1F05-7E3D-1DCD-3D582C5430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E492D56F-5459-EC6E-9AE7-0312B70496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78095743-3A28-0D60-2765-686F8B0BB9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330093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36B38-5CF5-30C5-CDE5-0B0D767806C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8F2530C-E8DD-7104-8C78-E7922780ECF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B41883-6A60-C7CC-378B-1AACADDD83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AF4D26A-46D6-DF93-1530-5DE3669E11E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60525B6-8336-E183-4D5A-00AC908EC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898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ECA8CE-78E6-1DBC-F331-951D5C43091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20D521E-64A3-5D6A-93B6-3463EAB78FB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242524-3EE9-777C-7932-1FE7340478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F1B6FC0-4860-3D58-7BFF-91EFE8E424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A8B17936-249D-30CE-EBE0-F85110299C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810345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10E0BA-2A94-9093-E57E-F4FEA3D422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A5DFE45-3BF4-05E8-D1B7-90A43BFB1A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72454AE-9021-AB31-0628-1053E24DD1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A2E2727-B7DF-9D7F-A8C2-CB20A9200E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FA41934E-4767-D479-C18E-04FCFBB30E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621970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64A1DE-07B4-3B55-388E-9975B645BA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0C1E07-1D53-D9DB-FF3C-3DD8E866B4C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49CF7E-E0E3-0F4B-AEDD-8A07C26EBF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6FCA9DF-6E9B-444D-7E04-6BF1B05C03B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7766FAA1-E3A3-246F-3BEE-ABEE75DF74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3278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8D74C-141A-C3CE-EC50-30DA865078D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D9DB2A5-9D96-5D23-A004-2120F10901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A017550-29E1-5492-31A5-A5D4BAA6717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767E7219-88A7-BCF5-6E67-712FD10F3D4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650C542C-3054-6521-C58F-983730140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3610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32A35B-FB72-1FBA-8E2D-F2837A4F507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A2BDC67-7135-00A3-CBF5-FD4E05330AF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AB5498B-A223-A505-1D96-B082EC3EF21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3DB7E5-F2BB-BA3D-54DE-740F9F042E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AF59296D-995B-AD2E-BA29-4213F338A00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5F63A955-7131-2F5A-18F9-A0C7C56161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04336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1092A-C29A-2810-A1E4-D7A6DDABE04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C6C32EE-64C1-2D67-9C4F-12FEF8694F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82E93F4-14F7-646D-A0BF-BA9435B3EF6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A2BA228-A4D0-7087-69DE-38CC82C5AA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1352183-C874-BB73-20C2-CAABFF18754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2DBE68F-CE73-A29D-2710-46E24A438BF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E18DA311-3E59-04FF-C11C-58E1B019EB8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2518A894-C917-9B05-3FBC-D3882D179C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93206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F2F1AB-8E9F-4CDA-88DE-8D4C012EAAFF}"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6C588-54CB-449D-9F72-EC64F510510F}"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93347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E891A6-3978-72AB-611E-719E2F99A1A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FE0EBE8-C4CD-1A5D-B540-97A3272AE3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A45290F1-D8F9-9FBB-7CAA-9620AAFACB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CF2AC4E5-B69B-81E4-2C0E-F89F16E0F5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77712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FB302FB-105E-438B-92A8-01673C9C8C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4853564D-C785-2182-EF27-4E4F0183778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38349412-65A2-4B2C-9664-788BA495A4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21835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DC3311-5645-60FD-3E9B-A1D888D581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1F5DBC6-03A0-A390-79B1-E44681498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C7CAADC-3240-F4F5-380A-876B10C3D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90D8FA9-9297-0F4B-879E-62FB20CCF03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87DDC849-E941-59B9-8A4C-6415804954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A299BF27-9CF5-028B-2852-8F8E377DDE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5497912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183E13-93C5-DD20-3474-ECD3EA0668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17D3BA1-9EF6-1704-3470-64A88AA39E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F73CC43-22F4-C9C4-4118-F177007DEA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10DEE0-1F05-7E3D-1DCD-3D582C5430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E492D56F-5459-EC6E-9AE7-0312B70496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78095743-3A28-0D60-2765-686F8B0BB9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584633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36B38-5CF5-30C5-CDE5-0B0D767806C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8F2530C-E8DD-7104-8C78-E7922780ECF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B41883-6A60-C7CC-378B-1AACADDD83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AF4D26A-46D6-DF93-1530-5DE3669E11E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60525B6-8336-E183-4D5A-00AC908EC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7968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ECA8CE-78E6-1DBC-F331-951D5C43091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20D521E-64A3-5D6A-93B6-3463EAB78FB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242524-3EE9-777C-7932-1FE7340478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F1B6FC0-4860-3D58-7BFF-91EFE8E424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A8B17936-249D-30CE-EBE0-F85110299C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26395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10E0BA-2A94-9093-E57E-F4FEA3D422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A5DFE45-3BF4-05E8-D1B7-90A43BFB1A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72454AE-9021-AB31-0628-1053E24DD1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A2E2727-B7DF-9D7F-A8C2-CB20A9200E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FA41934E-4767-D479-C18E-04FCFBB30E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6645058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64A1DE-07B4-3B55-388E-9975B645BA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0C1E07-1D53-D9DB-FF3C-3DD8E866B4C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49CF7E-E0E3-0F4B-AEDD-8A07C26EBF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6FCA9DF-6E9B-444D-7E04-6BF1B05C03B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7766FAA1-E3A3-246F-3BEE-ABEE75DF74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71697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8D74C-141A-C3CE-EC50-30DA865078D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D9DB2A5-9D96-5D23-A004-2120F10901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A017550-29E1-5492-31A5-A5D4BAA6717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767E7219-88A7-BCF5-6E67-712FD10F3D4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650C542C-3054-6521-C58F-983730140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226712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32A35B-FB72-1FBA-8E2D-F2837A4F507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A2BDC67-7135-00A3-CBF5-FD4E05330AF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AB5498B-A223-A505-1D96-B082EC3EF21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3DB7E5-F2BB-BA3D-54DE-740F9F042E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AF59296D-995B-AD2E-BA29-4213F338A00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5F63A955-7131-2F5A-18F9-A0C7C56161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61520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51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51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F2F1AB-8E9F-4CDA-88DE-8D4C012EAAFF}"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7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8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6C588-54CB-449D-9F72-EC64F510510F}"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813011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1092A-C29A-2810-A1E4-D7A6DDABE04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C6C32EE-64C1-2D67-9C4F-12FEF8694F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82E93F4-14F7-646D-A0BF-BA9435B3EF6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A2BA228-A4D0-7087-69DE-38CC82C5AA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1352183-C874-BB73-20C2-CAABFF18754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2DBE68F-CE73-A29D-2710-46E24A438BF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E18DA311-3E59-04FF-C11C-58E1B019EB8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2518A894-C917-9B05-3FBC-D3882D179C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849866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E891A6-3978-72AB-611E-719E2F99A1A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FE0EBE8-C4CD-1A5D-B540-97A3272AE3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A45290F1-D8F9-9FBB-7CAA-9620AAFACB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CF2AC4E5-B69B-81E4-2C0E-F89F16E0F5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615813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FB302FB-105E-438B-92A8-01673C9C8C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4853564D-C785-2182-EF27-4E4F0183778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38349412-65A2-4B2C-9664-788BA495A4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83465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DC3311-5645-60FD-3E9B-A1D888D581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1F5DBC6-03A0-A390-79B1-E44681498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C7CAADC-3240-F4F5-380A-876B10C3D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90D8FA9-9297-0F4B-879E-62FB20CCF03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87DDC849-E941-59B9-8A4C-6415804954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A299BF27-9CF5-028B-2852-8F8E377DDE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577052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183E13-93C5-DD20-3474-ECD3EA0668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17D3BA1-9EF6-1704-3470-64A88AA39E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F73CC43-22F4-C9C4-4118-F177007DEA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10DEE0-1F05-7E3D-1DCD-3D582C5430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E492D56F-5459-EC6E-9AE7-0312B70496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78095743-3A28-0D60-2765-686F8B0BB9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350104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36B38-5CF5-30C5-CDE5-0B0D767806C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8F2530C-E8DD-7104-8C78-E7922780ECF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B41883-6A60-C7CC-378B-1AACADDD83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AF4D26A-46D6-DF93-1530-5DE3669E11E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60525B6-8336-E183-4D5A-00AC908EC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72756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ECA8CE-78E6-1DBC-F331-951D5C43091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20D521E-64A3-5D6A-93B6-3463EAB78FB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242524-3EE9-777C-7932-1FE7340478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F1B6FC0-4860-3D58-7BFF-91EFE8E424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A8B17936-249D-30CE-EBE0-F85110299C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015843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D28B80-1475-4660-BED2-0F59CCBBF2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580EE-31E9-489B-871B-A579595825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8970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D28B80-1475-4660-BED2-0F59CCBBF2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580EE-31E9-489B-871B-A579595825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7849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D28B80-1475-4660-BED2-0F59CCBBF2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580EE-31E9-489B-871B-A579595825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62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F2F1AB-8E9F-4CDA-88DE-8D4C012EAAFF}"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6C588-54CB-449D-9F72-EC64F510510F}"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099324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D28B80-1475-4660-BED2-0F59CCBBF2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580EE-31E9-489B-871B-A579595825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2291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D28B80-1475-4660-BED2-0F59CCBBF2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580EE-31E9-489B-871B-A579595825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12587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D28B80-1475-4660-BED2-0F59CCBBF2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580EE-31E9-489B-871B-A579595825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0560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D28B80-1475-4660-BED2-0F59CCBBF2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580EE-31E9-489B-871B-A579595825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9019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D28B80-1475-4660-BED2-0F59CCBBF2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580EE-31E9-489B-871B-A579595825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0515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D28B80-1475-4660-BED2-0F59CCBBF2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580EE-31E9-489B-871B-A579595825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0582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D28B80-1475-4660-BED2-0F59CCBBF2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580EE-31E9-489B-871B-A579595825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9698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D28B80-1475-4660-BED2-0F59CCBBF2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580EE-31E9-489B-871B-A579595825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419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F2F1AB-8E9F-4CDA-88DE-8D4C012EAAFF}"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2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6C588-54CB-449D-9F72-EC64F510510F}"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9957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2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F2F1AB-8E9F-4CDA-88DE-8D4C012EAAFF}"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6C588-54CB-449D-9F72-EC64F510510F}"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9819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F2F1AB-8E9F-4CDA-88DE-8D4C012EAAFF}"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6C588-54CB-449D-9F72-EC64F510510F}"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6921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57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8F2F1AB-8E9F-4CDA-88DE-8D4C012EAAFF}"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4165600" y="635657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8737600" y="635657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A6C588-54CB-449D-9F72-EC64F510510F}"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48912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8F2F1AB-8E9F-4CDA-88DE-8D4C012EAAFF}"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A6C588-54CB-449D-9F72-EC64F510510F}"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0865696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CE4134F-0753-FD21-84F0-9B92676B6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8CFE81A-E8BF-D4A1-8D9B-9E8D5DCC6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D8130DB-23DB-87FA-0F57-9037B02F1B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1B4832D-22F3-0A15-0504-9DD7CE856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684A62CA-FEA7-B4B5-2822-06886B273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268547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CE4134F-0753-FD21-84F0-9B92676B6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8CFE81A-E8BF-D4A1-8D9B-9E8D5DCC6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D8130DB-23DB-87FA-0F57-9037B02F1B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1B4832D-22F3-0A15-0504-9DD7CE856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684A62CA-FEA7-B4B5-2822-06886B273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7490356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CE4134F-0753-FD21-84F0-9B92676B6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8CFE81A-E8BF-D4A1-8D9B-9E8D5DCC6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D8130DB-23DB-87FA-0F57-9037B02F1B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816C561-17B2-8F44-BC91-989E17E4A89B}"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07/10/2025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1B4832D-22F3-0A15-0504-9DD7CE856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684A62CA-FEA7-B4B5-2822-06886B273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FAB298-A282-C349-B8E7-E03983811FA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8548125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D28B80-1475-4660-BED2-0F59CCBBF2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1E580EE-31E9-489B-871B-A579595825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4637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4.xml"/><Relationship Id="rId5" Type="http://schemas.openxmlformats.org/officeDocument/2006/relationships/image" Target="../media/image8.jp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4.xml"/><Relationship Id="rId5" Type="http://schemas.openxmlformats.org/officeDocument/2006/relationships/image" Target="../media/image23.jpe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eg"/><Relationship Id="rId1" Type="http://schemas.openxmlformats.org/officeDocument/2006/relationships/slideLayout" Target="../slideLayouts/slideLayout14.xml"/><Relationship Id="rId5" Type="http://schemas.openxmlformats.org/officeDocument/2006/relationships/image" Target="../media/image12.jpeg"/><Relationship Id="rId4" Type="http://schemas.openxmlformats.org/officeDocument/2006/relationships/image" Target="../media/image11.jpeg"/></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4.xml"/><Relationship Id="rId4" Type="http://schemas.openxmlformats.org/officeDocument/2006/relationships/image" Target="../media/image2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wmf"/><Relationship Id="rId1" Type="http://schemas.openxmlformats.org/officeDocument/2006/relationships/slideLayout" Target="../slideLayouts/slideLayout24.xml"/><Relationship Id="rId4" Type="http://schemas.openxmlformats.org/officeDocument/2006/relationships/image" Target="../media/image29.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D28D3-881F-B2B2-D41E-7DE2F530BEA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7649477F-A9AA-DB87-7001-583A1502D5FB}"/>
              </a:ext>
            </a:extLst>
          </p:cNvPr>
          <p:cNvPicPr>
            <a:picLocks noChangeAspect="1"/>
          </p:cNvPicPr>
          <p:nvPr/>
        </p:nvPicPr>
        <p:blipFill>
          <a:blip r:embed="rId2"/>
          <a:srcRect t="9" b="9"/>
          <a:stretch/>
        </p:blipFill>
        <p:spPr>
          <a:xfrm>
            <a:off x="20" y="1282"/>
            <a:ext cx="12191980" cy="6856718"/>
          </a:xfrm>
          <a:prstGeom prst="rect">
            <a:avLst/>
          </a:prstGeom>
        </p:spPr>
      </p:pic>
    </p:spTree>
    <p:extLst>
      <p:ext uri="{BB962C8B-B14F-4D97-AF65-F5344CB8AC3E}">
        <p14:creationId xmlns:p14="http://schemas.microsoft.com/office/powerpoint/2010/main" val="2446663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Patrón de fondo&#10;&#10;El contenido generado por IA puede ser incorrecto.">
            <a:extLst>
              <a:ext uri="{FF2B5EF4-FFF2-40B4-BE49-F238E27FC236}">
                <a16:creationId xmlns:a16="http://schemas.microsoft.com/office/drawing/2014/main" id="{7AB89A0D-645A-6B87-68CB-EA2FFC30CE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3DDC4088-0242-92C4-7AE6-78B7D652ED42}"/>
              </a:ext>
            </a:extLst>
          </p:cNvPr>
          <p:cNvSpPr/>
          <p:nvPr/>
        </p:nvSpPr>
        <p:spPr>
          <a:xfrm>
            <a:off x="506186" y="1787979"/>
            <a:ext cx="7723414" cy="32820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8" name="Grupo 7">
            <a:extLst>
              <a:ext uri="{FF2B5EF4-FFF2-40B4-BE49-F238E27FC236}">
                <a16:creationId xmlns:a16="http://schemas.microsoft.com/office/drawing/2014/main" id="{1511ED9E-38BE-92E3-58EB-D29ED3CF98A6}"/>
              </a:ext>
            </a:extLst>
          </p:cNvPr>
          <p:cNvGrpSpPr/>
          <p:nvPr/>
        </p:nvGrpSpPr>
        <p:grpSpPr>
          <a:xfrm>
            <a:off x="8572499" y="865413"/>
            <a:ext cx="2838463" cy="5281579"/>
            <a:chOff x="7942216" y="173719"/>
            <a:chExt cx="3210198" cy="5973274"/>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2216" y="173719"/>
              <a:ext cx="3210197" cy="28699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2216" y="3265710"/>
              <a:ext cx="3210198" cy="28812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9" name="CuadroTexto 8">
            <a:extLst>
              <a:ext uri="{FF2B5EF4-FFF2-40B4-BE49-F238E27FC236}">
                <a16:creationId xmlns:a16="http://schemas.microsoft.com/office/drawing/2014/main" id="{5F63135E-3BCD-C17C-B971-194C07FE7408}"/>
              </a:ext>
            </a:extLst>
          </p:cNvPr>
          <p:cNvSpPr txBox="1"/>
          <p:nvPr/>
        </p:nvSpPr>
        <p:spPr>
          <a:xfrm>
            <a:off x="873579" y="2151727"/>
            <a:ext cx="6988628" cy="2554545"/>
          </a:xfrm>
          <a:prstGeom prst="rect">
            <a:avLst/>
          </a:prstGeom>
          <a:noFill/>
        </p:spPr>
        <p:txBody>
          <a:bodyPr wrap="square" rtlCol="0">
            <a:spAutoFit/>
          </a:bodyPr>
          <a:lstStyle/>
          <a:p>
            <a:pPr marL="285750" indent="-285750" algn="just">
              <a:buFont typeface="Arial" panose="020B0604020202020204" pitchFamily="34" charset="0"/>
              <a:buChar char="•"/>
            </a:pPr>
            <a:r>
              <a:rPr lang="es-ES" sz="2000" b="1" dirty="0">
                <a:solidFill>
                  <a:srgbClr val="EE0000"/>
                </a:solidFill>
                <a:latin typeface="Gotham" pitchFamily="2" charset="0"/>
                <a:cs typeface="Gotham" pitchFamily="2" charset="0"/>
              </a:rPr>
              <a:t>LOS MODERADOS </a:t>
            </a:r>
            <a:r>
              <a:rPr lang="es-ES" sz="2000" dirty="0">
                <a:latin typeface="Gotham" pitchFamily="2" charset="0"/>
                <a:cs typeface="Gotham" pitchFamily="2" charset="0"/>
              </a:rPr>
              <a:t>Se refiere a los seguidores de Cristo que creen que la Biblia es la Palabra de Dios inspirada, inerrante e infalible.</a:t>
            </a:r>
          </a:p>
          <a:p>
            <a:pPr marL="285750" indent="-285750" algn="just">
              <a:buFont typeface="Arial" panose="020B0604020202020204" pitchFamily="34" charset="0"/>
              <a:buChar char="•"/>
            </a:pPr>
            <a:endParaRPr lang="es-ES" sz="2000" dirty="0">
              <a:latin typeface="Gotham" pitchFamily="2" charset="0"/>
              <a:cs typeface="Gotham" pitchFamily="2" charset="0"/>
            </a:endParaRPr>
          </a:p>
          <a:p>
            <a:pPr marL="285750" indent="-285750" algn="just">
              <a:buFont typeface="Arial" panose="020B0604020202020204" pitchFamily="34" charset="0"/>
              <a:buChar char="•"/>
            </a:pPr>
            <a:r>
              <a:rPr lang="es-ES" sz="2000" b="1" dirty="0">
                <a:solidFill>
                  <a:srgbClr val="EE0000"/>
                </a:solidFill>
                <a:latin typeface="Gotham" pitchFamily="2" charset="0"/>
                <a:cs typeface="Gotham" pitchFamily="2" charset="0"/>
              </a:rPr>
              <a:t>LOS *CONSERVADORES </a:t>
            </a:r>
            <a:r>
              <a:rPr lang="es-ES" sz="2000" dirty="0">
                <a:latin typeface="Gotham" pitchFamily="2" charset="0"/>
                <a:cs typeface="Gotham" pitchFamily="2" charset="0"/>
              </a:rPr>
              <a:t>aceptan la Biblia como la Palabra inspirada de Dios. Nos acercamos a la Biblia con confianza, buscando conocer mejor a Dios y para recibir instrucción del Espíritu Santo.</a:t>
            </a:r>
          </a:p>
        </p:txBody>
      </p:sp>
    </p:spTree>
    <p:extLst>
      <p:ext uri="{BB962C8B-B14F-4D97-AF65-F5344CB8AC3E}">
        <p14:creationId xmlns:p14="http://schemas.microsoft.com/office/powerpoint/2010/main" val="3127341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atrón de fondo&#10;&#10;El contenido generado por IA puede ser incorrecto.">
            <a:extLst>
              <a:ext uri="{FF2B5EF4-FFF2-40B4-BE49-F238E27FC236}">
                <a16:creationId xmlns:a16="http://schemas.microsoft.com/office/drawing/2014/main" id="{18990BC9-84EE-C187-4E0F-6311337A4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upo 10">
            <a:extLst>
              <a:ext uri="{FF2B5EF4-FFF2-40B4-BE49-F238E27FC236}">
                <a16:creationId xmlns:a16="http://schemas.microsoft.com/office/drawing/2014/main" id="{03F393DE-1E24-28E8-E800-4FF3E0844747}"/>
              </a:ext>
            </a:extLst>
          </p:cNvPr>
          <p:cNvGrpSpPr/>
          <p:nvPr/>
        </p:nvGrpSpPr>
        <p:grpSpPr>
          <a:xfrm>
            <a:off x="653143" y="750972"/>
            <a:ext cx="10885714" cy="5356057"/>
            <a:chOff x="538843" y="750971"/>
            <a:chExt cx="10885714" cy="5356057"/>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3195" y="750971"/>
              <a:ext cx="3511362" cy="2568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3195" y="3527474"/>
              <a:ext cx="3511362" cy="25795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ángulo 7">
              <a:extLst>
                <a:ext uri="{FF2B5EF4-FFF2-40B4-BE49-F238E27FC236}">
                  <a16:creationId xmlns:a16="http://schemas.microsoft.com/office/drawing/2014/main" id="{F2ACF0D1-C526-D7CB-729E-CF296C2D806F}"/>
                </a:ext>
              </a:extLst>
            </p:cNvPr>
            <p:cNvSpPr/>
            <p:nvPr/>
          </p:nvSpPr>
          <p:spPr>
            <a:xfrm>
              <a:off x="538843" y="1690007"/>
              <a:ext cx="7135586" cy="3477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9" name="CuadroTexto 8">
              <a:extLst>
                <a:ext uri="{FF2B5EF4-FFF2-40B4-BE49-F238E27FC236}">
                  <a16:creationId xmlns:a16="http://schemas.microsoft.com/office/drawing/2014/main" id="{BE19A391-DDBD-ED87-1BC1-4A433F4A1A86}"/>
                </a:ext>
              </a:extLst>
            </p:cNvPr>
            <p:cNvSpPr txBox="1"/>
            <p:nvPr/>
          </p:nvSpPr>
          <p:spPr>
            <a:xfrm>
              <a:off x="767443" y="1936284"/>
              <a:ext cx="6678386" cy="2985433"/>
            </a:xfrm>
            <a:prstGeom prst="rect">
              <a:avLst/>
            </a:prstGeom>
            <a:noFill/>
          </p:spPr>
          <p:txBody>
            <a:bodyPr wrap="square" rtlCol="0">
              <a:spAutoFit/>
            </a:bodyPr>
            <a:lstStyle/>
            <a:p>
              <a:pPr marL="342900" indent="-342900" algn="just">
                <a:buFont typeface="Arial" panose="020B0604020202020204" pitchFamily="34" charset="0"/>
                <a:buChar char="•"/>
              </a:pPr>
              <a:r>
                <a:rPr lang="es-ES" sz="2000" b="1" dirty="0">
                  <a:solidFill>
                    <a:srgbClr val="EE0000"/>
                  </a:solidFill>
                  <a:latin typeface="Gotham" pitchFamily="2" charset="0"/>
                  <a:cs typeface="Gotham" pitchFamily="2" charset="0"/>
                </a:rPr>
                <a:t>En los días de Cristo, LOS SADUCEOS ERAN LOS LIBERALES. </a:t>
              </a:r>
              <a:r>
                <a:rPr lang="es-ES" sz="2000" b="1" dirty="0">
                  <a:latin typeface="Gotham" pitchFamily="2" charset="0"/>
                  <a:cs typeface="Gotham" pitchFamily="2" charset="0"/>
                </a:rPr>
                <a:t>No creían en los milagros, ni en los ángeles, ni en la resurrección que el Antiguo Testamento revela</a:t>
              </a:r>
              <a:r>
                <a:rPr lang="es-ES" b="1" dirty="0">
                  <a:latin typeface="Gotham" pitchFamily="2" charset="0"/>
                  <a:cs typeface="Gotham" pitchFamily="2" charset="0"/>
                </a:rPr>
                <a:t> (Mt 22:23-33). </a:t>
              </a:r>
            </a:p>
            <a:p>
              <a:pPr marL="285750" indent="-285750" algn="just">
                <a:buFont typeface="Arial" panose="020B0604020202020204" pitchFamily="34" charset="0"/>
                <a:buChar char="•"/>
              </a:pPr>
              <a:endParaRPr lang="es-ES" b="1" dirty="0">
                <a:solidFill>
                  <a:schemeClr val="bg1"/>
                </a:solidFill>
                <a:latin typeface="Gotham" pitchFamily="2" charset="0"/>
                <a:cs typeface="Gotham" pitchFamily="2" charset="0"/>
              </a:endParaRPr>
            </a:p>
            <a:p>
              <a:pPr marL="285750" indent="-285750" algn="just">
                <a:buFont typeface="Arial" panose="020B0604020202020204" pitchFamily="34" charset="0"/>
                <a:buChar char="•"/>
              </a:pPr>
              <a:r>
                <a:rPr lang="es-ES" b="1" dirty="0">
                  <a:latin typeface="Gotham" pitchFamily="2" charset="0"/>
                  <a:cs typeface="Gotham" pitchFamily="2" charset="0"/>
                </a:rPr>
                <a:t>En contraste, </a:t>
              </a:r>
              <a:r>
                <a:rPr lang="es-ES" b="1" dirty="0">
                  <a:solidFill>
                    <a:srgbClr val="EE0000"/>
                  </a:solidFill>
                  <a:latin typeface="Gotham" pitchFamily="2" charset="0"/>
                  <a:cs typeface="Gotham" pitchFamily="2" charset="0"/>
                </a:rPr>
                <a:t>LOS FARISEOS TENÍAN UNA ACTITUD CONSERVADORA HACIA LAS ESCRITURAS. </a:t>
              </a:r>
              <a:r>
                <a:rPr lang="es-ES" b="1" dirty="0">
                  <a:latin typeface="Gotham" pitchFamily="2" charset="0"/>
                  <a:cs typeface="Gotham" pitchFamily="2" charset="0"/>
                </a:rPr>
                <a:t>Creían todo lo que estaba en los 39 libros de lo que conocemos como el Antiguo Testamento (Mt 22:34-46; </a:t>
              </a:r>
              <a:r>
                <a:rPr lang="es-ES" b="1" dirty="0" err="1">
                  <a:latin typeface="Gotham" pitchFamily="2" charset="0"/>
                  <a:cs typeface="Gotham" pitchFamily="2" charset="0"/>
                </a:rPr>
                <a:t>Hch</a:t>
              </a:r>
              <a:r>
                <a:rPr lang="es-ES" b="1" dirty="0">
                  <a:latin typeface="Gotham" pitchFamily="2" charset="0"/>
                  <a:cs typeface="Gotham" pitchFamily="2" charset="0"/>
                </a:rPr>
                <a:t> 23:6-8). </a:t>
              </a:r>
              <a:endParaRPr lang="en-US" b="1" dirty="0">
                <a:latin typeface="Gotham" pitchFamily="2" charset="0"/>
                <a:cs typeface="Gotham" pitchFamily="2" charset="0"/>
              </a:endParaRPr>
            </a:p>
          </p:txBody>
        </p:sp>
      </p:grpSp>
    </p:spTree>
    <p:extLst>
      <p:ext uri="{BB962C8B-B14F-4D97-AF65-F5344CB8AC3E}">
        <p14:creationId xmlns:p14="http://schemas.microsoft.com/office/powerpoint/2010/main" val="4111006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Patrón de fondo&#10;&#10;El contenido generado por IA puede ser incorrecto.">
            <a:extLst>
              <a:ext uri="{FF2B5EF4-FFF2-40B4-BE49-F238E27FC236}">
                <a16:creationId xmlns:a16="http://schemas.microsoft.com/office/drawing/2014/main" id="{7E202A53-D123-EC67-8B6D-C13BCCD61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ángulo 10">
            <a:extLst>
              <a:ext uri="{FF2B5EF4-FFF2-40B4-BE49-F238E27FC236}">
                <a16:creationId xmlns:a16="http://schemas.microsoft.com/office/drawing/2014/main" id="{2B2BEBC6-9808-F287-399E-072FB83F75F6}"/>
              </a:ext>
            </a:extLst>
          </p:cNvPr>
          <p:cNvSpPr/>
          <p:nvPr/>
        </p:nvSpPr>
        <p:spPr>
          <a:xfrm>
            <a:off x="207818" y="1884219"/>
            <a:ext cx="5708073" cy="3089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CuadroTexto 7">
            <a:extLst>
              <a:ext uri="{FF2B5EF4-FFF2-40B4-BE49-F238E27FC236}">
                <a16:creationId xmlns:a16="http://schemas.microsoft.com/office/drawing/2014/main" id="{28C57381-00FB-FDE0-43F2-71976CB98488}"/>
              </a:ext>
            </a:extLst>
          </p:cNvPr>
          <p:cNvSpPr txBox="1"/>
          <p:nvPr/>
        </p:nvSpPr>
        <p:spPr>
          <a:xfrm>
            <a:off x="432855" y="2090172"/>
            <a:ext cx="5257998" cy="2677656"/>
          </a:xfrm>
          <a:prstGeom prst="rect">
            <a:avLst/>
          </a:prstGeom>
          <a:noFill/>
        </p:spPr>
        <p:txBody>
          <a:bodyPr wrap="square" rtlCol="0">
            <a:spAutoFit/>
          </a:bodyPr>
          <a:lstStyle/>
          <a:p>
            <a:pPr algn="just"/>
            <a:r>
              <a:rPr lang="es-ES" sz="2400" dirty="0">
                <a:latin typeface="Gotham" pitchFamily="2" charset="0"/>
                <a:cs typeface="Gotham" pitchFamily="2" charset="0"/>
              </a:rPr>
              <a:t>Muchos de los fariseos carecían de fe, tenían el corazón lleno de orgullo y se preocupaban más por las tradiciones de los hombres que por la Palabra de Dios. Pero sus creencias oficiales eran </a:t>
            </a:r>
            <a:r>
              <a:rPr lang="es-ES" sz="2400" b="1" dirty="0">
                <a:solidFill>
                  <a:srgbClr val="00B0F0"/>
                </a:solidFill>
                <a:latin typeface="Gotham" pitchFamily="2" charset="0"/>
                <a:cs typeface="Gotham" pitchFamily="2" charset="0"/>
              </a:rPr>
              <a:t>ORTODOXAS. </a:t>
            </a:r>
          </a:p>
        </p:txBody>
      </p:sp>
      <p:grpSp>
        <p:nvGrpSpPr>
          <p:cNvPr id="16" name="Grupo 15">
            <a:extLst>
              <a:ext uri="{FF2B5EF4-FFF2-40B4-BE49-F238E27FC236}">
                <a16:creationId xmlns:a16="http://schemas.microsoft.com/office/drawing/2014/main" id="{32AB4436-D61A-E752-AEE5-D70347143833}"/>
              </a:ext>
            </a:extLst>
          </p:cNvPr>
          <p:cNvGrpSpPr/>
          <p:nvPr/>
        </p:nvGrpSpPr>
        <p:grpSpPr>
          <a:xfrm>
            <a:off x="6123709" y="287097"/>
            <a:ext cx="5708073" cy="6283807"/>
            <a:chOff x="6123709" y="124691"/>
            <a:chExt cx="5708073" cy="6283807"/>
          </a:xfrm>
        </p:grpSpPr>
        <p:sp>
          <p:nvSpPr>
            <p:cNvPr id="15" name="Rectángulo 14">
              <a:extLst>
                <a:ext uri="{FF2B5EF4-FFF2-40B4-BE49-F238E27FC236}">
                  <a16:creationId xmlns:a16="http://schemas.microsoft.com/office/drawing/2014/main" id="{AE166D9A-BD2B-3C0D-F8D8-48A8E15C2336}"/>
                </a:ext>
              </a:extLst>
            </p:cNvPr>
            <p:cNvSpPr/>
            <p:nvPr/>
          </p:nvSpPr>
          <p:spPr>
            <a:xfrm>
              <a:off x="6123709" y="124691"/>
              <a:ext cx="5708073" cy="2604654"/>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Marcador de contenido 4" descr="Resultado de imagen para hechos de los apostoles capitulo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56447" y="2979499"/>
              <a:ext cx="4642596" cy="3428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08E36017-E491-7CA5-24A1-BC6A495143E6}"/>
                </a:ext>
              </a:extLst>
            </p:cNvPr>
            <p:cNvSpPr txBox="1"/>
            <p:nvPr/>
          </p:nvSpPr>
          <p:spPr>
            <a:xfrm>
              <a:off x="6303620" y="272856"/>
              <a:ext cx="5348251" cy="2308324"/>
            </a:xfrm>
            <a:prstGeom prst="rect">
              <a:avLst/>
            </a:prstGeom>
            <a:noFill/>
          </p:spPr>
          <p:txBody>
            <a:bodyPr wrap="square" rtlCol="0">
              <a:spAutoFit/>
            </a:bodyPr>
            <a:lstStyle/>
            <a:p>
              <a:pPr algn="just"/>
              <a:r>
                <a:rPr lang="es-ES" sz="2400" b="1" dirty="0">
                  <a:solidFill>
                    <a:srgbClr val="EE0000"/>
                  </a:solidFill>
                  <a:latin typeface="Gotham" pitchFamily="2" charset="0"/>
                  <a:cs typeface="Gotham" pitchFamily="2" charset="0"/>
                </a:rPr>
                <a:t>ORTODOXAS</a:t>
              </a:r>
              <a:r>
                <a:rPr lang="es-ES" sz="2400" dirty="0">
                  <a:solidFill>
                    <a:srgbClr val="EE0000"/>
                  </a:solidFill>
                  <a:latin typeface="Gotham" pitchFamily="2" charset="0"/>
                  <a:cs typeface="Gotham" pitchFamily="2" charset="0"/>
                </a:rPr>
                <a:t>. </a:t>
              </a:r>
              <a:r>
                <a:rPr lang="es-ES" sz="2400" dirty="0">
                  <a:latin typeface="Gotham" pitchFamily="2" charset="0"/>
                  <a:cs typeface="Gotham" pitchFamily="2" charset="0"/>
                </a:rPr>
                <a:t>Las Escrituras son verdad y significan lo que dicen. Debemos interpretarlas en </a:t>
              </a:r>
              <a:br>
                <a:rPr lang="es-ES" sz="2400" dirty="0">
                  <a:latin typeface="Gotham" pitchFamily="2" charset="0"/>
                  <a:cs typeface="Gotham" pitchFamily="2" charset="0"/>
                </a:rPr>
              </a:br>
              <a:r>
                <a:rPr lang="es-ES" sz="2400" dirty="0">
                  <a:latin typeface="Gotham" pitchFamily="2" charset="0"/>
                  <a:cs typeface="Gotham" pitchFamily="2" charset="0"/>
                </a:rPr>
                <a:t>su conjunto y de acuerdo con lo que la iglesia ha creído durante 2000 años. </a:t>
              </a:r>
              <a:endParaRPr lang="es-PE" sz="2400" dirty="0">
                <a:latin typeface="Gotham" pitchFamily="2" charset="0"/>
                <a:cs typeface="Gotham" pitchFamily="2" charset="0"/>
              </a:endParaRPr>
            </a:p>
          </p:txBody>
        </p:sp>
      </p:grpSp>
    </p:spTree>
    <p:extLst>
      <p:ext uri="{BB962C8B-B14F-4D97-AF65-F5344CB8AC3E}">
        <p14:creationId xmlns:p14="http://schemas.microsoft.com/office/powerpoint/2010/main" val="3049156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Patrón de fondo&#10;&#10;El contenido generado por IA puede ser incorrecto.">
            <a:extLst>
              <a:ext uri="{FF2B5EF4-FFF2-40B4-BE49-F238E27FC236}">
                <a16:creationId xmlns:a16="http://schemas.microsoft.com/office/drawing/2014/main" id="{E8EC31BA-D477-D44E-91ED-3F912808F4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ángulo 11">
            <a:extLst>
              <a:ext uri="{FF2B5EF4-FFF2-40B4-BE49-F238E27FC236}">
                <a16:creationId xmlns:a16="http://schemas.microsoft.com/office/drawing/2014/main" id="{377F812E-C4EE-E781-A7ED-D24DCA2ACFEE}"/>
              </a:ext>
            </a:extLst>
          </p:cNvPr>
          <p:cNvSpPr/>
          <p:nvPr/>
        </p:nvSpPr>
        <p:spPr>
          <a:xfrm>
            <a:off x="415633" y="2133600"/>
            <a:ext cx="5417128" cy="2590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p:cNvSpPr>
            <a:spLocks noGrp="1"/>
          </p:cNvSpPr>
          <p:nvPr>
            <p:ph type="title"/>
          </p:nvPr>
        </p:nvSpPr>
        <p:spPr>
          <a:xfrm>
            <a:off x="5974078" y="777064"/>
            <a:ext cx="5816138" cy="1911928"/>
          </a:xfrm>
          <a:solidFill>
            <a:srgbClr val="FFC000"/>
          </a:solidFill>
        </p:spPr>
        <p:txBody>
          <a:bodyPr>
            <a:noAutofit/>
          </a:bodyPr>
          <a:lstStyle/>
          <a:p>
            <a:pPr marL="342900" lvl="0" indent="-342900">
              <a:spcBef>
                <a:spcPct val="20000"/>
              </a:spcBef>
            </a:pPr>
            <a:r>
              <a:rPr lang="es-ES" sz="2400" dirty="0">
                <a:latin typeface="Gotham" pitchFamily="2" charset="0"/>
                <a:ea typeface="+mn-ea"/>
                <a:cs typeface="Gotham" pitchFamily="2" charset="0"/>
              </a:rPr>
              <a:t>. </a:t>
            </a:r>
            <a:endParaRPr lang="en-US" sz="2400" dirty="0">
              <a:latin typeface="Gotham" pitchFamily="2" charset="0"/>
              <a:cs typeface="Gotham" pitchFamily="2" charset="0"/>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1491" y="2849073"/>
            <a:ext cx="5461313" cy="3051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348AEEE1-A4F9-D0ED-9C23-1DD2212343DB}"/>
              </a:ext>
            </a:extLst>
          </p:cNvPr>
          <p:cNvSpPr txBox="1"/>
          <p:nvPr/>
        </p:nvSpPr>
        <p:spPr>
          <a:xfrm>
            <a:off x="547252" y="2274838"/>
            <a:ext cx="5153891" cy="2308324"/>
          </a:xfrm>
          <a:prstGeom prst="rect">
            <a:avLst/>
          </a:prstGeom>
          <a:noFill/>
        </p:spPr>
        <p:txBody>
          <a:bodyPr wrap="square" rtlCol="0">
            <a:spAutoFit/>
          </a:bodyPr>
          <a:lstStyle/>
          <a:p>
            <a:pPr algn="just"/>
            <a:r>
              <a:rPr lang="es-ES" sz="2400" dirty="0">
                <a:latin typeface="Gotham" pitchFamily="2" charset="0"/>
                <a:cs typeface="Gotham" pitchFamily="2" charset="0"/>
              </a:rPr>
              <a:t>Nuestras creencias pueden cambiar y volverse más exactas a medida que nos acercamos a la Biblia con una mente abierta y permitimos que la misma Biblia moldee lo que creemos.</a:t>
            </a:r>
          </a:p>
        </p:txBody>
      </p:sp>
      <p:sp>
        <p:nvSpPr>
          <p:cNvPr id="15" name="CuadroTexto 14">
            <a:extLst>
              <a:ext uri="{FF2B5EF4-FFF2-40B4-BE49-F238E27FC236}">
                <a16:creationId xmlns:a16="http://schemas.microsoft.com/office/drawing/2014/main" id="{1CBAC44E-85C8-85C9-CFC2-D78C2CEC8C74}"/>
              </a:ext>
            </a:extLst>
          </p:cNvPr>
          <p:cNvSpPr txBox="1"/>
          <p:nvPr/>
        </p:nvSpPr>
        <p:spPr>
          <a:xfrm>
            <a:off x="6291385" y="948198"/>
            <a:ext cx="5181524" cy="1569660"/>
          </a:xfrm>
          <a:prstGeom prst="rect">
            <a:avLst/>
          </a:prstGeom>
          <a:noFill/>
        </p:spPr>
        <p:txBody>
          <a:bodyPr wrap="square" rtlCol="0">
            <a:spAutoFit/>
          </a:bodyPr>
          <a:lstStyle/>
          <a:p>
            <a:pPr algn="just"/>
            <a:r>
              <a:rPr lang="es-ES" sz="2400" dirty="0">
                <a:latin typeface="Gotham" pitchFamily="2" charset="0"/>
                <a:cs typeface="Gotham" pitchFamily="2" charset="0"/>
              </a:rPr>
              <a:t>PABLO es un ejemplo de un fariseo, cuyas creencias iniciales lo llevaron a comprender cada vez más a Dios.</a:t>
            </a:r>
            <a:endParaRPr lang="es-PE" sz="2400" dirty="0"/>
          </a:p>
        </p:txBody>
      </p:sp>
    </p:spTree>
    <p:extLst>
      <p:ext uri="{BB962C8B-B14F-4D97-AF65-F5344CB8AC3E}">
        <p14:creationId xmlns:p14="http://schemas.microsoft.com/office/powerpoint/2010/main" val="2271353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atrón de fondo&#10;&#10;El contenido generado por IA puede ser incorrecto.">
            <a:extLst>
              <a:ext uri="{FF2B5EF4-FFF2-40B4-BE49-F238E27FC236}">
                <a16:creationId xmlns:a16="http://schemas.microsoft.com/office/drawing/2014/main" id="{75B14BCD-11B5-717B-5E2A-43514487E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0" y="0"/>
            <a:ext cx="12192000" cy="561703"/>
          </a:xfrm>
          <a:solidFill>
            <a:srgbClr val="FF0000"/>
          </a:solidFill>
        </p:spPr>
        <p:txBody>
          <a:bodyPr/>
          <a:lstStyle/>
          <a:p>
            <a:r>
              <a:rPr lang="es-ES" sz="3000" b="1" dirty="0">
                <a:solidFill>
                  <a:schemeClr val="bg1"/>
                </a:solidFill>
                <a:latin typeface="Gotham Black" panose="02000603040000020004" pitchFamily="2" charset="0"/>
                <a:ea typeface="+mn-ea"/>
                <a:cs typeface="Gotham" pitchFamily="2" charset="0"/>
              </a:rPr>
              <a:t>APLICACIÓN Y AFIRMACIÓN</a:t>
            </a:r>
            <a:endParaRPr lang="en-US" dirty="0">
              <a:latin typeface="Gotham Black" panose="02000603040000020004" pitchFamily="2" charset="0"/>
              <a:cs typeface="Gotham" pitchFamily="2" charset="0"/>
            </a:endParaRPr>
          </a:p>
        </p:txBody>
      </p:sp>
      <p:grpSp>
        <p:nvGrpSpPr>
          <p:cNvPr id="10" name="Grupo 9">
            <a:extLst>
              <a:ext uri="{FF2B5EF4-FFF2-40B4-BE49-F238E27FC236}">
                <a16:creationId xmlns:a16="http://schemas.microsoft.com/office/drawing/2014/main" id="{DA399DD7-6A22-2BC4-2CC0-2FFE0E8B629B}"/>
              </a:ext>
            </a:extLst>
          </p:cNvPr>
          <p:cNvGrpSpPr/>
          <p:nvPr/>
        </p:nvGrpSpPr>
        <p:grpSpPr>
          <a:xfrm>
            <a:off x="438150" y="767443"/>
            <a:ext cx="11315700" cy="5861957"/>
            <a:chOff x="685800" y="767443"/>
            <a:chExt cx="11315700" cy="5861957"/>
          </a:xfrm>
        </p:grpSpPr>
        <p:sp>
          <p:nvSpPr>
            <p:cNvPr id="7" name="Rectángulo 6">
              <a:extLst>
                <a:ext uri="{FF2B5EF4-FFF2-40B4-BE49-F238E27FC236}">
                  <a16:creationId xmlns:a16="http://schemas.microsoft.com/office/drawing/2014/main" id="{FDF2B9D5-B55F-2E98-3B2C-6DE47CF89929}"/>
                </a:ext>
              </a:extLst>
            </p:cNvPr>
            <p:cNvSpPr/>
            <p:nvPr/>
          </p:nvSpPr>
          <p:spPr>
            <a:xfrm>
              <a:off x="685800" y="1436914"/>
              <a:ext cx="7217229" cy="457200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1040" y="767443"/>
              <a:ext cx="3680460" cy="58619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9D7EAFCC-D324-C627-A4FB-5E8A01F683DA}"/>
                </a:ext>
              </a:extLst>
            </p:cNvPr>
            <p:cNvSpPr txBox="1"/>
            <p:nvPr/>
          </p:nvSpPr>
          <p:spPr>
            <a:xfrm>
              <a:off x="938893" y="1645422"/>
              <a:ext cx="6711043" cy="4154984"/>
            </a:xfrm>
            <a:prstGeom prst="rect">
              <a:avLst/>
            </a:prstGeom>
            <a:noFill/>
          </p:spPr>
          <p:txBody>
            <a:bodyPr wrap="square" rtlCol="0">
              <a:spAutoFit/>
            </a:bodyPr>
            <a:lstStyle/>
            <a:p>
              <a:pPr algn="just"/>
              <a:r>
                <a:rPr lang="es-ES" sz="2400" dirty="0">
                  <a:solidFill>
                    <a:schemeClr val="bg1"/>
                  </a:solidFill>
                  <a:latin typeface="Gotham" pitchFamily="2" charset="0"/>
                  <a:cs typeface="Gotham" pitchFamily="2" charset="0"/>
                </a:rPr>
                <a:t>En este curso, tomaremos poco tiempo para debatir con los liberales y con los incrédulos. </a:t>
              </a:r>
              <a:r>
                <a:rPr lang="es-ES" sz="2400" dirty="0">
                  <a:solidFill>
                    <a:srgbClr val="FFC000"/>
                  </a:solidFill>
                  <a:latin typeface="Gotham" pitchFamily="2" charset="0"/>
                  <a:cs typeface="Gotham" pitchFamily="2" charset="0"/>
                </a:rPr>
                <a:t>Creemos que la Biblia es verdadera, exacta y confiable</a:t>
              </a:r>
              <a:r>
                <a:rPr lang="es-ES" sz="2400" dirty="0">
                  <a:solidFill>
                    <a:schemeClr val="bg1"/>
                  </a:solidFill>
                  <a:latin typeface="Gotham" pitchFamily="2" charset="0"/>
                  <a:cs typeface="Gotham" pitchFamily="2" charset="0"/>
                </a:rPr>
                <a:t>. La valoramos sobre todos los demás libros y creemos que es la Palabra de Dios para nosotros. </a:t>
              </a:r>
            </a:p>
            <a:p>
              <a:pPr algn="just"/>
              <a:r>
                <a:rPr lang="es-ES" sz="2400" dirty="0">
                  <a:solidFill>
                    <a:srgbClr val="00B0F0"/>
                  </a:solidFill>
                  <a:latin typeface="Gotham" pitchFamily="2" charset="0"/>
                  <a:cs typeface="Gotham" pitchFamily="2" charset="0"/>
                </a:rPr>
                <a:t>Al leer la Biblia, abrimos nuestro corazón para comprender y conocer a Dios.</a:t>
              </a:r>
              <a:r>
                <a:rPr lang="es-ES" sz="2400" dirty="0">
                  <a:solidFill>
                    <a:schemeClr val="bg1"/>
                  </a:solidFill>
                  <a:latin typeface="Gotham" pitchFamily="2" charset="0"/>
                  <a:cs typeface="Gotham" pitchFamily="2" charset="0"/>
                </a:rPr>
                <a:t> </a:t>
              </a:r>
              <a:r>
                <a:rPr lang="es-ES" sz="2400" dirty="0">
                  <a:solidFill>
                    <a:srgbClr val="FFFF00"/>
                  </a:solidFill>
                  <a:latin typeface="Gotham" pitchFamily="2" charset="0"/>
                  <a:cs typeface="Gotham" pitchFamily="2" charset="0"/>
                </a:rPr>
                <a:t>Y lo invitamos a limpiar, perfeccionar y guiar nuestra vida con la verdad bíblica</a:t>
              </a:r>
            </a:p>
          </p:txBody>
        </p:sp>
      </p:grpSp>
    </p:spTree>
    <p:extLst>
      <p:ext uri="{BB962C8B-B14F-4D97-AF65-F5344CB8AC3E}">
        <p14:creationId xmlns:p14="http://schemas.microsoft.com/office/powerpoint/2010/main" val="4059901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descr="Patrón de fondo">
            <a:extLst>
              <a:ext uri="{FF2B5EF4-FFF2-40B4-BE49-F238E27FC236}">
                <a16:creationId xmlns:a16="http://schemas.microsoft.com/office/drawing/2014/main" id="{3FBA7054-8020-3028-C0D3-49E1D13FF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Título 1">
            <a:extLst>
              <a:ext uri="{FF2B5EF4-FFF2-40B4-BE49-F238E27FC236}">
                <a16:creationId xmlns:a16="http://schemas.microsoft.com/office/drawing/2014/main" id="{D067DFE6-BAA9-47EB-63CE-F640D6164184}"/>
              </a:ext>
            </a:extLst>
          </p:cNvPr>
          <p:cNvSpPr txBox="1">
            <a:spLocks/>
          </p:cNvSpPr>
          <p:nvPr/>
        </p:nvSpPr>
        <p:spPr>
          <a:xfrm>
            <a:off x="0" y="0"/>
            <a:ext cx="12192000" cy="1326314"/>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latin typeface="Gotham Black" panose="02000603040000020004" pitchFamily="2" charset="0"/>
              <a:cs typeface="Gotham" pitchFamily="2" charset="0"/>
            </a:endParaRPr>
          </a:p>
        </p:txBody>
      </p:sp>
      <p:sp>
        <p:nvSpPr>
          <p:cNvPr id="2" name="Título 1"/>
          <p:cNvSpPr>
            <a:spLocks noGrp="1"/>
          </p:cNvSpPr>
          <p:nvPr>
            <p:ph type="title"/>
          </p:nvPr>
        </p:nvSpPr>
        <p:spPr>
          <a:xfrm>
            <a:off x="1473200" y="327084"/>
            <a:ext cx="9448800" cy="535577"/>
          </a:xfrm>
        </p:spPr>
        <p:txBody>
          <a:bodyPr>
            <a:noAutofit/>
          </a:bodyPr>
          <a:lstStyle/>
          <a:p>
            <a:r>
              <a:rPr lang="en-US" sz="3200" b="1" dirty="0">
                <a:latin typeface="Gotham Black" panose="02000603040000020004" pitchFamily="2" charset="0"/>
              </a:rPr>
              <a:t>CINCO CREENCIAS DE LOS SEGUIDORES</a:t>
            </a:r>
            <a:br>
              <a:rPr lang="en-US" sz="3200" b="1" dirty="0">
                <a:latin typeface="Gotham Black" panose="02000603040000020004" pitchFamily="2" charset="0"/>
              </a:rPr>
            </a:br>
            <a:r>
              <a:rPr lang="en-US" sz="3200" b="1" dirty="0">
                <a:latin typeface="Gotham Black" panose="02000603040000020004" pitchFamily="2" charset="0"/>
              </a:rPr>
              <a:t>CONSERVADORES DE CRISTO</a:t>
            </a:r>
          </a:p>
        </p:txBody>
      </p:sp>
      <p:grpSp>
        <p:nvGrpSpPr>
          <p:cNvPr id="29" name="Grupo 28">
            <a:extLst>
              <a:ext uri="{FF2B5EF4-FFF2-40B4-BE49-F238E27FC236}">
                <a16:creationId xmlns:a16="http://schemas.microsoft.com/office/drawing/2014/main" id="{70BA709C-4487-BDDF-E736-B68270F9E4DD}"/>
              </a:ext>
            </a:extLst>
          </p:cNvPr>
          <p:cNvGrpSpPr/>
          <p:nvPr/>
        </p:nvGrpSpPr>
        <p:grpSpPr>
          <a:xfrm>
            <a:off x="1392011" y="1554541"/>
            <a:ext cx="9407978" cy="4764919"/>
            <a:chOff x="1392011" y="911502"/>
            <a:chExt cx="9407978" cy="4764919"/>
          </a:xfrm>
        </p:grpSpPr>
        <p:grpSp>
          <p:nvGrpSpPr>
            <p:cNvPr id="23" name="Grupo 22">
              <a:extLst>
                <a:ext uri="{FF2B5EF4-FFF2-40B4-BE49-F238E27FC236}">
                  <a16:creationId xmlns:a16="http://schemas.microsoft.com/office/drawing/2014/main" id="{1D2AE4DE-9B72-E143-8012-82ACCDE6EA7B}"/>
                </a:ext>
              </a:extLst>
            </p:cNvPr>
            <p:cNvGrpSpPr/>
            <p:nvPr/>
          </p:nvGrpSpPr>
          <p:grpSpPr>
            <a:xfrm>
              <a:off x="1392011" y="911502"/>
              <a:ext cx="9407978" cy="773111"/>
              <a:chOff x="1392011" y="911502"/>
              <a:chExt cx="9407978" cy="773111"/>
            </a:xfrm>
          </p:grpSpPr>
          <p:sp>
            <p:nvSpPr>
              <p:cNvPr id="8" name="Forma libre: forma 7">
                <a:extLst>
                  <a:ext uri="{FF2B5EF4-FFF2-40B4-BE49-F238E27FC236}">
                    <a16:creationId xmlns:a16="http://schemas.microsoft.com/office/drawing/2014/main" id="{C1297FCE-1EBD-C6A0-0D0A-5FBC6CF3E1BB}"/>
                  </a:ext>
                </a:extLst>
              </p:cNvPr>
              <p:cNvSpPr/>
              <p:nvPr/>
            </p:nvSpPr>
            <p:spPr>
              <a:xfrm>
                <a:off x="2335327" y="911502"/>
                <a:ext cx="8464662" cy="773111"/>
              </a:xfrm>
              <a:custGeom>
                <a:avLst/>
                <a:gdLst>
                  <a:gd name="connsiteX0" fmla="*/ 0 w 11007634"/>
                  <a:gd name="connsiteY0" fmla="*/ 0 h 1020082"/>
                  <a:gd name="connsiteX1" fmla="*/ 10497593 w 11007634"/>
                  <a:gd name="connsiteY1" fmla="*/ 0 h 1020082"/>
                  <a:gd name="connsiteX2" fmla="*/ 11007634 w 11007634"/>
                  <a:gd name="connsiteY2" fmla="*/ 510041 h 1020082"/>
                  <a:gd name="connsiteX3" fmla="*/ 10497593 w 11007634"/>
                  <a:gd name="connsiteY3" fmla="*/ 1020082 h 1020082"/>
                  <a:gd name="connsiteX4" fmla="*/ 0 w 11007634"/>
                  <a:gd name="connsiteY4" fmla="*/ 1020082 h 1020082"/>
                  <a:gd name="connsiteX5" fmla="*/ 0 w 11007634"/>
                  <a:gd name="connsiteY5" fmla="*/ 0 h 10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7634" h="1020082">
                    <a:moveTo>
                      <a:pt x="11007634" y="1020081"/>
                    </a:moveTo>
                    <a:lnTo>
                      <a:pt x="510041" y="1020081"/>
                    </a:lnTo>
                    <a:lnTo>
                      <a:pt x="0" y="510041"/>
                    </a:lnTo>
                    <a:lnTo>
                      <a:pt x="510041" y="1"/>
                    </a:lnTo>
                    <a:lnTo>
                      <a:pt x="11007634" y="1"/>
                    </a:lnTo>
                    <a:lnTo>
                      <a:pt x="11007634" y="1020081"/>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4848" tIns="106681" rIns="199136" bIns="106681" numCol="1" spcCol="1270" anchor="ctr" anchorCtr="0">
                <a:noAutofit/>
              </a:bodyPr>
              <a:lstStyle/>
              <a:p>
                <a:pPr marL="0" lvl="0" indent="0" algn="ctr" defTabSz="1244600">
                  <a:lnSpc>
                    <a:spcPct val="90000"/>
                  </a:lnSpc>
                  <a:spcBef>
                    <a:spcPct val="0"/>
                  </a:spcBef>
                  <a:spcAft>
                    <a:spcPct val="35000"/>
                  </a:spcAft>
                  <a:buNone/>
                </a:pPr>
                <a:r>
                  <a:rPr lang="es-ES" b="1" kern="1200" dirty="0">
                    <a:latin typeface="Gotham" pitchFamily="2" charset="0"/>
                    <a:cs typeface="Gotham" pitchFamily="2" charset="0"/>
                  </a:rPr>
                  <a:t>A. Creemos que Dios reveló la Biblia a los humanos como su Palabra inspirada, inerrante e infalible</a:t>
                </a:r>
              </a:p>
            </p:txBody>
          </p:sp>
          <p:sp>
            <p:nvSpPr>
              <p:cNvPr id="9" name="Elipse 8">
                <a:extLst>
                  <a:ext uri="{FF2B5EF4-FFF2-40B4-BE49-F238E27FC236}">
                    <a16:creationId xmlns:a16="http://schemas.microsoft.com/office/drawing/2014/main" id="{07109558-905A-C8A3-D700-0199298036BD}"/>
                  </a:ext>
                </a:extLst>
              </p:cNvPr>
              <p:cNvSpPr/>
              <p:nvPr/>
            </p:nvSpPr>
            <p:spPr>
              <a:xfrm>
                <a:off x="1392011" y="911502"/>
                <a:ext cx="773110" cy="773110"/>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PE" b="1">
                  <a:latin typeface="Gotham" pitchFamily="2" charset="0"/>
                  <a:cs typeface="Gotham" pitchFamily="2" charset="0"/>
                </a:endParaRPr>
              </a:p>
            </p:txBody>
          </p:sp>
        </p:grpSp>
        <p:grpSp>
          <p:nvGrpSpPr>
            <p:cNvPr id="26" name="Grupo 25">
              <a:extLst>
                <a:ext uri="{FF2B5EF4-FFF2-40B4-BE49-F238E27FC236}">
                  <a16:creationId xmlns:a16="http://schemas.microsoft.com/office/drawing/2014/main" id="{EE30F8DA-E00A-7F95-5D2C-1C731B674B3E}"/>
                </a:ext>
              </a:extLst>
            </p:cNvPr>
            <p:cNvGrpSpPr/>
            <p:nvPr/>
          </p:nvGrpSpPr>
          <p:grpSpPr>
            <a:xfrm>
              <a:off x="1392016" y="2906899"/>
              <a:ext cx="9401564" cy="773111"/>
              <a:chOff x="1392016" y="3204079"/>
              <a:chExt cx="9401564" cy="773111"/>
            </a:xfrm>
          </p:grpSpPr>
          <p:sp>
            <p:nvSpPr>
              <p:cNvPr id="12" name="Forma libre: forma 11">
                <a:extLst>
                  <a:ext uri="{FF2B5EF4-FFF2-40B4-BE49-F238E27FC236}">
                    <a16:creationId xmlns:a16="http://schemas.microsoft.com/office/drawing/2014/main" id="{2361AF77-13ED-6592-9260-5EB43F515A0C}"/>
                  </a:ext>
                </a:extLst>
              </p:cNvPr>
              <p:cNvSpPr/>
              <p:nvPr/>
            </p:nvSpPr>
            <p:spPr>
              <a:xfrm>
                <a:off x="2299299" y="3204079"/>
                <a:ext cx="8494281" cy="773111"/>
              </a:xfrm>
              <a:custGeom>
                <a:avLst/>
                <a:gdLst>
                  <a:gd name="connsiteX0" fmla="*/ 0 w 11207813"/>
                  <a:gd name="connsiteY0" fmla="*/ 0 h 1020082"/>
                  <a:gd name="connsiteX1" fmla="*/ 10697772 w 11207813"/>
                  <a:gd name="connsiteY1" fmla="*/ 0 h 1020082"/>
                  <a:gd name="connsiteX2" fmla="*/ 11207813 w 11207813"/>
                  <a:gd name="connsiteY2" fmla="*/ 510041 h 1020082"/>
                  <a:gd name="connsiteX3" fmla="*/ 10697772 w 11207813"/>
                  <a:gd name="connsiteY3" fmla="*/ 1020082 h 1020082"/>
                  <a:gd name="connsiteX4" fmla="*/ 0 w 11207813"/>
                  <a:gd name="connsiteY4" fmla="*/ 1020082 h 1020082"/>
                  <a:gd name="connsiteX5" fmla="*/ 0 w 11207813"/>
                  <a:gd name="connsiteY5" fmla="*/ 0 h 10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07813" h="1020082">
                    <a:moveTo>
                      <a:pt x="11207813" y="1020081"/>
                    </a:moveTo>
                    <a:lnTo>
                      <a:pt x="510041" y="1020081"/>
                    </a:lnTo>
                    <a:lnTo>
                      <a:pt x="0" y="510041"/>
                    </a:lnTo>
                    <a:lnTo>
                      <a:pt x="510041" y="1"/>
                    </a:lnTo>
                    <a:lnTo>
                      <a:pt x="11207813" y="1"/>
                    </a:lnTo>
                    <a:lnTo>
                      <a:pt x="11207813" y="1020081"/>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4848" tIns="137161" rIns="256032" bIns="137160" numCol="1" spcCol="1270" anchor="ctr" anchorCtr="0">
                <a:noAutofit/>
              </a:bodyPr>
              <a:lstStyle/>
              <a:p>
                <a:pPr marL="0" lvl="0" indent="0" algn="ctr" defTabSz="1600200">
                  <a:lnSpc>
                    <a:spcPct val="90000"/>
                  </a:lnSpc>
                  <a:spcBef>
                    <a:spcPct val="0"/>
                  </a:spcBef>
                  <a:spcAft>
                    <a:spcPct val="35000"/>
                  </a:spcAft>
                  <a:buNone/>
                </a:pPr>
                <a:r>
                  <a:rPr lang="es-ES" b="1" kern="1200" dirty="0">
                    <a:solidFill>
                      <a:schemeClr val="tx1"/>
                    </a:solidFill>
                    <a:latin typeface="Gotham" pitchFamily="2" charset="0"/>
                    <a:cs typeface="Gotham" pitchFamily="2" charset="0"/>
                  </a:rPr>
                  <a:t>C. Creemos que Dios guio la selección del canon: los 66 libros de la Biblia</a:t>
                </a:r>
              </a:p>
            </p:txBody>
          </p:sp>
          <p:sp>
            <p:nvSpPr>
              <p:cNvPr id="13" name="Elipse 12">
                <a:extLst>
                  <a:ext uri="{FF2B5EF4-FFF2-40B4-BE49-F238E27FC236}">
                    <a16:creationId xmlns:a16="http://schemas.microsoft.com/office/drawing/2014/main" id="{FF197BBC-7568-E44D-16FA-24D721D37E57}"/>
                  </a:ext>
                </a:extLst>
              </p:cNvPr>
              <p:cNvSpPr/>
              <p:nvPr/>
            </p:nvSpPr>
            <p:spPr>
              <a:xfrm>
                <a:off x="1392016" y="3204079"/>
                <a:ext cx="773110" cy="773110"/>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PE" b="1">
                  <a:latin typeface="Gotham" pitchFamily="2" charset="0"/>
                  <a:cs typeface="Gotham" pitchFamily="2" charset="0"/>
                </a:endParaRPr>
              </a:p>
            </p:txBody>
          </p:sp>
        </p:grpSp>
        <p:grpSp>
          <p:nvGrpSpPr>
            <p:cNvPr id="25" name="Grupo 24">
              <a:extLst>
                <a:ext uri="{FF2B5EF4-FFF2-40B4-BE49-F238E27FC236}">
                  <a16:creationId xmlns:a16="http://schemas.microsoft.com/office/drawing/2014/main" id="{5B0393AF-B6CD-3514-6568-9AD550874BEC}"/>
                </a:ext>
              </a:extLst>
            </p:cNvPr>
            <p:cNvGrpSpPr/>
            <p:nvPr/>
          </p:nvGrpSpPr>
          <p:grpSpPr>
            <a:xfrm>
              <a:off x="1392016" y="3904081"/>
              <a:ext cx="9388695" cy="773110"/>
              <a:chOff x="1392016" y="4485381"/>
              <a:chExt cx="9388695" cy="773110"/>
            </a:xfrm>
          </p:grpSpPr>
          <p:sp>
            <p:nvSpPr>
              <p:cNvPr id="14" name="Forma libre: forma 13">
                <a:extLst>
                  <a:ext uri="{FF2B5EF4-FFF2-40B4-BE49-F238E27FC236}">
                    <a16:creationId xmlns:a16="http://schemas.microsoft.com/office/drawing/2014/main" id="{38E30706-326E-8439-E90A-42DE397BCF6A}"/>
                  </a:ext>
                </a:extLst>
              </p:cNvPr>
              <p:cNvSpPr/>
              <p:nvPr/>
            </p:nvSpPr>
            <p:spPr>
              <a:xfrm>
                <a:off x="2226949" y="4485381"/>
                <a:ext cx="8553762" cy="773110"/>
              </a:xfrm>
              <a:custGeom>
                <a:avLst/>
                <a:gdLst>
                  <a:gd name="connsiteX0" fmla="*/ 0 w 11286295"/>
                  <a:gd name="connsiteY0" fmla="*/ 0 h 1020082"/>
                  <a:gd name="connsiteX1" fmla="*/ 10776254 w 11286295"/>
                  <a:gd name="connsiteY1" fmla="*/ 0 h 1020082"/>
                  <a:gd name="connsiteX2" fmla="*/ 11286295 w 11286295"/>
                  <a:gd name="connsiteY2" fmla="*/ 510041 h 1020082"/>
                  <a:gd name="connsiteX3" fmla="*/ 10776254 w 11286295"/>
                  <a:gd name="connsiteY3" fmla="*/ 1020082 h 1020082"/>
                  <a:gd name="connsiteX4" fmla="*/ 0 w 11286295"/>
                  <a:gd name="connsiteY4" fmla="*/ 1020082 h 1020082"/>
                  <a:gd name="connsiteX5" fmla="*/ 0 w 11286295"/>
                  <a:gd name="connsiteY5" fmla="*/ 0 h 10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6295" h="1020082">
                    <a:moveTo>
                      <a:pt x="11286295" y="1020081"/>
                    </a:moveTo>
                    <a:lnTo>
                      <a:pt x="510041" y="1020081"/>
                    </a:lnTo>
                    <a:lnTo>
                      <a:pt x="0" y="510041"/>
                    </a:lnTo>
                    <a:lnTo>
                      <a:pt x="510041" y="1"/>
                    </a:lnTo>
                    <a:lnTo>
                      <a:pt x="11286295" y="1"/>
                    </a:lnTo>
                    <a:lnTo>
                      <a:pt x="11286295" y="1020081"/>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4848" tIns="121921" rIns="227584" bIns="121920" numCol="1" spcCol="1270" anchor="ctr" anchorCtr="0">
                <a:noAutofit/>
              </a:bodyPr>
              <a:lstStyle/>
              <a:p>
                <a:pPr marL="0" lvl="0" indent="0" algn="ctr" defTabSz="1422400">
                  <a:lnSpc>
                    <a:spcPct val="90000"/>
                  </a:lnSpc>
                  <a:spcBef>
                    <a:spcPct val="0"/>
                  </a:spcBef>
                  <a:spcAft>
                    <a:spcPct val="35000"/>
                  </a:spcAft>
                  <a:buNone/>
                </a:pPr>
                <a:r>
                  <a:rPr lang="es-ES" b="1" kern="1200" dirty="0">
                    <a:solidFill>
                      <a:schemeClr val="tx1"/>
                    </a:solidFill>
                    <a:latin typeface="Gotham" pitchFamily="2" charset="0"/>
                    <a:cs typeface="Gotham" pitchFamily="2" charset="0"/>
                  </a:rPr>
                  <a:t>D. Creemos que Dios vigiló el proceso de copiar y traducir la Biblia</a:t>
                </a:r>
              </a:p>
            </p:txBody>
          </p:sp>
          <p:sp>
            <p:nvSpPr>
              <p:cNvPr id="15" name="Elipse 14">
                <a:extLst>
                  <a:ext uri="{FF2B5EF4-FFF2-40B4-BE49-F238E27FC236}">
                    <a16:creationId xmlns:a16="http://schemas.microsoft.com/office/drawing/2014/main" id="{236E826A-3F64-444F-74B1-9AC5BA7BD8A5}"/>
                  </a:ext>
                </a:extLst>
              </p:cNvPr>
              <p:cNvSpPr/>
              <p:nvPr/>
            </p:nvSpPr>
            <p:spPr>
              <a:xfrm>
                <a:off x="1392016" y="4485381"/>
                <a:ext cx="773110" cy="773110"/>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PE" b="1">
                  <a:latin typeface="Gotham" pitchFamily="2" charset="0"/>
                  <a:cs typeface="Gotham" pitchFamily="2" charset="0"/>
                </a:endParaRPr>
              </a:p>
            </p:txBody>
          </p:sp>
        </p:grpSp>
        <p:grpSp>
          <p:nvGrpSpPr>
            <p:cNvPr id="24" name="Grupo 23">
              <a:extLst>
                <a:ext uri="{FF2B5EF4-FFF2-40B4-BE49-F238E27FC236}">
                  <a16:creationId xmlns:a16="http://schemas.microsoft.com/office/drawing/2014/main" id="{FC1A9EB8-E75C-BF36-E560-7867B6918C78}"/>
                </a:ext>
              </a:extLst>
            </p:cNvPr>
            <p:cNvGrpSpPr/>
            <p:nvPr/>
          </p:nvGrpSpPr>
          <p:grpSpPr>
            <a:xfrm>
              <a:off x="1392016" y="4903311"/>
              <a:ext cx="9381556" cy="773110"/>
              <a:chOff x="1392016" y="5677287"/>
              <a:chExt cx="9381556" cy="773110"/>
            </a:xfrm>
          </p:grpSpPr>
          <p:sp>
            <p:nvSpPr>
              <p:cNvPr id="16" name="Forma libre: forma 15">
                <a:extLst>
                  <a:ext uri="{FF2B5EF4-FFF2-40B4-BE49-F238E27FC236}">
                    <a16:creationId xmlns:a16="http://schemas.microsoft.com/office/drawing/2014/main" id="{34D960E6-6B9E-AE45-0271-2A75E7B71DA3}"/>
                  </a:ext>
                </a:extLst>
              </p:cNvPr>
              <p:cNvSpPr/>
              <p:nvPr/>
            </p:nvSpPr>
            <p:spPr>
              <a:xfrm>
                <a:off x="2186812" y="5677287"/>
                <a:ext cx="8586760" cy="773110"/>
              </a:xfrm>
              <a:custGeom>
                <a:avLst/>
                <a:gdLst>
                  <a:gd name="connsiteX0" fmla="*/ 0 w 11329834"/>
                  <a:gd name="connsiteY0" fmla="*/ 0 h 1020082"/>
                  <a:gd name="connsiteX1" fmla="*/ 10819793 w 11329834"/>
                  <a:gd name="connsiteY1" fmla="*/ 0 h 1020082"/>
                  <a:gd name="connsiteX2" fmla="*/ 11329834 w 11329834"/>
                  <a:gd name="connsiteY2" fmla="*/ 510041 h 1020082"/>
                  <a:gd name="connsiteX3" fmla="*/ 10819793 w 11329834"/>
                  <a:gd name="connsiteY3" fmla="*/ 1020082 h 1020082"/>
                  <a:gd name="connsiteX4" fmla="*/ 0 w 11329834"/>
                  <a:gd name="connsiteY4" fmla="*/ 1020082 h 1020082"/>
                  <a:gd name="connsiteX5" fmla="*/ 0 w 11329834"/>
                  <a:gd name="connsiteY5" fmla="*/ 0 h 10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9834" h="1020082">
                    <a:moveTo>
                      <a:pt x="11329834" y="1020081"/>
                    </a:moveTo>
                    <a:lnTo>
                      <a:pt x="510041" y="1020081"/>
                    </a:lnTo>
                    <a:lnTo>
                      <a:pt x="0" y="510041"/>
                    </a:lnTo>
                    <a:lnTo>
                      <a:pt x="510041" y="1"/>
                    </a:lnTo>
                    <a:lnTo>
                      <a:pt x="11329834" y="1"/>
                    </a:lnTo>
                    <a:lnTo>
                      <a:pt x="11329834" y="1020081"/>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4848" tIns="137161" rIns="256032" bIns="137160" numCol="1" spcCol="1270" anchor="ctr" anchorCtr="0">
                <a:noAutofit/>
              </a:bodyPr>
              <a:lstStyle/>
              <a:p>
                <a:pPr marL="0" lvl="0" indent="0" algn="ctr" defTabSz="1600200">
                  <a:lnSpc>
                    <a:spcPct val="90000"/>
                  </a:lnSpc>
                  <a:spcBef>
                    <a:spcPct val="0"/>
                  </a:spcBef>
                  <a:spcAft>
                    <a:spcPct val="35000"/>
                  </a:spcAft>
                  <a:buNone/>
                </a:pPr>
                <a:r>
                  <a:rPr lang="es-ES" b="1" kern="1200" dirty="0">
                    <a:latin typeface="Gotham" pitchFamily="2" charset="0"/>
                    <a:cs typeface="Gotham" pitchFamily="2" charset="0"/>
                  </a:rPr>
                  <a:t>E. Creemos que Dios dio la Biblia como la mayor autoridad sobre nuestra fe y acciones.</a:t>
                </a:r>
                <a:endParaRPr lang="es-ES" b="1" kern="1200" dirty="0">
                  <a:solidFill>
                    <a:schemeClr val="bg1"/>
                  </a:solidFill>
                  <a:latin typeface="Gotham" pitchFamily="2" charset="0"/>
                  <a:cs typeface="Gotham" pitchFamily="2" charset="0"/>
                </a:endParaRPr>
              </a:p>
            </p:txBody>
          </p:sp>
          <p:sp>
            <p:nvSpPr>
              <p:cNvPr id="17" name="Elipse 16">
                <a:extLst>
                  <a:ext uri="{FF2B5EF4-FFF2-40B4-BE49-F238E27FC236}">
                    <a16:creationId xmlns:a16="http://schemas.microsoft.com/office/drawing/2014/main" id="{985F67BC-C311-BF6C-0C9C-32E73AC54185}"/>
                  </a:ext>
                </a:extLst>
              </p:cNvPr>
              <p:cNvSpPr/>
              <p:nvPr/>
            </p:nvSpPr>
            <p:spPr>
              <a:xfrm>
                <a:off x="1392016" y="5677287"/>
                <a:ext cx="773110" cy="773110"/>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PE" b="1">
                  <a:latin typeface="Gotham" pitchFamily="2" charset="0"/>
                  <a:cs typeface="Gotham" pitchFamily="2" charset="0"/>
                </a:endParaRPr>
              </a:p>
            </p:txBody>
          </p:sp>
        </p:grpSp>
        <p:grpSp>
          <p:nvGrpSpPr>
            <p:cNvPr id="27" name="Grupo 26">
              <a:extLst>
                <a:ext uri="{FF2B5EF4-FFF2-40B4-BE49-F238E27FC236}">
                  <a16:creationId xmlns:a16="http://schemas.microsoft.com/office/drawing/2014/main" id="{465E292D-C0DD-31DB-A66F-7939F9C0777C}"/>
                </a:ext>
              </a:extLst>
            </p:cNvPr>
            <p:cNvGrpSpPr/>
            <p:nvPr/>
          </p:nvGrpSpPr>
          <p:grpSpPr>
            <a:xfrm>
              <a:off x="1392011" y="1907123"/>
              <a:ext cx="9389812" cy="773111"/>
              <a:chOff x="1392011" y="2043196"/>
              <a:chExt cx="9389812" cy="773111"/>
            </a:xfrm>
          </p:grpSpPr>
          <p:sp>
            <p:nvSpPr>
              <p:cNvPr id="10" name="Forma libre: forma 9">
                <a:extLst>
                  <a:ext uri="{FF2B5EF4-FFF2-40B4-BE49-F238E27FC236}">
                    <a16:creationId xmlns:a16="http://schemas.microsoft.com/office/drawing/2014/main" id="{7CFC1D37-E55A-0458-C6F5-F407DACA7B2F}"/>
                  </a:ext>
                </a:extLst>
              </p:cNvPr>
              <p:cNvSpPr/>
              <p:nvPr/>
            </p:nvSpPr>
            <p:spPr>
              <a:xfrm>
                <a:off x="2233192" y="2043196"/>
                <a:ext cx="8548631" cy="773111"/>
              </a:xfrm>
              <a:custGeom>
                <a:avLst/>
                <a:gdLst>
                  <a:gd name="connsiteX0" fmla="*/ 0 w 11124628"/>
                  <a:gd name="connsiteY0" fmla="*/ 0 h 1020082"/>
                  <a:gd name="connsiteX1" fmla="*/ 10614587 w 11124628"/>
                  <a:gd name="connsiteY1" fmla="*/ 0 h 1020082"/>
                  <a:gd name="connsiteX2" fmla="*/ 11124628 w 11124628"/>
                  <a:gd name="connsiteY2" fmla="*/ 510041 h 1020082"/>
                  <a:gd name="connsiteX3" fmla="*/ 10614587 w 11124628"/>
                  <a:gd name="connsiteY3" fmla="*/ 1020082 h 1020082"/>
                  <a:gd name="connsiteX4" fmla="*/ 0 w 11124628"/>
                  <a:gd name="connsiteY4" fmla="*/ 1020082 h 1020082"/>
                  <a:gd name="connsiteX5" fmla="*/ 0 w 11124628"/>
                  <a:gd name="connsiteY5" fmla="*/ 0 h 10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24628" h="1020082">
                    <a:moveTo>
                      <a:pt x="11124628" y="1020081"/>
                    </a:moveTo>
                    <a:lnTo>
                      <a:pt x="510041" y="1020081"/>
                    </a:lnTo>
                    <a:lnTo>
                      <a:pt x="0" y="510041"/>
                    </a:lnTo>
                    <a:lnTo>
                      <a:pt x="510041" y="1"/>
                    </a:lnTo>
                    <a:lnTo>
                      <a:pt x="11124628" y="1"/>
                    </a:lnTo>
                    <a:lnTo>
                      <a:pt x="11124628" y="1020081"/>
                    </a:ln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4848" tIns="121921" rIns="227584" bIns="121921" numCol="1" spcCol="1270" anchor="ctr" anchorCtr="0">
                <a:noAutofit/>
              </a:bodyPr>
              <a:lstStyle/>
              <a:p>
                <a:pPr marL="0" lvl="0" indent="0" algn="ctr" defTabSz="1422400">
                  <a:lnSpc>
                    <a:spcPct val="90000"/>
                  </a:lnSpc>
                  <a:spcBef>
                    <a:spcPct val="0"/>
                  </a:spcBef>
                  <a:spcAft>
                    <a:spcPct val="35000"/>
                  </a:spcAft>
                  <a:buNone/>
                </a:pPr>
                <a:r>
                  <a:rPr lang="es-ES" b="1" kern="1200" dirty="0">
                    <a:solidFill>
                      <a:srgbClr val="FFFF00"/>
                    </a:solidFill>
                    <a:latin typeface="Gotham" pitchFamily="2" charset="0"/>
                    <a:cs typeface="Gotham" pitchFamily="2" charset="0"/>
                  </a:rPr>
                  <a:t>B. Creemos que la Biblia es la Palabra de Dios por su evidencia</a:t>
                </a:r>
              </a:p>
            </p:txBody>
          </p:sp>
          <p:sp>
            <p:nvSpPr>
              <p:cNvPr id="11" name="Elipse 10">
                <a:extLst>
                  <a:ext uri="{FF2B5EF4-FFF2-40B4-BE49-F238E27FC236}">
                    <a16:creationId xmlns:a16="http://schemas.microsoft.com/office/drawing/2014/main" id="{CF086FE7-3FFA-1CC2-5442-18BB7ACE4FC6}"/>
                  </a:ext>
                </a:extLst>
              </p:cNvPr>
              <p:cNvSpPr/>
              <p:nvPr/>
            </p:nvSpPr>
            <p:spPr>
              <a:xfrm>
                <a:off x="1392011" y="2043196"/>
                <a:ext cx="773110" cy="773110"/>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PE" b="1">
                  <a:latin typeface="Gotham" pitchFamily="2" charset="0"/>
                  <a:cs typeface="Gotham" pitchFamily="2" charset="0"/>
                </a:endParaRPr>
              </a:p>
            </p:txBody>
          </p:sp>
        </p:grpSp>
      </p:grpSp>
    </p:spTree>
    <p:extLst>
      <p:ext uri="{BB962C8B-B14F-4D97-AF65-F5344CB8AC3E}">
        <p14:creationId xmlns:p14="http://schemas.microsoft.com/office/powerpoint/2010/main" val="781973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6C1FB-FC78-6C6D-6EE1-0FA9A53CF842}"/>
            </a:ext>
          </a:extLst>
        </p:cNvPr>
        <p:cNvGrpSpPr/>
        <p:nvPr/>
      </p:nvGrpSpPr>
      <p:grpSpPr>
        <a:xfrm>
          <a:off x="0" y="0"/>
          <a:ext cx="0" cy="0"/>
          <a:chOff x="0" y="0"/>
          <a:chExt cx="0" cy="0"/>
        </a:xfrm>
      </p:grpSpPr>
      <p:pic>
        <p:nvPicPr>
          <p:cNvPr id="23" name="Imagen 22" descr="Patrón de fondo&#10;&#10;El contenido generado por IA puede ser incorrecto.">
            <a:extLst>
              <a:ext uri="{FF2B5EF4-FFF2-40B4-BE49-F238E27FC236}">
                <a16:creationId xmlns:a16="http://schemas.microsoft.com/office/drawing/2014/main" id="{34F6A789-D9AE-ABF4-208D-DD03A9FB5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Rectángulo 3"/>
          <p:cNvSpPr/>
          <p:nvPr/>
        </p:nvSpPr>
        <p:spPr>
          <a:xfrm>
            <a:off x="0" y="0"/>
            <a:ext cx="12190475" cy="1486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buAutoNum type="alphaUcPeriod"/>
            </a:pPr>
            <a:r>
              <a:rPr lang="es-ES" sz="3000" b="1" dirty="0">
                <a:solidFill>
                  <a:schemeClr val="tx1"/>
                </a:solidFill>
                <a:latin typeface="Gotham" pitchFamily="2" charset="0"/>
                <a:ea typeface="+mj-ea"/>
                <a:cs typeface="Gotham" pitchFamily="2" charset="0"/>
              </a:rPr>
              <a:t>CREEMOS QUE DIOS </a:t>
            </a:r>
            <a:r>
              <a:rPr lang="es-ES" sz="3000" b="1" dirty="0">
                <a:solidFill>
                  <a:srgbClr val="EE0000"/>
                </a:solidFill>
                <a:latin typeface="Gotham Black" panose="02000603040000020004" pitchFamily="2" charset="0"/>
                <a:ea typeface="+mj-ea"/>
                <a:cs typeface="Gotham" pitchFamily="2" charset="0"/>
              </a:rPr>
              <a:t>REVELÓ</a:t>
            </a:r>
            <a:r>
              <a:rPr lang="es-ES" sz="3000" b="1" dirty="0">
                <a:solidFill>
                  <a:schemeClr val="tx1"/>
                </a:solidFill>
                <a:latin typeface="Gotham" pitchFamily="2" charset="0"/>
                <a:ea typeface="+mj-ea"/>
                <a:cs typeface="Gotham" pitchFamily="2" charset="0"/>
              </a:rPr>
              <a:t> LA BIBLIA </a:t>
            </a:r>
          </a:p>
          <a:p>
            <a:pPr lvl="0" algn="ctr"/>
            <a:r>
              <a:rPr lang="es-ES" sz="3000" b="1" dirty="0">
                <a:solidFill>
                  <a:schemeClr val="tx1"/>
                </a:solidFill>
                <a:latin typeface="Gotham" pitchFamily="2" charset="0"/>
                <a:ea typeface="+mj-ea"/>
                <a:cs typeface="Gotham" pitchFamily="2" charset="0"/>
              </a:rPr>
              <a:t>A LOS HUMANOS COMO SU PALABRA </a:t>
            </a:r>
            <a:endParaRPr kumimoji="0" lang="en-US" sz="3000" b="1" i="0" u="none" strike="noStrike" kern="1200" cap="none" spc="0" normalizeH="0" baseline="0" noProof="0" dirty="0">
              <a:ln>
                <a:noFill/>
              </a:ln>
              <a:solidFill>
                <a:schemeClr val="tx1"/>
              </a:solidFill>
              <a:effectLst/>
              <a:uLnTx/>
              <a:uFillTx/>
              <a:latin typeface="Gotham" pitchFamily="2" charset="0"/>
              <a:cs typeface="Gotham" pitchFamily="2" charset="0"/>
            </a:endParaRPr>
          </a:p>
        </p:txBody>
      </p:sp>
      <p:sp>
        <p:nvSpPr>
          <p:cNvPr id="5" name="Rectángulo 4">
            <a:extLst>
              <a:ext uri="{FF2B5EF4-FFF2-40B4-BE49-F238E27FC236}">
                <a16:creationId xmlns:a16="http://schemas.microsoft.com/office/drawing/2014/main" id="{EE4BC01E-81FB-569F-A313-F3BCEE23CDDB}"/>
              </a:ext>
            </a:extLst>
          </p:cNvPr>
          <p:cNvSpPr/>
          <p:nvPr/>
        </p:nvSpPr>
        <p:spPr>
          <a:xfrm>
            <a:off x="1464733" y="1579470"/>
            <a:ext cx="9262534" cy="5041464"/>
          </a:xfrm>
          <a:prstGeom prst="rect">
            <a:avLst/>
          </a:prstGeom>
          <a:blipFill>
            <a:blip r:embed="rId3"/>
            <a:stretch>
              <a:fillRect/>
            </a:stretch>
          </a:blipFill>
        </p:spPr>
        <p:txBody>
          <a:bodyPr/>
          <a:lstStyle/>
          <a:p>
            <a:endParaRPr lang="es-PE" dirty="0"/>
          </a:p>
        </p:txBody>
      </p:sp>
      <p:grpSp>
        <p:nvGrpSpPr>
          <p:cNvPr id="21" name="Grupo 20">
            <a:extLst>
              <a:ext uri="{FF2B5EF4-FFF2-40B4-BE49-F238E27FC236}">
                <a16:creationId xmlns:a16="http://schemas.microsoft.com/office/drawing/2014/main" id="{47F86BA3-C34B-492D-C3B4-D552DACC283E}"/>
              </a:ext>
            </a:extLst>
          </p:cNvPr>
          <p:cNvGrpSpPr/>
          <p:nvPr/>
        </p:nvGrpSpPr>
        <p:grpSpPr>
          <a:xfrm>
            <a:off x="3122700" y="1812517"/>
            <a:ext cx="5945074" cy="4575369"/>
            <a:chOff x="1979725" y="1486544"/>
            <a:chExt cx="6979482" cy="5371456"/>
          </a:xfrm>
        </p:grpSpPr>
        <p:sp>
          <p:nvSpPr>
            <p:cNvPr id="6" name="Flecha: circular 5">
              <a:extLst>
                <a:ext uri="{FF2B5EF4-FFF2-40B4-BE49-F238E27FC236}">
                  <a16:creationId xmlns:a16="http://schemas.microsoft.com/office/drawing/2014/main" id="{58500378-785B-EC55-F11D-1FCF36557F91}"/>
                </a:ext>
              </a:extLst>
            </p:cNvPr>
            <p:cNvSpPr/>
            <p:nvPr/>
          </p:nvSpPr>
          <p:spPr>
            <a:xfrm>
              <a:off x="4604349" y="1486544"/>
              <a:ext cx="2585425" cy="2585819"/>
            </a:xfrm>
            <a:prstGeom prst="circularArrow">
              <a:avLst>
                <a:gd name="adj1" fmla="val 10980"/>
                <a:gd name="adj2" fmla="val 1142322"/>
                <a:gd name="adj3" fmla="val 4500000"/>
                <a:gd name="adj4" fmla="val 10800000"/>
                <a:gd name="adj5" fmla="val 12500"/>
              </a:avLst>
            </a:prstGeom>
            <a:solidFill>
              <a:srgbClr val="FFFF0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s-PE" sz="4000">
                <a:latin typeface="Gotham" pitchFamily="2" charset="0"/>
                <a:cs typeface="Gotham" pitchFamily="2" charset="0"/>
              </a:endParaRPr>
            </a:p>
          </p:txBody>
        </p:sp>
        <p:sp>
          <p:nvSpPr>
            <p:cNvPr id="14" name="Forma libre: forma 13">
              <a:extLst>
                <a:ext uri="{FF2B5EF4-FFF2-40B4-BE49-F238E27FC236}">
                  <a16:creationId xmlns:a16="http://schemas.microsoft.com/office/drawing/2014/main" id="{A9952012-CA17-D8E0-DBE3-B006669004F0}"/>
                </a:ext>
              </a:extLst>
            </p:cNvPr>
            <p:cNvSpPr/>
            <p:nvPr/>
          </p:nvSpPr>
          <p:spPr>
            <a:xfrm>
              <a:off x="2829089" y="2420103"/>
              <a:ext cx="6130118" cy="718163"/>
            </a:xfrm>
            <a:custGeom>
              <a:avLst/>
              <a:gdLst>
                <a:gd name="connsiteX0" fmla="*/ 0 w 6130118"/>
                <a:gd name="connsiteY0" fmla="*/ 0 h 718163"/>
                <a:gd name="connsiteX1" fmla="*/ 6130118 w 6130118"/>
                <a:gd name="connsiteY1" fmla="*/ 0 h 718163"/>
                <a:gd name="connsiteX2" fmla="*/ 6130118 w 6130118"/>
                <a:gd name="connsiteY2" fmla="*/ 718163 h 718163"/>
                <a:gd name="connsiteX3" fmla="*/ 0 w 6130118"/>
                <a:gd name="connsiteY3" fmla="*/ 718163 h 718163"/>
                <a:gd name="connsiteX4" fmla="*/ 0 w 6130118"/>
                <a:gd name="connsiteY4" fmla="*/ 0 h 71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0118" h="718163">
                  <a:moveTo>
                    <a:pt x="0" y="0"/>
                  </a:moveTo>
                  <a:lnTo>
                    <a:pt x="6130118" y="0"/>
                  </a:lnTo>
                  <a:lnTo>
                    <a:pt x="6130118" y="718163"/>
                  </a:lnTo>
                  <a:lnTo>
                    <a:pt x="0" y="718163"/>
                  </a:lnTo>
                  <a:lnTo>
                    <a:pt x="0" y="0"/>
                  </a:lnTo>
                  <a:close/>
                </a:path>
              </a:pathLst>
            </a:custGeom>
            <a:solidFill>
              <a:srgbClr val="FFFF00"/>
            </a:solid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es-ES" sz="4000" b="1" kern="1200" dirty="0">
                  <a:solidFill>
                    <a:sysClr val="windowText" lastClr="000000">
                      <a:hueOff val="0"/>
                      <a:satOff val="0"/>
                      <a:lumOff val="0"/>
                      <a:alphaOff val="0"/>
                    </a:sysClr>
                  </a:solidFill>
                  <a:latin typeface="Gotham" pitchFamily="2" charset="0"/>
                  <a:cs typeface="Gotham" pitchFamily="2" charset="0"/>
                </a:rPr>
                <a:t>INSPIRADA</a:t>
              </a:r>
            </a:p>
          </p:txBody>
        </p:sp>
        <p:sp>
          <p:nvSpPr>
            <p:cNvPr id="15" name="Forma 14">
              <a:extLst>
                <a:ext uri="{FF2B5EF4-FFF2-40B4-BE49-F238E27FC236}">
                  <a16:creationId xmlns:a16="http://schemas.microsoft.com/office/drawing/2014/main" id="{9827D507-0C9E-AA84-3B9E-D050318087AD}"/>
                </a:ext>
              </a:extLst>
            </p:cNvPr>
            <p:cNvSpPr/>
            <p:nvPr/>
          </p:nvSpPr>
          <p:spPr>
            <a:xfrm>
              <a:off x="3886256" y="2972289"/>
              <a:ext cx="2585425" cy="2585819"/>
            </a:xfrm>
            <a:prstGeom prst="leftCircularArrow">
              <a:avLst>
                <a:gd name="adj1" fmla="val 10980"/>
                <a:gd name="adj2" fmla="val 1142322"/>
                <a:gd name="adj3" fmla="val 6300000"/>
                <a:gd name="adj4" fmla="val 18900000"/>
                <a:gd name="adj5" fmla="val 12500"/>
              </a:avLst>
            </a:prstGeom>
            <a:solidFill>
              <a:srgbClr val="FF000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s-PE" sz="4000">
                <a:latin typeface="Gotham" pitchFamily="2" charset="0"/>
                <a:cs typeface="Gotham" pitchFamily="2" charset="0"/>
              </a:endParaRPr>
            </a:p>
          </p:txBody>
        </p:sp>
        <p:sp>
          <p:nvSpPr>
            <p:cNvPr id="16" name="Forma libre: forma 15">
              <a:extLst>
                <a:ext uri="{FF2B5EF4-FFF2-40B4-BE49-F238E27FC236}">
                  <a16:creationId xmlns:a16="http://schemas.microsoft.com/office/drawing/2014/main" id="{D0AAE508-6496-CD42-0F07-8B8F661F36B2}"/>
                </a:ext>
              </a:extLst>
            </p:cNvPr>
            <p:cNvSpPr/>
            <p:nvPr/>
          </p:nvSpPr>
          <p:spPr>
            <a:xfrm>
              <a:off x="1979725" y="3914442"/>
              <a:ext cx="6398489" cy="718163"/>
            </a:xfrm>
            <a:custGeom>
              <a:avLst/>
              <a:gdLst>
                <a:gd name="connsiteX0" fmla="*/ 0 w 6398489"/>
                <a:gd name="connsiteY0" fmla="*/ 0 h 718163"/>
                <a:gd name="connsiteX1" fmla="*/ 6398489 w 6398489"/>
                <a:gd name="connsiteY1" fmla="*/ 0 h 718163"/>
                <a:gd name="connsiteX2" fmla="*/ 6398489 w 6398489"/>
                <a:gd name="connsiteY2" fmla="*/ 718163 h 718163"/>
                <a:gd name="connsiteX3" fmla="*/ 0 w 6398489"/>
                <a:gd name="connsiteY3" fmla="*/ 718163 h 718163"/>
                <a:gd name="connsiteX4" fmla="*/ 0 w 6398489"/>
                <a:gd name="connsiteY4" fmla="*/ 0 h 71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8489" h="718163">
                  <a:moveTo>
                    <a:pt x="0" y="0"/>
                  </a:moveTo>
                  <a:lnTo>
                    <a:pt x="6398489" y="0"/>
                  </a:lnTo>
                  <a:lnTo>
                    <a:pt x="6398489" y="718163"/>
                  </a:lnTo>
                  <a:lnTo>
                    <a:pt x="0" y="718163"/>
                  </a:lnTo>
                  <a:lnTo>
                    <a:pt x="0" y="0"/>
                  </a:lnTo>
                  <a:close/>
                </a:path>
              </a:pathLst>
            </a:custGeom>
            <a:solidFill>
              <a:srgbClr val="FF0000"/>
            </a:solid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es-ES" sz="4000" b="1" kern="1200" dirty="0">
                  <a:solidFill>
                    <a:sysClr val="window" lastClr="FFFFFF"/>
                  </a:solidFill>
                  <a:latin typeface="Gotham" pitchFamily="2" charset="0"/>
                  <a:cs typeface="Gotham" pitchFamily="2" charset="0"/>
                </a:rPr>
                <a:t>INERRANTE</a:t>
              </a:r>
            </a:p>
          </p:txBody>
        </p:sp>
        <p:sp>
          <p:nvSpPr>
            <p:cNvPr id="17" name="Arco de bloque 16">
              <a:extLst>
                <a:ext uri="{FF2B5EF4-FFF2-40B4-BE49-F238E27FC236}">
                  <a16:creationId xmlns:a16="http://schemas.microsoft.com/office/drawing/2014/main" id="{C81025D3-F4B3-7BA3-8ACB-A7A79D4DDEA1}"/>
                </a:ext>
              </a:extLst>
            </p:cNvPr>
            <p:cNvSpPr/>
            <p:nvPr/>
          </p:nvSpPr>
          <p:spPr>
            <a:xfrm>
              <a:off x="4788363" y="4635829"/>
              <a:ext cx="2221281" cy="2222171"/>
            </a:xfrm>
            <a:prstGeom prst="blockArc">
              <a:avLst>
                <a:gd name="adj1" fmla="val 13500000"/>
                <a:gd name="adj2" fmla="val 10800000"/>
                <a:gd name="adj3" fmla="val 12740"/>
              </a:avLst>
            </a:prstGeom>
            <a:solidFill>
              <a:srgbClr val="00B050"/>
            </a:solidFill>
            <a:ln w="25400" cap="flat" cmpd="sng" algn="ctr">
              <a:solidFill>
                <a:srgbClr val="4F81BD"/>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s-PE" sz="4000">
                <a:latin typeface="Gotham" pitchFamily="2" charset="0"/>
                <a:cs typeface="Gotham" pitchFamily="2" charset="0"/>
              </a:endParaRPr>
            </a:p>
          </p:txBody>
        </p:sp>
        <p:sp>
          <p:nvSpPr>
            <p:cNvPr id="18" name="Forma libre: forma 17">
              <a:extLst>
                <a:ext uri="{FF2B5EF4-FFF2-40B4-BE49-F238E27FC236}">
                  <a16:creationId xmlns:a16="http://schemas.microsoft.com/office/drawing/2014/main" id="{05264A03-99A3-1A8C-1837-8070F564D5E7}"/>
                </a:ext>
              </a:extLst>
            </p:cNvPr>
            <p:cNvSpPr/>
            <p:nvPr/>
          </p:nvSpPr>
          <p:spPr>
            <a:xfrm>
              <a:off x="2880638" y="5410930"/>
              <a:ext cx="6033818" cy="718163"/>
            </a:xfrm>
            <a:custGeom>
              <a:avLst/>
              <a:gdLst>
                <a:gd name="connsiteX0" fmla="*/ 0 w 6033818"/>
                <a:gd name="connsiteY0" fmla="*/ 0 h 718163"/>
                <a:gd name="connsiteX1" fmla="*/ 6033818 w 6033818"/>
                <a:gd name="connsiteY1" fmla="*/ 0 h 718163"/>
                <a:gd name="connsiteX2" fmla="*/ 6033818 w 6033818"/>
                <a:gd name="connsiteY2" fmla="*/ 718163 h 718163"/>
                <a:gd name="connsiteX3" fmla="*/ 0 w 6033818"/>
                <a:gd name="connsiteY3" fmla="*/ 718163 h 718163"/>
                <a:gd name="connsiteX4" fmla="*/ 0 w 6033818"/>
                <a:gd name="connsiteY4" fmla="*/ 0 h 71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8" h="718163">
                  <a:moveTo>
                    <a:pt x="0" y="0"/>
                  </a:moveTo>
                  <a:lnTo>
                    <a:pt x="6033818" y="0"/>
                  </a:lnTo>
                  <a:lnTo>
                    <a:pt x="6033818" y="718163"/>
                  </a:lnTo>
                  <a:lnTo>
                    <a:pt x="0" y="718163"/>
                  </a:lnTo>
                  <a:lnTo>
                    <a:pt x="0" y="0"/>
                  </a:lnTo>
                  <a:close/>
                </a:path>
              </a:pathLst>
            </a:custGeom>
            <a:solidFill>
              <a:srgbClr val="00B050"/>
            </a:solid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s-ES" sz="4000" b="1" kern="1200" dirty="0">
                  <a:solidFill>
                    <a:schemeClr val="tx1"/>
                  </a:solidFill>
                  <a:latin typeface="Gotham" pitchFamily="2" charset="0"/>
                  <a:cs typeface="Gotham" pitchFamily="2" charset="0"/>
                </a:rPr>
                <a:t>INFALIBLE</a:t>
              </a:r>
            </a:p>
          </p:txBody>
        </p:sp>
      </p:grpSp>
    </p:spTree>
    <p:extLst>
      <p:ext uri="{BB962C8B-B14F-4D97-AF65-F5344CB8AC3E}">
        <p14:creationId xmlns:p14="http://schemas.microsoft.com/office/powerpoint/2010/main" val="4089451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atrón de fondo">
            <a:extLst>
              <a:ext uri="{FF2B5EF4-FFF2-40B4-BE49-F238E27FC236}">
                <a16:creationId xmlns:a16="http://schemas.microsoft.com/office/drawing/2014/main" id="{126CF8AD-A33A-F4E9-9C3D-880933950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0" y="-1"/>
            <a:ext cx="12191998" cy="1724297"/>
          </a:xfrm>
          <a:solidFill>
            <a:schemeClr val="bg1"/>
          </a:solidFill>
        </p:spPr>
        <p:txBody>
          <a:bodyPr>
            <a:normAutofit/>
          </a:bodyPr>
          <a:lstStyle/>
          <a:p>
            <a:r>
              <a:rPr lang="es-ES" sz="3200" b="1" dirty="0">
                <a:solidFill>
                  <a:srgbClr val="EE0000"/>
                </a:solidFill>
                <a:latin typeface="Gotham" pitchFamily="2" charset="0"/>
                <a:ea typeface="+mn-ea"/>
                <a:cs typeface="Gotham" pitchFamily="2" charset="0"/>
              </a:rPr>
              <a:t>REVELADA. </a:t>
            </a:r>
            <a:r>
              <a:rPr lang="es-ES" sz="3200" b="1" dirty="0">
                <a:latin typeface="Gotham" pitchFamily="2" charset="0"/>
                <a:ea typeface="+mn-ea"/>
                <a:cs typeface="Gotham" pitchFamily="2" charset="0"/>
              </a:rPr>
              <a:t>la verdad revelada es la verdad que solo podemos conocer cuando Dios nos la muestra</a:t>
            </a:r>
            <a:endParaRPr lang="en-US" sz="3200" b="1" dirty="0">
              <a:latin typeface="Gotham" pitchFamily="2" charset="0"/>
              <a:cs typeface="Gotham" pitchFamily="2" charset="0"/>
            </a:endParaRPr>
          </a:p>
        </p:txBody>
      </p:sp>
      <p:sp>
        <p:nvSpPr>
          <p:cNvPr id="6" name="Rectángulo 5">
            <a:extLst>
              <a:ext uri="{FF2B5EF4-FFF2-40B4-BE49-F238E27FC236}">
                <a16:creationId xmlns:a16="http://schemas.microsoft.com/office/drawing/2014/main" id="{3125BD92-CC37-5D34-479E-E3AE36C85965}"/>
              </a:ext>
            </a:extLst>
          </p:cNvPr>
          <p:cNvSpPr/>
          <p:nvPr/>
        </p:nvSpPr>
        <p:spPr>
          <a:xfrm>
            <a:off x="736600" y="2286000"/>
            <a:ext cx="10718800" cy="3674533"/>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7" name="CuadroTexto 6">
            <a:extLst>
              <a:ext uri="{FF2B5EF4-FFF2-40B4-BE49-F238E27FC236}">
                <a16:creationId xmlns:a16="http://schemas.microsoft.com/office/drawing/2014/main" id="{BB0F3A70-679B-DC64-242F-C2973B687615}"/>
              </a:ext>
            </a:extLst>
          </p:cNvPr>
          <p:cNvSpPr txBox="1"/>
          <p:nvPr/>
        </p:nvSpPr>
        <p:spPr>
          <a:xfrm>
            <a:off x="1126067" y="2676716"/>
            <a:ext cx="9939867" cy="2893100"/>
          </a:xfrm>
          <a:prstGeom prst="rect">
            <a:avLst/>
          </a:prstGeom>
          <a:noFill/>
        </p:spPr>
        <p:txBody>
          <a:bodyPr wrap="square" rtlCol="0">
            <a:spAutoFit/>
          </a:bodyPr>
          <a:lstStyle/>
          <a:p>
            <a:pPr algn="just"/>
            <a:r>
              <a:rPr lang="es-ES" sz="2600" b="1" dirty="0">
                <a:solidFill>
                  <a:srgbClr val="002060"/>
                </a:solidFill>
                <a:latin typeface="Gotham" pitchFamily="2" charset="0"/>
                <a:cs typeface="Gotham" pitchFamily="2" charset="0"/>
              </a:rPr>
              <a:t>*A TRAVÉS DE LA BIBLIA, DIOS SE REVELA: SE MUESTRA A SÍ MISMO, SU VOLUNTAD, Y SU PLAN. </a:t>
            </a:r>
            <a:r>
              <a:rPr lang="es-ES" sz="2600" dirty="0">
                <a:latin typeface="Gotham" pitchFamily="2" charset="0"/>
                <a:cs typeface="Gotham" pitchFamily="2" charset="0"/>
              </a:rPr>
              <a:t>Lo que Dios revela en las Escrituras es necesario para que lo conozcamos.</a:t>
            </a:r>
          </a:p>
          <a:p>
            <a:pPr algn="just"/>
            <a:r>
              <a:rPr lang="es-ES" sz="2600" dirty="0">
                <a:latin typeface="Gotham" pitchFamily="2" charset="0"/>
                <a:cs typeface="Gotham" pitchFamily="2" charset="0"/>
              </a:rPr>
              <a:t>Las narraciones orales frecuentemente cambian, a medida que pasan de una persona a otra. </a:t>
            </a:r>
            <a:r>
              <a:rPr lang="es-ES" sz="2600" b="1" dirty="0">
                <a:solidFill>
                  <a:srgbClr val="FF0000"/>
                </a:solidFill>
                <a:latin typeface="Gotham" pitchFamily="2" charset="0"/>
                <a:cs typeface="Gotham" pitchFamily="2" charset="0"/>
              </a:rPr>
              <a:t>En contraste, las narraciones escritas tienden a ser más exactas. </a:t>
            </a:r>
            <a:endParaRPr lang="en-US" sz="2600" b="1" dirty="0">
              <a:solidFill>
                <a:srgbClr val="FF0000"/>
              </a:solidFill>
              <a:latin typeface="Gotham" pitchFamily="2" charset="0"/>
              <a:cs typeface="Gotham" pitchFamily="2" charset="0"/>
            </a:endParaRPr>
          </a:p>
        </p:txBody>
      </p:sp>
    </p:spTree>
    <p:extLst>
      <p:ext uri="{BB962C8B-B14F-4D97-AF65-F5344CB8AC3E}">
        <p14:creationId xmlns:p14="http://schemas.microsoft.com/office/powerpoint/2010/main" val="972671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atrón de fondo">
            <a:extLst>
              <a:ext uri="{FF2B5EF4-FFF2-40B4-BE49-F238E27FC236}">
                <a16:creationId xmlns:a16="http://schemas.microsoft.com/office/drawing/2014/main" id="{922315B4-D4A7-6F39-6E94-1633EDE6F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ángulo 5">
            <a:extLst>
              <a:ext uri="{FF2B5EF4-FFF2-40B4-BE49-F238E27FC236}">
                <a16:creationId xmlns:a16="http://schemas.microsoft.com/office/drawing/2014/main" id="{B67AE3F0-4E2F-9404-49C3-4C5A3BE1DD51}"/>
              </a:ext>
            </a:extLst>
          </p:cNvPr>
          <p:cNvSpPr/>
          <p:nvPr/>
        </p:nvSpPr>
        <p:spPr>
          <a:xfrm>
            <a:off x="1117600" y="1354667"/>
            <a:ext cx="9956800" cy="414866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CuadroTexto 6">
            <a:extLst>
              <a:ext uri="{FF2B5EF4-FFF2-40B4-BE49-F238E27FC236}">
                <a16:creationId xmlns:a16="http://schemas.microsoft.com/office/drawing/2014/main" id="{3283680D-96AB-D087-98C5-CE0F5756A268}"/>
              </a:ext>
            </a:extLst>
          </p:cNvPr>
          <p:cNvSpPr txBox="1"/>
          <p:nvPr/>
        </p:nvSpPr>
        <p:spPr>
          <a:xfrm>
            <a:off x="1735667" y="1720840"/>
            <a:ext cx="8720666" cy="3416320"/>
          </a:xfrm>
          <a:prstGeom prst="rect">
            <a:avLst/>
          </a:prstGeom>
          <a:noFill/>
        </p:spPr>
        <p:txBody>
          <a:bodyPr wrap="square" rtlCol="0">
            <a:spAutoFit/>
          </a:bodyPr>
          <a:lstStyle/>
          <a:p>
            <a:pPr marL="342900" indent="-342900" algn="just">
              <a:buFont typeface="Arial" panose="020B0604020202020204" pitchFamily="34" charset="0"/>
              <a:buChar char="•"/>
            </a:pPr>
            <a:r>
              <a:rPr lang="es-ES" sz="2400" dirty="0">
                <a:latin typeface="Gotham" pitchFamily="2" charset="0"/>
                <a:cs typeface="Gotham" pitchFamily="2" charset="0"/>
              </a:rPr>
              <a:t>A lo largo de la historia de la humanidad, la Biblia es la manera más completa y exacta en que conocemos a Dios. </a:t>
            </a:r>
            <a:r>
              <a:rPr lang="es-ES" sz="2400" b="1" dirty="0">
                <a:solidFill>
                  <a:srgbClr val="0070C0"/>
                </a:solidFill>
                <a:latin typeface="Gotham" pitchFamily="2" charset="0"/>
                <a:cs typeface="Gotham" pitchFamily="2" charset="0"/>
              </a:rPr>
              <a:t>Por eso afirmamos que la Biblia es nuestro estándar de fe y conducta. </a:t>
            </a:r>
          </a:p>
          <a:p>
            <a:pPr marL="342900" indent="-342900" algn="just">
              <a:buFont typeface="Arial" panose="020B0604020202020204" pitchFamily="34" charset="0"/>
              <a:buChar char="•"/>
            </a:pPr>
            <a:r>
              <a:rPr lang="es-ES" sz="2400" dirty="0">
                <a:latin typeface="Gotham" pitchFamily="2" charset="0"/>
                <a:cs typeface="Gotham" pitchFamily="2" charset="0"/>
              </a:rPr>
              <a:t>La Escritura es la principal manera en que Dios se revela a los humanos a lo largo de los siglos y alrededor del mundo. </a:t>
            </a:r>
            <a:r>
              <a:rPr lang="es-ES" sz="2400" b="1" dirty="0">
                <a:solidFill>
                  <a:srgbClr val="FF0000"/>
                </a:solidFill>
                <a:latin typeface="Gotham" pitchFamily="2" charset="0"/>
                <a:cs typeface="Gotham" pitchFamily="2" charset="0"/>
              </a:rPr>
              <a:t>A medida que estudiamos las Escrituras, nos dan un camino claro para conocer a Dios y su poder.</a:t>
            </a:r>
            <a:endParaRPr lang="es-ES" sz="2400" dirty="0">
              <a:solidFill>
                <a:srgbClr val="FF0000"/>
              </a:solidFill>
              <a:latin typeface="Gotham" pitchFamily="2" charset="0"/>
              <a:cs typeface="Gotham" pitchFamily="2" charset="0"/>
            </a:endParaRPr>
          </a:p>
        </p:txBody>
      </p:sp>
    </p:spTree>
    <p:extLst>
      <p:ext uri="{BB962C8B-B14F-4D97-AF65-F5344CB8AC3E}">
        <p14:creationId xmlns:p14="http://schemas.microsoft.com/office/powerpoint/2010/main" val="2608424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atrón de fondo">
            <a:extLst>
              <a:ext uri="{FF2B5EF4-FFF2-40B4-BE49-F238E27FC236}">
                <a16:creationId xmlns:a16="http://schemas.microsoft.com/office/drawing/2014/main" id="{2A6DB403-A304-AC6E-2DCE-5EA1F68BF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440266" y="1234439"/>
            <a:ext cx="11311467" cy="2592493"/>
          </a:xfrm>
          <a:solidFill>
            <a:schemeClr val="bg1"/>
          </a:solidFill>
        </p:spPr>
        <p:txBody>
          <a:bodyPr>
            <a:noAutofit/>
          </a:bodyPr>
          <a:lstStyle/>
          <a:p>
            <a:pPr marL="571500" indent="-571500" algn="l">
              <a:buFont typeface="Arial" panose="020B0604020202020204" pitchFamily="34" charset="0"/>
              <a:buChar char="•"/>
            </a:pPr>
            <a:r>
              <a:rPr lang="es-ES" sz="2800" b="1" dirty="0">
                <a:solidFill>
                  <a:srgbClr val="0070C0"/>
                </a:solidFill>
                <a:latin typeface="Gotham" pitchFamily="2" charset="0"/>
                <a:ea typeface="+mn-ea"/>
                <a:cs typeface="Gotham" pitchFamily="2" charset="0"/>
              </a:rPr>
              <a:t>ESCRITURA INSPIRADA </a:t>
            </a:r>
            <a:r>
              <a:rPr lang="es-ES" sz="2800" dirty="0">
                <a:solidFill>
                  <a:prstClr val="black"/>
                </a:solidFill>
                <a:latin typeface="Gotham" pitchFamily="2" charset="0"/>
                <a:ea typeface="+mn-ea"/>
                <a:cs typeface="Gotham" pitchFamily="2" charset="0"/>
              </a:rPr>
              <a:t>significa que la Biblia es el respiro o soplo de Dios sobre los escritores. </a:t>
            </a:r>
            <a:r>
              <a:rPr lang="es-ES" sz="2800" b="1" dirty="0">
                <a:solidFill>
                  <a:srgbClr val="FF0000"/>
                </a:solidFill>
                <a:latin typeface="Gotham" pitchFamily="2" charset="0"/>
                <a:ea typeface="+mn-ea"/>
                <a:cs typeface="Gotham" pitchFamily="2" charset="0"/>
              </a:rPr>
              <a:t>SU ESPÍRITU </a:t>
            </a:r>
            <a:br>
              <a:rPr lang="es-ES" sz="2800" b="1" dirty="0">
                <a:solidFill>
                  <a:srgbClr val="FF0000"/>
                </a:solidFill>
                <a:latin typeface="Gotham" pitchFamily="2" charset="0"/>
                <a:ea typeface="+mn-ea"/>
                <a:cs typeface="Gotham" pitchFamily="2" charset="0"/>
              </a:rPr>
            </a:br>
            <a:r>
              <a:rPr lang="es-ES" sz="2800" b="1" dirty="0">
                <a:solidFill>
                  <a:srgbClr val="FF0000"/>
                </a:solidFill>
                <a:latin typeface="Gotham" pitchFamily="2" charset="0"/>
                <a:ea typeface="+mn-ea"/>
                <a:cs typeface="Gotham" pitchFamily="2" charset="0"/>
              </a:rPr>
              <a:t>SANTO GUIO A LOS ESCRITORES, PARA QUE ELLOS ESCRIBIERAN LO QUE DIOS DESEABA </a:t>
            </a:r>
            <a:r>
              <a:rPr lang="es-ES" sz="2800" dirty="0">
                <a:latin typeface="Gotham" pitchFamily="2" charset="0"/>
                <a:ea typeface="+mn-ea"/>
                <a:cs typeface="Gotham" pitchFamily="2" charset="0"/>
              </a:rPr>
              <a:t>(2 Ti 3:16; 2 P 1:21). </a:t>
            </a:r>
            <a:endParaRPr lang="en-US" sz="2800" dirty="0">
              <a:latin typeface="Gotham" pitchFamily="2" charset="0"/>
              <a:cs typeface="Gotham" pitchFamily="2" charset="0"/>
            </a:endParaRPr>
          </a:p>
        </p:txBody>
      </p:sp>
      <p:sp>
        <p:nvSpPr>
          <p:cNvPr id="3" name="Marcador de contenido 2"/>
          <p:cNvSpPr>
            <a:spLocks noGrp="1"/>
          </p:cNvSpPr>
          <p:nvPr>
            <p:ph idx="1"/>
          </p:nvPr>
        </p:nvSpPr>
        <p:spPr>
          <a:xfrm>
            <a:off x="440266" y="4022392"/>
            <a:ext cx="11311467" cy="2429208"/>
          </a:xfrm>
          <a:solidFill>
            <a:schemeClr val="bg1"/>
          </a:solidFill>
        </p:spPr>
        <p:txBody>
          <a:bodyPr>
            <a:noAutofit/>
          </a:bodyPr>
          <a:lstStyle/>
          <a:p>
            <a:r>
              <a:rPr lang="es-ES" sz="2800" b="1" dirty="0">
                <a:solidFill>
                  <a:srgbClr val="0070C0"/>
                </a:solidFill>
                <a:latin typeface="Gotham" pitchFamily="2" charset="0"/>
                <a:cs typeface="Gotham" pitchFamily="2" charset="0"/>
              </a:rPr>
              <a:t>LA BIBLIA ES INSPIRADA POR DIOS. </a:t>
            </a:r>
            <a:r>
              <a:rPr lang="es-ES" sz="2800" dirty="0">
                <a:latin typeface="Gotham" pitchFamily="2" charset="0"/>
                <a:cs typeface="Gotham" pitchFamily="2" charset="0"/>
              </a:rPr>
              <a:t>Como la teología bíblica y la portada de este libro enfatizan, cada escritor de la Biblia tenía una orientación única, pero Dios estaba a cargo, supervisaba y vigilaba lo que escribían todos los escritores de la Biblia.</a:t>
            </a:r>
          </a:p>
        </p:txBody>
      </p:sp>
      <p:sp>
        <p:nvSpPr>
          <p:cNvPr id="4" name="Rectángulo 3"/>
          <p:cNvSpPr/>
          <p:nvPr/>
        </p:nvSpPr>
        <p:spPr>
          <a:xfrm>
            <a:off x="0" y="0"/>
            <a:ext cx="12192000" cy="9797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400" b="1" dirty="0">
                <a:solidFill>
                  <a:sysClr val="windowText" lastClr="000000"/>
                </a:solidFill>
                <a:latin typeface="Gotham" pitchFamily="2" charset="0"/>
                <a:ea typeface="+mj-ea"/>
                <a:cs typeface="Gotham" pitchFamily="2" charset="0"/>
              </a:rPr>
              <a:t>INSPIRADA</a:t>
            </a:r>
            <a:endParaRPr lang="en-US" sz="3400" dirty="0">
              <a:solidFill>
                <a:sysClr val="windowText" lastClr="000000"/>
              </a:solidFill>
              <a:latin typeface="Gotham" pitchFamily="2" charset="0"/>
              <a:cs typeface="Gotham" pitchFamily="2" charset="0"/>
            </a:endParaRPr>
          </a:p>
        </p:txBody>
      </p:sp>
    </p:spTree>
    <p:extLst>
      <p:ext uri="{BB962C8B-B14F-4D97-AF65-F5344CB8AC3E}">
        <p14:creationId xmlns:p14="http://schemas.microsoft.com/office/powerpoint/2010/main" val="1180942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81C83A3-5D6C-E778-7318-4D2E2BF02888}"/>
              </a:ext>
            </a:extLst>
          </p:cNvPr>
          <p:cNvPicPr>
            <a:picLocks noChangeAspect="1"/>
          </p:cNvPicPr>
          <p:nvPr/>
        </p:nvPicPr>
        <p:blipFill>
          <a:blip r:embed="rId2"/>
          <a:srcRect t="9" b="9"/>
          <a:stretch/>
        </p:blipFill>
        <p:spPr>
          <a:xfrm>
            <a:off x="20" y="1282"/>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1" name="Grupo 10">
            <a:extLst>
              <a:ext uri="{FF2B5EF4-FFF2-40B4-BE49-F238E27FC236}">
                <a16:creationId xmlns:a16="http://schemas.microsoft.com/office/drawing/2014/main" id="{B4E6DC92-F7DC-BD7C-DC86-9FF8A418B11D}"/>
              </a:ext>
            </a:extLst>
          </p:cNvPr>
          <p:cNvGrpSpPr/>
          <p:nvPr/>
        </p:nvGrpSpPr>
        <p:grpSpPr>
          <a:xfrm>
            <a:off x="2779594" y="3377558"/>
            <a:ext cx="6632812" cy="2006747"/>
            <a:chOff x="2779594" y="3306170"/>
            <a:chExt cx="6632812" cy="2006747"/>
          </a:xfrm>
        </p:grpSpPr>
        <p:sp>
          <p:nvSpPr>
            <p:cNvPr id="7" name="CuadroTexto 6">
              <a:extLst>
                <a:ext uri="{FF2B5EF4-FFF2-40B4-BE49-F238E27FC236}">
                  <a16:creationId xmlns:a16="http://schemas.microsoft.com/office/drawing/2014/main" id="{2D72E39A-48FD-5F47-673E-1C441D559DF0}"/>
                </a:ext>
              </a:extLst>
            </p:cNvPr>
            <p:cNvSpPr txBox="1"/>
            <p:nvPr/>
          </p:nvSpPr>
          <p:spPr>
            <a:xfrm>
              <a:off x="3479886" y="4912807"/>
              <a:ext cx="5232228" cy="400110"/>
            </a:xfrm>
            <a:prstGeom prst="rect">
              <a:avLst/>
            </a:prstGeom>
            <a:noFill/>
          </p:spPr>
          <p:txBody>
            <a:bodyPr wrap="square" rtlCol="0">
              <a:spAutoFit/>
            </a:bodyPr>
            <a:lstStyle/>
            <a:p>
              <a:pPr lvl="0" algn="ctr">
                <a:defRPr/>
              </a:pPr>
              <a:r>
                <a:rPr lang="es-ES" sz="2000" b="1" dirty="0">
                  <a:solidFill>
                    <a:srgbClr val="EE0000"/>
                  </a:solidFill>
                  <a:latin typeface="Gotham" pitchFamily="2" charset="0"/>
                  <a:cs typeface="Gotham" pitchFamily="2" charset="0"/>
                </a:rPr>
                <a:t>16 DOCTRINAS BÍBLICAS</a:t>
              </a:r>
            </a:p>
          </p:txBody>
        </p:sp>
        <p:grpSp>
          <p:nvGrpSpPr>
            <p:cNvPr id="9" name="Grupo 8">
              <a:extLst>
                <a:ext uri="{FF2B5EF4-FFF2-40B4-BE49-F238E27FC236}">
                  <a16:creationId xmlns:a16="http://schemas.microsoft.com/office/drawing/2014/main" id="{C0157B28-B627-07E6-7A5C-CFFF61FC6CD7}"/>
                </a:ext>
              </a:extLst>
            </p:cNvPr>
            <p:cNvGrpSpPr/>
            <p:nvPr/>
          </p:nvGrpSpPr>
          <p:grpSpPr>
            <a:xfrm>
              <a:off x="2779594" y="3306170"/>
              <a:ext cx="6632812" cy="1505648"/>
              <a:chOff x="2779594" y="3306170"/>
              <a:chExt cx="6632812" cy="1505648"/>
            </a:xfrm>
          </p:grpSpPr>
          <p:sp>
            <p:nvSpPr>
              <p:cNvPr id="4" name="CuadroTexto 3">
                <a:extLst>
                  <a:ext uri="{FF2B5EF4-FFF2-40B4-BE49-F238E27FC236}">
                    <a16:creationId xmlns:a16="http://schemas.microsoft.com/office/drawing/2014/main" id="{4AB3881B-A616-E576-25B0-33F11F302757}"/>
                  </a:ext>
                </a:extLst>
              </p:cNvPr>
              <p:cNvSpPr txBox="1"/>
              <p:nvPr/>
            </p:nvSpPr>
            <p:spPr>
              <a:xfrm>
                <a:off x="2779594" y="3306170"/>
                <a:ext cx="6632812" cy="861774"/>
              </a:xfrm>
              <a:prstGeom prst="rect">
                <a:avLst/>
              </a:prstGeom>
              <a:noFill/>
            </p:spPr>
            <p:txBody>
              <a:bodyPr wrap="square" rtlCol="0">
                <a:spAutoFit/>
              </a:bodyPr>
              <a:lstStyle/>
              <a:p>
                <a:pPr lvl="0" algn="ctr">
                  <a:defRPr/>
                </a:pPr>
                <a:r>
                  <a:rPr lang="es-ES" sz="5000" b="1" dirty="0">
                    <a:latin typeface="Gotham Black" panose="02000603040000020004" pitchFamily="2" charset="0"/>
                    <a:cs typeface="Gotham" pitchFamily="2" charset="0"/>
                  </a:rPr>
                  <a:t>INTRODUCCIÓN A </a:t>
                </a:r>
              </a:p>
            </p:txBody>
          </p:sp>
          <p:sp>
            <p:nvSpPr>
              <p:cNvPr id="8" name="CuadroTexto 7">
                <a:extLst>
                  <a:ext uri="{FF2B5EF4-FFF2-40B4-BE49-F238E27FC236}">
                    <a16:creationId xmlns:a16="http://schemas.microsoft.com/office/drawing/2014/main" id="{63929797-C407-BFF4-3E28-9B685DE81F6C}"/>
                  </a:ext>
                </a:extLst>
              </p:cNvPr>
              <p:cNvSpPr txBox="1"/>
              <p:nvPr/>
            </p:nvSpPr>
            <p:spPr>
              <a:xfrm>
                <a:off x="3676908" y="3950044"/>
                <a:ext cx="4838184" cy="861774"/>
              </a:xfrm>
              <a:prstGeom prst="rect">
                <a:avLst/>
              </a:prstGeom>
              <a:noFill/>
            </p:spPr>
            <p:txBody>
              <a:bodyPr wrap="none" rtlCol="0">
                <a:spAutoFit/>
              </a:bodyPr>
              <a:lstStyle/>
              <a:p>
                <a:r>
                  <a:rPr lang="es-ES" sz="5000" b="1" dirty="0">
                    <a:latin typeface="Gotham Black" panose="02000603040000020004" pitchFamily="2" charset="0"/>
                    <a:cs typeface="Gotham" pitchFamily="2" charset="0"/>
                  </a:rPr>
                  <a:t>LA TEOLOGÍA</a:t>
                </a:r>
              </a:p>
            </p:txBody>
          </p:sp>
        </p:grpSp>
      </p:grpSp>
    </p:spTree>
    <p:extLst>
      <p:ext uri="{BB962C8B-B14F-4D97-AF65-F5344CB8AC3E}">
        <p14:creationId xmlns:p14="http://schemas.microsoft.com/office/powerpoint/2010/main" val="1528393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atrón de fondo">
            <a:extLst>
              <a:ext uri="{FF2B5EF4-FFF2-40B4-BE49-F238E27FC236}">
                <a16:creationId xmlns:a16="http://schemas.microsoft.com/office/drawing/2014/main" id="{21151F86-15C5-B00B-42FE-7645928D5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Marcador de contenido 2"/>
          <p:cNvSpPr>
            <a:spLocks noGrp="1"/>
          </p:cNvSpPr>
          <p:nvPr>
            <p:ph idx="1"/>
          </p:nvPr>
        </p:nvSpPr>
        <p:spPr>
          <a:xfrm>
            <a:off x="601134" y="1189567"/>
            <a:ext cx="10989733" cy="4478866"/>
          </a:xfrm>
          <a:solidFill>
            <a:schemeClr val="bg1"/>
          </a:solidFill>
        </p:spPr>
        <p:txBody>
          <a:bodyPr>
            <a:normAutofit/>
          </a:bodyPr>
          <a:lstStyle/>
          <a:p>
            <a:pPr lvl="0"/>
            <a:r>
              <a:rPr lang="es-ES" sz="3000" dirty="0">
                <a:latin typeface="Gotham" pitchFamily="2" charset="0"/>
                <a:cs typeface="Gotham" pitchFamily="2" charset="0"/>
              </a:rPr>
              <a:t>Tenemos la Escritura porque el Espíritu Santo inspiró a los mensajeros de Dios y los guio (2 Ti 3:16-17; 2 P 1:20-21). </a:t>
            </a:r>
            <a:r>
              <a:rPr lang="es-ES" sz="3000" b="1" dirty="0">
                <a:solidFill>
                  <a:srgbClr val="EE0000"/>
                </a:solidFill>
                <a:latin typeface="Gotham" pitchFamily="2" charset="0"/>
                <a:cs typeface="Gotham" pitchFamily="2" charset="0"/>
              </a:rPr>
              <a:t>EL ESPÍRITU SANTO EMPODERÓ Y CAPACITÓ A LOS ESCRITORES DE LA BIBLIA DE DIFERENTES MANERAS. </a:t>
            </a:r>
          </a:p>
          <a:p>
            <a:r>
              <a:rPr lang="es-ES" sz="3000" dirty="0">
                <a:latin typeface="Gotham" pitchFamily="2" charset="0"/>
                <a:cs typeface="Gotham" pitchFamily="2" charset="0"/>
              </a:rPr>
              <a:t>Pero en el presente, el </a:t>
            </a:r>
            <a:r>
              <a:rPr lang="es-ES" sz="3000" b="1" dirty="0">
                <a:solidFill>
                  <a:srgbClr val="EE0000"/>
                </a:solidFill>
                <a:latin typeface="Gotham" pitchFamily="2" charset="0"/>
                <a:cs typeface="Gotham" pitchFamily="2" charset="0"/>
              </a:rPr>
              <a:t>canon de las Escrituras está cerrado. </a:t>
            </a:r>
            <a:r>
              <a:rPr lang="es-ES" sz="3000" b="1" dirty="0">
                <a:solidFill>
                  <a:srgbClr val="0070C0"/>
                </a:solidFill>
                <a:latin typeface="Gotham" pitchFamily="2" charset="0"/>
                <a:cs typeface="Gotham" pitchFamily="2" charset="0"/>
              </a:rPr>
              <a:t>Y nosotros no pretendemos que los creyentes tengan la misma autoridad de inspiración que reconocemos en los apóstoles. </a:t>
            </a:r>
          </a:p>
        </p:txBody>
      </p:sp>
    </p:spTree>
    <p:extLst>
      <p:ext uri="{BB962C8B-B14F-4D97-AF65-F5344CB8AC3E}">
        <p14:creationId xmlns:p14="http://schemas.microsoft.com/office/powerpoint/2010/main" val="3564458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atrón de fondo">
            <a:extLst>
              <a:ext uri="{FF2B5EF4-FFF2-40B4-BE49-F238E27FC236}">
                <a16:creationId xmlns:a16="http://schemas.microsoft.com/office/drawing/2014/main" id="{7EFBB7EF-BB39-DE2C-FCB2-B1FE7CDAF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0" y="0"/>
            <a:ext cx="12192000" cy="1417638"/>
          </a:xfrm>
          <a:solidFill>
            <a:schemeClr val="bg1"/>
          </a:solidFill>
        </p:spPr>
        <p:txBody>
          <a:bodyPr>
            <a:normAutofit fontScale="90000"/>
          </a:bodyPr>
          <a:lstStyle/>
          <a:p>
            <a:r>
              <a:rPr lang="es-ES" b="1" dirty="0">
                <a:solidFill>
                  <a:srgbClr val="EE0000"/>
                </a:solidFill>
                <a:latin typeface="Gotham" pitchFamily="2" charset="0"/>
                <a:cs typeface="Gotham" pitchFamily="2" charset="0"/>
              </a:rPr>
              <a:t>ILUMINACIÓN: </a:t>
            </a:r>
            <a:r>
              <a:rPr lang="es-ES" b="1" dirty="0">
                <a:latin typeface="Gotham" pitchFamily="2" charset="0"/>
                <a:cs typeface="Gotham" pitchFamily="2" charset="0"/>
              </a:rPr>
              <a:t>discernimiento o</a:t>
            </a:r>
            <a:br>
              <a:rPr lang="es-ES" b="1" dirty="0">
                <a:latin typeface="Gotham" pitchFamily="2" charset="0"/>
                <a:cs typeface="Gotham" pitchFamily="2" charset="0"/>
              </a:rPr>
            </a:br>
            <a:r>
              <a:rPr lang="es-ES" b="1" dirty="0">
                <a:latin typeface="Gotham" pitchFamily="2" charset="0"/>
                <a:cs typeface="Gotham" pitchFamily="2" charset="0"/>
              </a:rPr>
              <a:t>sabiduría espiritual</a:t>
            </a:r>
            <a:endParaRPr lang="en-US" b="1" dirty="0">
              <a:latin typeface="Gotham" pitchFamily="2" charset="0"/>
              <a:cs typeface="Gotham" pitchFamily="2" charset="0"/>
            </a:endParaRPr>
          </a:p>
        </p:txBody>
      </p:sp>
      <p:sp>
        <p:nvSpPr>
          <p:cNvPr id="3" name="Marcador de contenido 2"/>
          <p:cNvSpPr>
            <a:spLocks noGrp="1"/>
          </p:cNvSpPr>
          <p:nvPr>
            <p:ph idx="1"/>
          </p:nvPr>
        </p:nvSpPr>
        <p:spPr>
          <a:xfrm>
            <a:off x="1117600" y="1773239"/>
            <a:ext cx="9956800" cy="4068762"/>
          </a:xfrm>
          <a:solidFill>
            <a:schemeClr val="bg1"/>
          </a:solidFill>
          <a:ln>
            <a:noFill/>
          </a:ln>
        </p:spPr>
        <p:txBody>
          <a:bodyPr>
            <a:normAutofit/>
          </a:bodyPr>
          <a:lstStyle/>
          <a:p>
            <a:pPr algn="just"/>
            <a:r>
              <a:rPr lang="es-ES" sz="2600" dirty="0">
                <a:latin typeface="Gotham" pitchFamily="2" charset="0"/>
                <a:cs typeface="Gotham" pitchFamily="2" charset="0"/>
              </a:rPr>
              <a:t>Es un error que cualquiera afirme que, por *iluminación, puede obtener un conocimiento contrario a lo que los apóstoles escribieron por inspiración. </a:t>
            </a:r>
          </a:p>
          <a:p>
            <a:pPr algn="just"/>
            <a:r>
              <a:rPr lang="es-ES" sz="2600" b="1" dirty="0">
                <a:solidFill>
                  <a:srgbClr val="FF0000"/>
                </a:solidFill>
                <a:latin typeface="Gotham" pitchFamily="2" charset="0"/>
                <a:cs typeface="Gotham" pitchFamily="2" charset="0"/>
              </a:rPr>
              <a:t>El Espíritu Santo ciertamente guía a los predicadores y maestros de hoy. Pero alejémonos de cualquier enseñanza que contradiga las palabras inspiradas de los profetas y los apóstoles.</a:t>
            </a:r>
            <a:r>
              <a:rPr lang="es-ES" sz="2600" b="1" dirty="0">
                <a:latin typeface="Gotham" pitchFamily="2" charset="0"/>
                <a:cs typeface="Gotham" pitchFamily="2" charset="0"/>
              </a:rPr>
              <a:t> </a:t>
            </a:r>
            <a:r>
              <a:rPr lang="es-ES" sz="2600" dirty="0">
                <a:latin typeface="Gotham" pitchFamily="2" charset="0"/>
                <a:cs typeface="Gotham" pitchFamily="2" charset="0"/>
              </a:rPr>
              <a:t>Es bueno que nos guiemos por las palabras de Pablo: </a:t>
            </a:r>
            <a:r>
              <a:rPr lang="es-ES" sz="2600" b="1" dirty="0">
                <a:solidFill>
                  <a:srgbClr val="0070C0"/>
                </a:solidFill>
                <a:latin typeface="Gotham" pitchFamily="2" charset="0"/>
                <a:cs typeface="Gotham" pitchFamily="2" charset="0"/>
              </a:rPr>
              <a:t>“a no pensar más de lo que está escrito” en la Biblia </a:t>
            </a:r>
            <a:r>
              <a:rPr lang="es-ES" sz="2600" b="1" dirty="0">
                <a:latin typeface="Gotham" pitchFamily="2" charset="0"/>
                <a:cs typeface="Gotham" pitchFamily="2" charset="0"/>
              </a:rPr>
              <a:t>(1 Co 4:6). </a:t>
            </a:r>
            <a:endParaRPr lang="en-US" sz="2600" b="1" dirty="0">
              <a:latin typeface="Gotham" pitchFamily="2" charset="0"/>
              <a:cs typeface="Gotham" pitchFamily="2" charset="0"/>
            </a:endParaRPr>
          </a:p>
        </p:txBody>
      </p:sp>
    </p:spTree>
    <p:extLst>
      <p:ext uri="{BB962C8B-B14F-4D97-AF65-F5344CB8AC3E}">
        <p14:creationId xmlns:p14="http://schemas.microsoft.com/office/powerpoint/2010/main" val="2332743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atrón de fondo&#10;&#10;El contenido generado por IA puede ser incorrecto.">
            <a:extLst>
              <a:ext uri="{FF2B5EF4-FFF2-40B4-BE49-F238E27FC236}">
                <a16:creationId xmlns:a16="http://schemas.microsoft.com/office/drawing/2014/main" id="{C3699987-5702-7CFD-A862-947F84AFF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0" y="0"/>
            <a:ext cx="12191999" cy="1815737"/>
          </a:xfrm>
          <a:solidFill>
            <a:schemeClr val="bg1"/>
          </a:solidFill>
          <a:ln>
            <a:noFill/>
          </a:ln>
        </p:spPr>
        <p:txBody>
          <a:bodyPr>
            <a:normAutofit/>
          </a:bodyPr>
          <a:lstStyle/>
          <a:p>
            <a:r>
              <a:rPr lang="es-ES" sz="4000" b="1" dirty="0">
                <a:solidFill>
                  <a:srgbClr val="EE0000"/>
                </a:solidFill>
                <a:latin typeface="Gotham" pitchFamily="2" charset="0"/>
                <a:ea typeface="+mn-ea"/>
                <a:cs typeface="Gotham" pitchFamily="2" charset="0"/>
              </a:rPr>
              <a:t>INERRANTE. </a:t>
            </a:r>
            <a:r>
              <a:rPr lang="es-ES" sz="4000" b="1" dirty="0">
                <a:latin typeface="Gotham" pitchFamily="2" charset="0"/>
                <a:ea typeface="+mn-ea"/>
                <a:cs typeface="Gotham" pitchFamily="2" charset="0"/>
              </a:rPr>
              <a:t>verdad sin error. Dios es el Autor de la Biblia y Él no puede mentir</a:t>
            </a:r>
            <a:endParaRPr lang="en-US" sz="6600" b="1" dirty="0">
              <a:latin typeface="Gotham" pitchFamily="2" charset="0"/>
              <a:cs typeface="Gotham" pitchFamily="2" charset="0"/>
            </a:endParaRPr>
          </a:p>
        </p:txBody>
      </p:sp>
      <p:sp>
        <p:nvSpPr>
          <p:cNvPr id="3" name="Marcador de contenido 2"/>
          <p:cNvSpPr>
            <a:spLocks noGrp="1"/>
          </p:cNvSpPr>
          <p:nvPr>
            <p:ph idx="1"/>
          </p:nvPr>
        </p:nvSpPr>
        <p:spPr>
          <a:xfrm>
            <a:off x="1473199" y="2222138"/>
            <a:ext cx="9245601" cy="4043196"/>
          </a:xfrm>
          <a:solidFill>
            <a:schemeClr val="bg1"/>
          </a:solidFill>
          <a:ln>
            <a:noFill/>
          </a:ln>
        </p:spPr>
        <p:txBody>
          <a:bodyPr>
            <a:normAutofit/>
          </a:bodyPr>
          <a:lstStyle/>
          <a:p>
            <a:pPr algn="just"/>
            <a:r>
              <a:rPr lang="es-ES" sz="2600" dirty="0">
                <a:latin typeface="Gotham" pitchFamily="2" charset="0"/>
                <a:cs typeface="Gotham" pitchFamily="2" charset="0"/>
              </a:rPr>
              <a:t>*</a:t>
            </a:r>
            <a:r>
              <a:rPr lang="es-ES" sz="2600" b="1" dirty="0">
                <a:solidFill>
                  <a:srgbClr val="FF0000"/>
                </a:solidFill>
                <a:latin typeface="Gotham" pitchFamily="2" charset="0"/>
                <a:cs typeface="Gotham" pitchFamily="2" charset="0"/>
              </a:rPr>
              <a:t>LA BIBLIA ES LA VERDAD SIN ERROR. </a:t>
            </a:r>
            <a:r>
              <a:rPr lang="es-ES" sz="2600" dirty="0">
                <a:latin typeface="Gotham" pitchFamily="2" charset="0"/>
                <a:cs typeface="Gotham" pitchFamily="2" charset="0"/>
              </a:rPr>
              <a:t>Dios es el Autor de la Biblia, y Dios no miente (</a:t>
            </a:r>
            <a:r>
              <a:rPr lang="es-ES" sz="2600" dirty="0" err="1">
                <a:latin typeface="Gotham" pitchFamily="2" charset="0"/>
                <a:cs typeface="Gotham" pitchFamily="2" charset="0"/>
              </a:rPr>
              <a:t>Nm</a:t>
            </a:r>
            <a:r>
              <a:rPr lang="es-ES" sz="2600" dirty="0">
                <a:latin typeface="Gotham" pitchFamily="2" charset="0"/>
                <a:cs typeface="Gotham" pitchFamily="2" charset="0"/>
              </a:rPr>
              <a:t> 23:19; Sal 92:15; </a:t>
            </a:r>
            <a:r>
              <a:rPr lang="es-ES" sz="2600" dirty="0" err="1">
                <a:latin typeface="Gotham" pitchFamily="2" charset="0"/>
                <a:cs typeface="Gotham" pitchFamily="2" charset="0"/>
              </a:rPr>
              <a:t>Tit</a:t>
            </a:r>
            <a:r>
              <a:rPr lang="es-ES" sz="2600" dirty="0">
                <a:latin typeface="Gotham" pitchFamily="2" charset="0"/>
                <a:cs typeface="Gotham" pitchFamily="2" charset="0"/>
              </a:rPr>
              <a:t> 1:2; </a:t>
            </a:r>
            <a:r>
              <a:rPr lang="es-ES" sz="2600" dirty="0" err="1">
                <a:latin typeface="Gotham" pitchFamily="2" charset="0"/>
                <a:cs typeface="Gotham" pitchFamily="2" charset="0"/>
              </a:rPr>
              <a:t>Heb</a:t>
            </a:r>
            <a:r>
              <a:rPr lang="es-ES" sz="2600" dirty="0">
                <a:latin typeface="Gotham" pitchFamily="2" charset="0"/>
                <a:cs typeface="Gotham" pitchFamily="2" charset="0"/>
              </a:rPr>
              <a:t> 6:18). “Dios es luz, y no hay ningunas tinieblas en él” (1 </a:t>
            </a:r>
            <a:r>
              <a:rPr lang="es-ES" sz="2600" dirty="0" err="1">
                <a:latin typeface="Gotham" pitchFamily="2" charset="0"/>
                <a:cs typeface="Gotham" pitchFamily="2" charset="0"/>
              </a:rPr>
              <a:t>Jn</a:t>
            </a:r>
            <a:r>
              <a:rPr lang="es-ES" sz="2600" dirty="0">
                <a:latin typeface="Gotham" pitchFamily="2" charset="0"/>
                <a:cs typeface="Gotham" pitchFamily="2" charset="0"/>
              </a:rPr>
              <a:t> 1:5). </a:t>
            </a:r>
          </a:p>
          <a:p>
            <a:pPr algn="just"/>
            <a:r>
              <a:rPr lang="es-ES" sz="2600" dirty="0">
                <a:latin typeface="Gotham" pitchFamily="2" charset="0"/>
                <a:cs typeface="Gotham" pitchFamily="2" charset="0"/>
              </a:rPr>
              <a:t>Debido a la incredulidad, la arrogancia y falta de conocimiento, los seres humanos han acusado frecuentemente a la Biblia afirmando que tiene errores. Los argumentos de los demonios y de los humanos contra el libro de Dios no son nuevos. </a:t>
            </a:r>
            <a:endParaRPr lang="en-US" sz="2600" dirty="0">
              <a:latin typeface="Gotham" pitchFamily="2" charset="0"/>
              <a:cs typeface="Gotham" pitchFamily="2" charset="0"/>
            </a:endParaRPr>
          </a:p>
        </p:txBody>
      </p:sp>
    </p:spTree>
    <p:extLst>
      <p:ext uri="{BB962C8B-B14F-4D97-AF65-F5344CB8AC3E}">
        <p14:creationId xmlns:p14="http://schemas.microsoft.com/office/powerpoint/2010/main" val="1602342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atrón de fondo">
            <a:extLst>
              <a:ext uri="{FF2B5EF4-FFF2-40B4-BE49-F238E27FC236}">
                <a16:creationId xmlns:a16="http://schemas.microsoft.com/office/drawing/2014/main" id="{EC47E6C7-24E5-9C7F-BF44-CA08D91A8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Imagen 3"/>
          <p:cNvPicPr>
            <a:picLocks noChangeAspect="1"/>
          </p:cNvPicPr>
          <p:nvPr/>
        </p:nvPicPr>
        <p:blipFill>
          <a:blip r:embed="rId3"/>
          <a:stretch>
            <a:fillRect/>
          </a:stretch>
        </p:blipFill>
        <p:spPr>
          <a:xfrm>
            <a:off x="0" y="0"/>
            <a:ext cx="4467497" cy="6858001"/>
          </a:xfrm>
          <a:prstGeom prst="rect">
            <a:avLst/>
          </a:prstGeom>
        </p:spPr>
      </p:pic>
      <p:sp>
        <p:nvSpPr>
          <p:cNvPr id="7" name="Rectángulo 6">
            <a:extLst>
              <a:ext uri="{FF2B5EF4-FFF2-40B4-BE49-F238E27FC236}">
                <a16:creationId xmlns:a16="http://schemas.microsoft.com/office/drawing/2014/main" id="{5082BE0B-76F6-1C7A-0EE1-186ADF70E32F}"/>
              </a:ext>
            </a:extLst>
          </p:cNvPr>
          <p:cNvSpPr/>
          <p:nvPr/>
        </p:nvSpPr>
        <p:spPr>
          <a:xfrm>
            <a:off x="4927600" y="1209955"/>
            <a:ext cx="7112000" cy="44380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CuadroTexto 7">
            <a:extLst>
              <a:ext uri="{FF2B5EF4-FFF2-40B4-BE49-F238E27FC236}">
                <a16:creationId xmlns:a16="http://schemas.microsoft.com/office/drawing/2014/main" id="{114E191C-1744-17E1-69B9-D7EB675F19CC}"/>
              </a:ext>
            </a:extLst>
          </p:cNvPr>
          <p:cNvSpPr txBox="1"/>
          <p:nvPr/>
        </p:nvSpPr>
        <p:spPr>
          <a:xfrm>
            <a:off x="5350933" y="1351508"/>
            <a:ext cx="6265334" cy="4154984"/>
          </a:xfrm>
          <a:prstGeom prst="rect">
            <a:avLst/>
          </a:prstGeom>
          <a:noFill/>
        </p:spPr>
        <p:txBody>
          <a:bodyPr wrap="square" rtlCol="0">
            <a:spAutoFit/>
          </a:bodyPr>
          <a:lstStyle/>
          <a:p>
            <a:pPr marL="342900" indent="-342900" algn="just">
              <a:buFont typeface="Arial" panose="020B0604020202020204" pitchFamily="34" charset="0"/>
              <a:buChar char="•"/>
            </a:pPr>
            <a:r>
              <a:rPr lang="es-ES" sz="2400" dirty="0">
                <a:latin typeface="Gotham" pitchFamily="2" charset="0"/>
                <a:cs typeface="Gotham" pitchFamily="2" charset="0"/>
              </a:rPr>
              <a:t>*Los líderes de la iglesia primitiva como </a:t>
            </a:r>
            <a:r>
              <a:rPr lang="es-ES" sz="2400" b="1" dirty="0">
                <a:solidFill>
                  <a:srgbClr val="EE0000"/>
                </a:solidFill>
                <a:latin typeface="Gotham" pitchFamily="2" charset="0"/>
                <a:cs typeface="Gotham" pitchFamily="2" charset="0"/>
              </a:rPr>
              <a:t>Pablo, Pedro, Irineo, Tertuliano y Agustín</a:t>
            </a:r>
            <a:r>
              <a:rPr lang="es-ES" sz="2400" b="1" dirty="0">
                <a:solidFill>
                  <a:schemeClr val="bg1"/>
                </a:solidFill>
                <a:latin typeface="Gotham" pitchFamily="2" charset="0"/>
                <a:cs typeface="Gotham" pitchFamily="2" charset="0"/>
              </a:rPr>
              <a:t> </a:t>
            </a:r>
            <a:r>
              <a:rPr lang="es-ES" sz="2400" dirty="0">
                <a:latin typeface="Gotham" pitchFamily="2" charset="0"/>
                <a:cs typeface="Gotham" pitchFamily="2" charset="0"/>
              </a:rPr>
              <a:t>tuvieron que defender la Escritura contra sus críticos. </a:t>
            </a:r>
          </a:p>
          <a:p>
            <a:pPr marL="342900" indent="-342900" algn="just">
              <a:buFont typeface="Arial" panose="020B0604020202020204" pitchFamily="34" charset="0"/>
              <a:buChar char="•"/>
            </a:pPr>
            <a:r>
              <a:rPr lang="es-ES" sz="2400" dirty="0">
                <a:latin typeface="Gotham" pitchFamily="2" charset="0"/>
                <a:cs typeface="Gotham" pitchFamily="2" charset="0"/>
              </a:rPr>
              <a:t>Los reformadores </a:t>
            </a:r>
            <a:r>
              <a:rPr lang="es-ES" sz="2400" b="1" dirty="0">
                <a:solidFill>
                  <a:srgbClr val="EE0000"/>
                </a:solidFill>
                <a:latin typeface="Gotham" pitchFamily="2" charset="0"/>
                <a:cs typeface="Gotham" pitchFamily="2" charset="0"/>
              </a:rPr>
              <a:t>Zuinglio, Calvino y Lutero </a:t>
            </a:r>
            <a:r>
              <a:rPr lang="es-ES" sz="2400" dirty="0">
                <a:latin typeface="Gotham" pitchFamily="2" charset="0"/>
                <a:cs typeface="Gotham" pitchFamily="2" charset="0"/>
              </a:rPr>
              <a:t>aceptaron la completa confiabilidad de las Escrituras, y las defendieron contra los enemigos de Dios. </a:t>
            </a:r>
            <a:r>
              <a:rPr lang="es-ES" sz="2400" b="1" dirty="0">
                <a:solidFill>
                  <a:srgbClr val="0070C0"/>
                </a:solidFill>
                <a:latin typeface="Gotham" pitchFamily="2" charset="0"/>
                <a:cs typeface="Gotham" pitchFamily="2" charset="0"/>
              </a:rPr>
              <a:t>Y la batalla por la Biblia continúa hasta el día de hoy.</a:t>
            </a:r>
            <a:endParaRPr lang="en-US" sz="2400" b="1" dirty="0">
              <a:solidFill>
                <a:srgbClr val="0070C0"/>
              </a:solidFill>
              <a:latin typeface="Gotham" pitchFamily="2" charset="0"/>
              <a:cs typeface="Gotham" pitchFamily="2" charset="0"/>
            </a:endParaRPr>
          </a:p>
        </p:txBody>
      </p:sp>
    </p:spTree>
    <p:extLst>
      <p:ext uri="{BB962C8B-B14F-4D97-AF65-F5344CB8AC3E}">
        <p14:creationId xmlns:p14="http://schemas.microsoft.com/office/powerpoint/2010/main" val="361290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atrón de fondo&#10;&#10;El contenido generado por IA puede ser incorrecto.">
            <a:extLst>
              <a:ext uri="{FF2B5EF4-FFF2-40B4-BE49-F238E27FC236}">
                <a16:creationId xmlns:a16="http://schemas.microsoft.com/office/drawing/2014/main" id="{88CBB900-25D7-8F00-410A-8FAC72C66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0" y="0"/>
            <a:ext cx="12192000" cy="1789611"/>
          </a:xfrm>
          <a:solidFill>
            <a:schemeClr val="bg1"/>
          </a:solidFill>
          <a:ln>
            <a:noFill/>
          </a:ln>
        </p:spPr>
        <p:txBody>
          <a:bodyPr>
            <a:noAutofit/>
          </a:bodyPr>
          <a:lstStyle/>
          <a:p>
            <a:r>
              <a:rPr lang="es-ES" sz="3200" b="1" dirty="0">
                <a:solidFill>
                  <a:srgbClr val="EE0000"/>
                </a:solidFill>
                <a:latin typeface="Gotham" pitchFamily="2" charset="0"/>
                <a:ea typeface="+mn-ea"/>
                <a:cs typeface="Gotham" pitchFamily="2" charset="0"/>
              </a:rPr>
              <a:t>INFALIBLE. </a:t>
            </a:r>
            <a:r>
              <a:rPr lang="es-ES" sz="3200" b="1" dirty="0">
                <a:latin typeface="Gotham" pitchFamily="2" charset="0"/>
                <a:ea typeface="+mn-ea"/>
                <a:cs typeface="Gotham" pitchFamily="2" charset="0"/>
              </a:rPr>
              <a:t>no puede estar equivocado; la Palabra de Dios es totalmente confiable y no nos llevará por  </a:t>
            </a:r>
            <a:br>
              <a:rPr lang="es-ES" sz="3200" b="1" dirty="0">
                <a:latin typeface="Gotham" pitchFamily="2" charset="0"/>
                <a:ea typeface="+mn-ea"/>
                <a:cs typeface="Gotham" pitchFamily="2" charset="0"/>
              </a:rPr>
            </a:br>
            <a:r>
              <a:rPr lang="es-ES" sz="3200" b="1" dirty="0">
                <a:latin typeface="Gotham" pitchFamily="2" charset="0"/>
                <a:ea typeface="+mn-ea"/>
                <a:cs typeface="Gotham" pitchFamily="2" charset="0"/>
              </a:rPr>
              <a:t>mal camino.</a:t>
            </a:r>
            <a:endParaRPr lang="en-US" sz="3200" b="1" dirty="0">
              <a:latin typeface="Gotham" pitchFamily="2" charset="0"/>
              <a:cs typeface="Gotham" pitchFamily="2" charset="0"/>
            </a:endParaRPr>
          </a:p>
        </p:txBody>
      </p:sp>
      <p:sp>
        <p:nvSpPr>
          <p:cNvPr id="3" name="Marcador de contenido 2"/>
          <p:cNvSpPr>
            <a:spLocks noGrp="1"/>
          </p:cNvSpPr>
          <p:nvPr>
            <p:ph idx="1"/>
          </p:nvPr>
        </p:nvSpPr>
        <p:spPr>
          <a:xfrm>
            <a:off x="897466" y="2517744"/>
            <a:ext cx="10397067" cy="3278779"/>
          </a:xfrm>
          <a:solidFill>
            <a:schemeClr val="bg1"/>
          </a:solidFill>
          <a:ln>
            <a:noFill/>
          </a:ln>
        </p:spPr>
        <p:txBody>
          <a:bodyPr>
            <a:normAutofit lnSpcReduction="10000"/>
          </a:bodyPr>
          <a:lstStyle/>
          <a:p>
            <a:r>
              <a:rPr lang="es-ES" sz="2400" dirty="0">
                <a:latin typeface="Gotham" pitchFamily="2" charset="0"/>
                <a:cs typeface="Gotham" pitchFamily="2" charset="0"/>
              </a:rPr>
              <a:t>*</a:t>
            </a:r>
            <a:r>
              <a:rPr lang="es-ES" sz="2400" b="1" dirty="0">
                <a:solidFill>
                  <a:srgbClr val="FF0000"/>
                </a:solidFill>
                <a:latin typeface="Gotham" pitchFamily="2" charset="0"/>
                <a:cs typeface="Gotham" pitchFamily="2" charset="0"/>
              </a:rPr>
              <a:t>LA BIBLIA NO PUEDE ESTAR EQUIVOCADA. </a:t>
            </a:r>
            <a:r>
              <a:rPr lang="es-ES" sz="2400" b="1" dirty="0">
                <a:solidFill>
                  <a:srgbClr val="0070C0"/>
                </a:solidFill>
                <a:latin typeface="Gotham" pitchFamily="2" charset="0"/>
                <a:cs typeface="Gotham" pitchFamily="2" charset="0"/>
              </a:rPr>
              <a:t>La Palabra de Dios es completamente confiable y no nos extraviará </a:t>
            </a:r>
            <a:r>
              <a:rPr lang="es-ES" sz="2400" dirty="0">
                <a:latin typeface="Gotham" pitchFamily="2" charset="0"/>
                <a:cs typeface="Gotham" pitchFamily="2" charset="0"/>
              </a:rPr>
              <a:t>(2 S 7:28; Sal 119:43, 160; </a:t>
            </a:r>
            <a:r>
              <a:rPr lang="es-ES" sz="2400" dirty="0" err="1">
                <a:latin typeface="Gotham" pitchFamily="2" charset="0"/>
                <a:cs typeface="Gotham" pitchFamily="2" charset="0"/>
              </a:rPr>
              <a:t>Jn</a:t>
            </a:r>
            <a:r>
              <a:rPr lang="es-ES" sz="2400" dirty="0">
                <a:latin typeface="Gotham" pitchFamily="2" charset="0"/>
                <a:cs typeface="Gotham" pitchFamily="2" charset="0"/>
              </a:rPr>
              <a:t> 17:17, 19; Col 1:5). Así que prestémosle atención a las Escrituras, como a una luz brillante alumbrando en la noche (2 P 1:19-21). </a:t>
            </a:r>
          </a:p>
          <a:p>
            <a:r>
              <a:rPr lang="es-ES" sz="2400" dirty="0">
                <a:latin typeface="Gotham" pitchFamily="2" charset="0"/>
                <a:cs typeface="Gotham" pitchFamily="2" charset="0"/>
              </a:rPr>
              <a:t>La Biblia no nos extraviará. Nos guiará al cielo. Toda la Biblia demuestra que Dios se deleita en ser Revelador, Creador, Padre, Misionero y Rey. La naturaleza de Dios garantiza que Él nos ha dado un libro en el que podemos confiar.</a:t>
            </a:r>
            <a:endParaRPr lang="en-US" sz="2400" dirty="0">
              <a:latin typeface="Gotham" pitchFamily="2" charset="0"/>
              <a:cs typeface="Gotham" pitchFamily="2" charset="0"/>
            </a:endParaRPr>
          </a:p>
        </p:txBody>
      </p:sp>
    </p:spTree>
    <p:extLst>
      <p:ext uri="{BB962C8B-B14F-4D97-AF65-F5344CB8AC3E}">
        <p14:creationId xmlns:p14="http://schemas.microsoft.com/office/powerpoint/2010/main" val="2838969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ACBF5-485F-B3B7-36B2-B49C17F86D76}"/>
            </a:ext>
          </a:extLst>
        </p:cNvPr>
        <p:cNvGrpSpPr/>
        <p:nvPr/>
      </p:nvGrpSpPr>
      <p:grpSpPr>
        <a:xfrm>
          <a:off x="0" y="0"/>
          <a:ext cx="0" cy="0"/>
          <a:chOff x="0" y="0"/>
          <a:chExt cx="0" cy="0"/>
        </a:xfrm>
      </p:grpSpPr>
      <p:pic>
        <p:nvPicPr>
          <p:cNvPr id="11" name="Imagen 10" descr="Patrón de fondo&#10;&#10;El contenido generado por IA puede ser incorrecto.">
            <a:extLst>
              <a:ext uri="{FF2B5EF4-FFF2-40B4-BE49-F238E27FC236}">
                <a16:creationId xmlns:a16="http://schemas.microsoft.com/office/drawing/2014/main" id="{38F68CE5-0EFD-5447-A137-12F7855AC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C8AB260A-AD43-42B5-B3D8-FC3D1F62F65A}"/>
              </a:ext>
            </a:extLst>
          </p:cNvPr>
          <p:cNvSpPr txBox="1"/>
          <p:nvPr/>
        </p:nvSpPr>
        <p:spPr>
          <a:xfrm>
            <a:off x="0" y="1563011"/>
            <a:ext cx="7876904" cy="1300869"/>
          </a:xfrm>
          <a:prstGeom prst="rect">
            <a:avLst/>
          </a:prstGeom>
          <a:solidFill>
            <a:srgbClr val="FFC000"/>
          </a:solidFill>
        </p:spPr>
        <p:txBody>
          <a:bodyPr wrap="square" rtlCol="0">
            <a:spAutoFit/>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PE" sz="2600" b="1" i="0" u="none" strike="noStrike" kern="1200" cap="none" spc="0" normalizeH="0" baseline="0" noProof="0" dirty="0">
                <a:ln>
                  <a:noFill/>
                </a:ln>
                <a:solidFill>
                  <a:prstClr val="black"/>
                </a:solidFill>
                <a:effectLst/>
                <a:uLnTx/>
                <a:uFillTx/>
                <a:latin typeface="Gotham" pitchFamily="2" charset="0"/>
                <a:cs typeface="Gotham" pitchFamily="2" charset="0"/>
              </a:rPr>
              <a:t>NUESTRAS CREENCIAS ACERCA DE LA BIBLIA MOLDEAN NUESTRA TEOLOGÍA</a:t>
            </a:r>
          </a:p>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es-PE" sz="2600" b="1" i="0" u="none" strike="noStrike" kern="1200" cap="none" spc="0" normalizeH="0" baseline="0" noProof="0" dirty="0">
              <a:ln>
                <a:noFill/>
              </a:ln>
              <a:solidFill>
                <a:prstClr val="black"/>
              </a:solidFill>
              <a:effectLst/>
              <a:uLnTx/>
              <a:uFillTx/>
              <a:latin typeface="Gotham" pitchFamily="2" charset="0"/>
              <a:cs typeface="Gotham" pitchFamily="2" charset="0"/>
            </a:endParaRPr>
          </a:p>
        </p:txBody>
      </p:sp>
      <p:sp>
        <p:nvSpPr>
          <p:cNvPr id="8" name="2 Rectángulo"/>
          <p:cNvSpPr/>
          <p:nvPr/>
        </p:nvSpPr>
        <p:spPr>
          <a:xfrm>
            <a:off x="22953" y="2863880"/>
            <a:ext cx="7853951" cy="1339065"/>
          </a:xfrm>
          <a:prstGeom prst="rect">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prst="angle"/>
          </a:sp3d>
        </p:spPr>
        <p:txBody>
          <a:bodyPr rtlCol="0" anchor="ct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s-PE" sz="4000" b="1" i="0" u="none" strike="noStrike" kern="1200" cap="none" spc="0" normalizeH="0" baseline="0" noProof="0" dirty="0">
                <a:ln>
                  <a:noFill/>
                </a:ln>
                <a:solidFill>
                  <a:prstClr val="white"/>
                </a:solidFill>
                <a:effectLst/>
                <a:uLnTx/>
                <a:uFillTx/>
                <a:latin typeface="Gotham" pitchFamily="2" charset="0"/>
                <a:cs typeface="Gotham" pitchFamily="2" charset="0"/>
              </a:rPr>
              <a:t>PARTE </a:t>
            </a:r>
            <a:r>
              <a:rPr lang="es-PE" sz="4000" b="1" dirty="0">
                <a:solidFill>
                  <a:prstClr val="white"/>
                </a:solidFill>
                <a:latin typeface="Gotham" pitchFamily="2" charset="0"/>
                <a:cs typeface="Gotham" pitchFamily="2" charset="0"/>
              </a:rPr>
              <a:t>2</a:t>
            </a:r>
            <a:endParaRPr kumimoji="0" lang="es-PE" sz="4000" b="1" i="0" u="none" strike="noStrike" kern="1200" cap="none" spc="0" normalizeH="0" baseline="0" noProof="0" dirty="0">
              <a:ln>
                <a:noFill/>
              </a:ln>
              <a:solidFill>
                <a:prstClr val="white"/>
              </a:solidFill>
              <a:effectLst/>
              <a:uLnTx/>
              <a:uFillTx/>
              <a:latin typeface="Gotham" pitchFamily="2" charset="0"/>
              <a:cs typeface="Gotham" pitchFamily="2" charset="0"/>
            </a:endParaRPr>
          </a:p>
        </p:txBody>
      </p:sp>
      <p:sp>
        <p:nvSpPr>
          <p:cNvPr id="9" name="3 Rectángulo"/>
          <p:cNvSpPr/>
          <p:nvPr/>
        </p:nvSpPr>
        <p:spPr>
          <a:xfrm>
            <a:off x="1" y="4207530"/>
            <a:ext cx="7876904" cy="1087460"/>
          </a:xfrm>
          <a:prstGeom prst="rect">
            <a:avLst/>
          </a:prstGeom>
          <a:solidFill>
            <a:srgbClr val="FF0000"/>
          </a:solidFill>
          <a:ln w="25400" cap="flat" cmpd="sng" algn="ctr">
            <a:solidFill>
              <a:sysClr val="windowText" lastClr="000000"/>
            </a:solidFill>
            <a:prstDash val="solid"/>
          </a:ln>
          <a:effectLst/>
          <a:scene3d>
            <a:camera prst="orthographicFront"/>
            <a:lightRig rig="threePt" dir="t"/>
          </a:scene3d>
          <a:sp3d>
            <a:bevelT prst="angle"/>
          </a:sp3d>
        </p:spPr>
        <p:txBody>
          <a:bodyPr rtlCol="0" anchor="ctr"/>
          <a:lstStyle/>
          <a:p>
            <a:pPr lvl="0" algn="ctr">
              <a:defRPr/>
            </a:pPr>
            <a:r>
              <a:rPr lang="es-ES" sz="2600" b="1" dirty="0">
                <a:solidFill>
                  <a:prstClr val="white"/>
                </a:solidFill>
                <a:latin typeface="Gotham" pitchFamily="2" charset="0"/>
                <a:ea typeface="+mj-ea"/>
                <a:cs typeface="Gotham" pitchFamily="2" charset="0"/>
              </a:rPr>
              <a:t>CREEMOS QUE LA BIBLIA ES LA PALABRA DE DIOS POR SU EVIDENCIA</a:t>
            </a:r>
            <a:endParaRPr kumimoji="0" lang="es-PE" sz="2600" b="1" i="0" u="none" strike="noStrike" kern="0" cap="none" spc="0" normalizeH="0" baseline="0" noProof="0" dirty="0">
              <a:ln>
                <a:noFill/>
              </a:ln>
              <a:solidFill>
                <a:prstClr val="white"/>
              </a:solidFill>
              <a:effectLst/>
              <a:uLnTx/>
              <a:uFillTx/>
              <a:latin typeface="Gotham" pitchFamily="2" charset="0"/>
              <a:cs typeface="Gotham" pitchFamily="2"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8999" y="930729"/>
            <a:ext cx="4292143" cy="49965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1986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6C1FB-FC78-6C6D-6EE1-0FA9A53CF842}"/>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ectángulo 1"/>
          <p:cNvSpPr/>
          <p:nvPr/>
        </p:nvSpPr>
        <p:spPr>
          <a:xfrm>
            <a:off x="-1524" y="1997197"/>
            <a:ext cx="12192000" cy="1077218"/>
          </a:xfrm>
          <a:prstGeom prst="rect">
            <a:avLst/>
          </a:prstGeom>
          <a:solidFill>
            <a:srgbClr val="FFC000"/>
          </a:solidFill>
        </p:spPr>
        <p:txBody>
          <a:bodyPr wrap="square">
            <a:spAutoFit/>
          </a:bodyPr>
          <a:lstStyle/>
          <a:p>
            <a:pPr lvl="0" algn="ctr"/>
            <a:r>
              <a:rPr lang="es-ES" sz="3200" b="1" dirty="0">
                <a:latin typeface="Gotham" pitchFamily="2" charset="0"/>
                <a:cs typeface="Gotham" pitchFamily="2" charset="0"/>
              </a:rPr>
              <a:t>CONSIDEREMOS LAS 8 CLASES DE EVIDENCIAS QUE SEÑALAN A DIOS COMO EL AUTOR DE LA BIBLIA.</a:t>
            </a:r>
            <a:endParaRPr lang="en-US" sz="3200" b="1" dirty="0">
              <a:latin typeface="Gotham" pitchFamily="2" charset="0"/>
              <a:cs typeface="Gotham" pitchFamily="2" charset="0"/>
            </a:endParaRPr>
          </a:p>
        </p:txBody>
      </p:sp>
      <p:pic>
        <p:nvPicPr>
          <p:cNvPr id="8" name="Picture 2" descr="Resultado de imagen para el dios de la biblia">
            <a:extLst>
              <a:ext uri="{FF2B5EF4-FFF2-40B4-BE49-F238E27FC236}">
                <a16:creationId xmlns:a16="http://schemas.microsoft.com/office/drawing/2014/main" id="{49DFAD8E-3018-4F22-A06A-8B7496680B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46108"/>
            <a:ext cx="2902785" cy="2998383"/>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3"/>
          <a:stretch>
            <a:fillRect/>
          </a:stretch>
        </p:blipFill>
        <p:spPr>
          <a:xfrm>
            <a:off x="2915525" y="3546110"/>
            <a:ext cx="2890045" cy="2998381"/>
          </a:xfrm>
          <a:prstGeom prst="rect">
            <a:avLst/>
          </a:prstGeom>
        </p:spPr>
      </p:pic>
      <p:pic>
        <p:nvPicPr>
          <p:cNvPr id="10" name="Imagen 9"/>
          <p:cNvPicPr>
            <a:picLocks noChangeAspect="1"/>
          </p:cNvPicPr>
          <p:nvPr/>
        </p:nvPicPr>
        <p:blipFill>
          <a:blip r:embed="rId4"/>
          <a:stretch>
            <a:fillRect/>
          </a:stretch>
        </p:blipFill>
        <p:spPr>
          <a:xfrm>
            <a:off x="5816786" y="3546110"/>
            <a:ext cx="3029253" cy="2998382"/>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6039" y="3546108"/>
            <a:ext cx="3057055" cy="2998383"/>
          </a:xfrm>
          <a:prstGeom prst="rect">
            <a:avLst/>
          </a:prstGeom>
        </p:spPr>
      </p:pic>
      <p:sp>
        <p:nvSpPr>
          <p:cNvPr id="4" name="Rectángulo 3"/>
          <p:cNvSpPr/>
          <p:nvPr/>
        </p:nvSpPr>
        <p:spPr>
          <a:xfrm>
            <a:off x="-1524" y="692310"/>
            <a:ext cx="12191999" cy="1304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200" b="1" dirty="0">
                <a:solidFill>
                  <a:schemeClr val="tx1"/>
                </a:solidFill>
                <a:latin typeface="Gotham" pitchFamily="2" charset="0"/>
                <a:cs typeface="Gotham" pitchFamily="2" charset="0"/>
              </a:rPr>
              <a:t>B. CREEMOS QUE LA BIBLIA ES LA PALABRA DE DIOS POR SU EVIDENCIA</a:t>
            </a:r>
            <a:endParaRPr lang="en-US" sz="3200" b="1" dirty="0">
              <a:solidFill>
                <a:schemeClr val="tx1"/>
              </a:solidFill>
              <a:latin typeface="Gotham" pitchFamily="2" charset="0"/>
              <a:cs typeface="Gotham" pitchFamily="2" charset="0"/>
            </a:endParaRPr>
          </a:p>
        </p:txBody>
      </p:sp>
    </p:spTree>
    <p:extLst>
      <p:ext uri="{BB962C8B-B14F-4D97-AF65-F5344CB8AC3E}">
        <p14:creationId xmlns:p14="http://schemas.microsoft.com/office/powerpoint/2010/main" val="123782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599" y="1425303"/>
            <a:ext cx="10972801" cy="4772297"/>
          </a:xfrm>
          <a:solidFill>
            <a:schemeClr val="bg1"/>
          </a:solidFill>
        </p:spPr>
        <p:txBody>
          <a:bodyPr>
            <a:noAutofit/>
          </a:bodyPr>
          <a:lstStyle/>
          <a:p>
            <a:pPr algn="just"/>
            <a:r>
              <a:rPr lang="es-ES" sz="2600" b="1" dirty="0">
                <a:solidFill>
                  <a:srgbClr val="FF0000"/>
                </a:solidFill>
                <a:latin typeface="Gotham" pitchFamily="2" charset="0"/>
                <a:cs typeface="Gotham" pitchFamily="2" charset="0"/>
              </a:rPr>
              <a:t>La Biblia manifiesta unidad y armonía</a:t>
            </a:r>
            <a:r>
              <a:rPr lang="es-ES" sz="2600" dirty="0">
                <a:latin typeface="Gotham" pitchFamily="2" charset="0"/>
                <a:cs typeface="Gotham" pitchFamily="2" charset="0"/>
              </a:rPr>
              <a:t>, a pesar de la diversidad de autores y circunstancias. Las Escrituras nos llegan de 40 escritores, ¡que abarcan un periodo de 1500 años! Considere la diversidad en sus tiempos y antecedentes. </a:t>
            </a:r>
          </a:p>
          <a:p>
            <a:pPr algn="just"/>
            <a:r>
              <a:rPr lang="es-ES" sz="2600" dirty="0">
                <a:latin typeface="Gotham" pitchFamily="2" charset="0"/>
                <a:cs typeface="Gotham" pitchFamily="2" charset="0"/>
              </a:rPr>
              <a:t>Este grupo de 40 escritores incluye un pescador, un granjero, un médico, reyes, un soldado, un rabino, un pastor y muchos otros. </a:t>
            </a:r>
          </a:p>
          <a:p>
            <a:pPr algn="just"/>
            <a:r>
              <a:rPr lang="es-ES" sz="2600" dirty="0">
                <a:latin typeface="Gotham" pitchFamily="2" charset="0"/>
                <a:cs typeface="Gotham" pitchFamily="2" charset="0"/>
              </a:rPr>
              <a:t>Ellos escribieron en diferentes lugares, tales como el desierto, el palacio y la prisión. Escribieron bajo diferentes circunstancias: en paz y en guerra, en prosperidad y en hambruna, en casa y en exilio.</a:t>
            </a:r>
            <a:endParaRPr lang="en-US" sz="2600" dirty="0">
              <a:latin typeface="Gotham" pitchFamily="2" charset="0"/>
              <a:cs typeface="Gotham" pitchFamily="2" charset="0"/>
            </a:endParaRPr>
          </a:p>
        </p:txBody>
      </p:sp>
      <p:sp>
        <p:nvSpPr>
          <p:cNvPr id="8" name="Título 1"/>
          <p:cNvSpPr>
            <a:spLocks noGrp="1"/>
          </p:cNvSpPr>
          <p:nvPr>
            <p:ph type="title"/>
          </p:nvPr>
        </p:nvSpPr>
        <p:spPr>
          <a:xfrm>
            <a:off x="0" y="0"/>
            <a:ext cx="12192000" cy="948267"/>
          </a:xfrm>
          <a:solidFill>
            <a:schemeClr val="bg1"/>
          </a:solidFill>
        </p:spPr>
        <p:txBody>
          <a:bodyPr>
            <a:normAutofit/>
          </a:bodyPr>
          <a:lstStyle/>
          <a:p>
            <a:r>
              <a:rPr lang="es-ES" sz="4000" b="1" dirty="0">
                <a:solidFill>
                  <a:srgbClr val="EE0000"/>
                </a:solidFill>
                <a:latin typeface="Gotham" pitchFamily="2" charset="0"/>
                <a:ea typeface="+mn-ea"/>
                <a:cs typeface="Gotham" pitchFamily="2" charset="0"/>
              </a:rPr>
              <a:t>1. UNIDAD</a:t>
            </a:r>
            <a:endParaRPr lang="en-US" sz="4000" b="1" dirty="0">
              <a:solidFill>
                <a:srgbClr val="EE0000"/>
              </a:solidFill>
              <a:latin typeface="Gotham" pitchFamily="2" charset="0"/>
              <a:cs typeface="Gotham" pitchFamily="2" charset="0"/>
            </a:endParaRPr>
          </a:p>
        </p:txBody>
      </p:sp>
    </p:spTree>
    <p:extLst>
      <p:ext uri="{BB962C8B-B14F-4D97-AF65-F5344CB8AC3E}">
        <p14:creationId xmlns:p14="http://schemas.microsoft.com/office/powerpoint/2010/main" val="2468508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849086"/>
          </a:xfrm>
          <a:solidFill>
            <a:schemeClr val="bg1"/>
          </a:solidFill>
          <a:ln>
            <a:noFill/>
          </a:ln>
        </p:spPr>
        <p:txBody>
          <a:bodyPr>
            <a:normAutofit/>
          </a:bodyPr>
          <a:lstStyle/>
          <a:p>
            <a:r>
              <a:rPr lang="es-ES" sz="4000" b="1" dirty="0">
                <a:solidFill>
                  <a:srgbClr val="EE0000"/>
                </a:solidFill>
                <a:latin typeface="Gotham" pitchFamily="2" charset="0"/>
                <a:ea typeface="+mn-ea"/>
                <a:cs typeface="Gotham" pitchFamily="2" charset="0"/>
              </a:rPr>
              <a:t>2. RELEVANCIA.</a:t>
            </a:r>
            <a:endParaRPr lang="en-US" sz="5400" b="1" dirty="0">
              <a:solidFill>
                <a:srgbClr val="EE0000"/>
              </a:solidFill>
              <a:latin typeface="Gotham" pitchFamily="2" charset="0"/>
              <a:cs typeface="Gotham" pitchFamily="2" charset="0"/>
            </a:endParaRPr>
          </a:p>
        </p:txBody>
      </p:sp>
      <p:sp>
        <p:nvSpPr>
          <p:cNvPr id="3" name="Marcador de contenido 2"/>
          <p:cNvSpPr>
            <a:spLocks noGrp="1"/>
          </p:cNvSpPr>
          <p:nvPr>
            <p:ph idx="1"/>
          </p:nvPr>
        </p:nvSpPr>
        <p:spPr>
          <a:xfrm>
            <a:off x="719667" y="1698172"/>
            <a:ext cx="10752666" cy="3813280"/>
          </a:xfrm>
          <a:solidFill>
            <a:schemeClr val="bg1"/>
          </a:solidFill>
          <a:ln>
            <a:noFill/>
          </a:ln>
        </p:spPr>
        <p:txBody>
          <a:bodyPr>
            <a:normAutofit/>
          </a:bodyPr>
          <a:lstStyle/>
          <a:p>
            <a:pPr algn="just"/>
            <a:endParaRPr lang="es-ES" sz="2600" dirty="0">
              <a:latin typeface="Gotham" pitchFamily="2" charset="0"/>
              <a:cs typeface="Gotham" pitchFamily="2" charset="0"/>
            </a:endParaRPr>
          </a:p>
          <a:p>
            <a:pPr algn="just"/>
            <a:r>
              <a:rPr lang="es-ES" sz="2600" dirty="0">
                <a:latin typeface="Gotham" pitchFamily="2" charset="0"/>
                <a:cs typeface="Gotham" pitchFamily="2" charset="0"/>
              </a:rPr>
              <a:t>La Biblia ilumina la vida humana, en cada generación, y en cada nación. A través de la Biblia, la voz de Dios habla al alma de cada persona. La Biblia transforma a quienes acogen su mensaje. </a:t>
            </a:r>
          </a:p>
          <a:p>
            <a:pPr algn="just"/>
            <a:r>
              <a:rPr lang="es-ES" sz="2600" dirty="0">
                <a:latin typeface="Gotham" pitchFamily="2" charset="0"/>
                <a:cs typeface="Gotham" pitchFamily="2" charset="0"/>
              </a:rPr>
              <a:t>Verdaderamente la Biblia es el poder de Dios para la salvación (Ro 1:16). Crea fe en el corazón, y guía a los lectores a un encuentro dinámico con el Dios viviente (Ro 10:17).</a:t>
            </a:r>
            <a:endParaRPr lang="en-US" sz="2600" dirty="0">
              <a:latin typeface="Gotham" pitchFamily="2" charset="0"/>
              <a:cs typeface="Gotham" pitchFamily="2" charset="0"/>
            </a:endParaRPr>
          </a:p>
        </p:txBody>
      </p:sp>
    </p:spTree>
    <p:extLst>
      <p:ext uri="{BB962C8B-B14F-4D97-AF65-F5344CB8AC3E}">
        <p14:creationId xmlns:p14="http://schemas.microsoft.com/office/powerpoint/2010/main" val="3409040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168400"/>
          </a:xfrm>
          <a:solidFill>
            <a:schemeClr val="bg1"/>
          </a:solidFill>
        </p:spPr>
        <p:txBody>
          <a:bodyPr>
            <a:normAutofit/>
          </a:bodyPr>
          <a:lstStyle/>
          <a:p>
            <a:r>
              <a:rPr lang="es-ES" sz="4000" b="1" dirty="0">
                <a:solidFill>
                  <a:srgbClr val="EE0000"/>
                </a:solidFill>
                <a:latin typeface="Gotham" pitchFamily="2" charset="0"/>
                <a:ea typeface="+mn-ea"/>
                <a:cs typeface="Gotham" pitchFamily="2" charset="0"/>
              </a:rPr>
              <a:t>3. MORALIDAD</a:t>
            </a:r>
            <a:endParaRPr lang="en-US" sz="4000" b="1" dirty="0">
              <a:solidFill>
                <a:srgbClr val="EE0000"/>
              </a:solidFill>
              <a:latin typeface="Gotham" pitchFamily="2" charset="0"/>
              <a:cs typeface="Gotham" pitchFamily="2" charset="0"/>
            </a:endParaRPr>
          </a:p>
        </p:txBody>
      </p:sp>
      <p:sp>
        <p:nvSpPr>
          <p:cNvPr id="3" name="Marcador de contenido 2"/>
          <p:cNvSpPr>
            <a:spLocks noGrp="1"/>
          </p:cNvSpPr>
          <p:nvPr>
            <p:ph idx="1"/>
          </p:nvPr>
        </p:nvSpPr>
        <p:spPr>
          <a:xfrm>
            <a:off x="300625" y="2079320"/>
            <a:ext cx="11498893" cy="3356976"/>
          </a:xfrm>
          <a:solidFill>
            <a:schemeClr val="bg1"/>
          </a:solidFill>
          <a:ln>
            <a:noFill/>
          </a:ln>
        </p:spPr>
        <p:txBody>
          <a:bodyPr>
            <a:normAutofit/>
          </a:bodyPr>
          <a:lstStyle/>
          <a:p>
            <a:pPr algn="just"/>
            <a:r>
              <a:rPr lang="es-ES" sz="2600" b="1" dirty="0">
                <a:solidFill>
                  <a:srgbClr val="FF0000"/>
                </a:solidFill>
                <a:latin typeface="Gotham" pitchFamily="2" charset="0"/>
                <a:cs typeface="Gotham" pitchFamily="2" charset="0"/>
              </a:rPr>
              <a:t>LA ESCRITURA </a:t>
            </a:r>
            <a:r>
              <a:rPr lang="es-ES" sz="2600" dirty="0">
                <a:latin typeface="Gotham" pitchFamily="2" charset="0"/>
                <a:cs typeface="Gotham" pitchFamily="2" charset="0"/>
              </a:rPr>
              <a:t>nos llama a estándares de conducta que son más altos que los de hombres y mujeres comunes. La Biblia nos llama al amor, la verdad, la fidelidad, la justicia, la misericordia y la santidad.</a:t>
            </a:r>
          </a:p>
          <a:p>
            <a:pPr algn="just"/>
            <a:r>
              <a:rPr lang="es-ES" sz="2600" dirty="0">
                <a:latin typeface="Gotham" pitchFamily="2" charset="0"/>
                <a:cs typeface="Gotham" pitchFamily="2" charset="0"/>
              </a:rPr>
              <a:t>En cada uno de los libros de la Biblia encontramos estándares éticos que están por encima de los del mundo. Las normas de la Biblia aún guían a los creyentes por sendas que son amables, justas y las mejores para la humanidad.</a:t>
            </a:r>
            <a:endParaRPr lang="en-US" sz="2600" dirty="0">
              <a:latin typeface="Gotham" pitchFamily="2" charset="0"/>
              <a:cs typeface="Gotham" pitchFamily="2" charset="0"/>
            </a:endParaRPr>
          </a:p>
        </p:txBody>
      </p:sp>
    </p:spTree>
    <p:extLst>
      <p:ext uri="{BB962C8B-B14F-4D97-AF65-F5344CB8AC3E}">
        <p14:creationId xmlns:p14="http://schemas.microsoft.com/office/powerpoint/2010/main" val="2398270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nterfaz de usuario gráfica, Texto, Aplicación, Word">
            <a:extLst>
              <a:ext uri="{FF2B5EF4-FFF2-40B4-BE49-F238E27FC236}">
                <a16:creationId xmlns:a16="http://schemas.microsoft.com/office/drawing/2014/main" id="{1390D1A3-CE52-D1A1-49B5-08109F174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BBC9BF64-A2DB-9EAE-B1BC-BE8A24955789}"/>
              </a:ext>
            </a:extLst>
          </p:cNvPr>
          <p:cNvSpPr txBox="1"/>
          <p:nvPr/>
        </p:nvSpPr>
        <p:spPr>
          <a:xfrm>
            <a:off x="859241" y="571795"/>
            <a:ext cx="7909538" cy="461665"/>
          </a:xfrm>
          <a:prstGeom prst="rect">
            <a:avLst/>
          </a:prstGeom>
          <a:noFill/>
        </p:spPr>
        <p:txBody>
          <a:bodyPr wrap="none" rtlCol="0">
            <a:spAutoFit/>
          </a:bodyPr>
          <a:lstStyle/>
          <a:p>
            <a:pPr lvl="0" algn="ctr">
              <a:defRPr/>
            </a:pPr>
            <a:r>
              <a:rPr lang="es-ES" sz="2400" b="1" dirty="0">
                <a:solidFill>
                  <a:srgbClr val="EE0000"/>
                </a:solidFill>
                <a:latin typeface="Gotham Black" panose="02000603040000020004" pitchFamily="2" charset="0"/>
                <a:cs typeface="Gotham" pitchFamily="2" charset="0"/>
              </a:rPr>
              <a:t>INTRODUCCIÓN A LA TEOLOGÍA-16 DOCTRINAS</a:t>
            </a:r>
          </a:p>
        </p:txBody>
      </p:sp>
      <p:sp>
        <p:nvSpPr>
          <p:cNvPr id="8" name="CuadroTexto 7">
            <a:extLst>
              <a:ext uri="{FF2B5EF4-FFF2-40B4-BE49-F238E27FC236}">
                <a16:creationId xmlns:a16="http://schemas.microsoft.com/office/drawing/2014/main" id="{7505DBE0-EBD9-4BB5-C1A7-0F917470B279}"/>
              </a:ext>
            </a:extLst>
          </p:cNvPr>
          <p:cNvSpPr txBox="1"/>
          <p:nvPr/>
        </p:nvSpPr>
        <p:spPr>
          <a:xfrm>
            <a:off x="1087272" y="2305615"/>
            <a:ext cx="10017457" cy="2246769"/>
          </a:xfrm>
          <a:prstGeom prst="rect">
            <a:avLst/>
          </a:prstGeom>
          <a:noFill/>
        </p:spPr>
        <p:txBody>
          <a:bodyPr wrap="square" rtlCol="0">
            <a:spAutoFit/>
          </a:bodyPr>
          <a:lstStyle/>
          <a:p>
            <a:pPr marL="342900" indent="-342900" algn="just">
              <a:buFont typeface="Arial" panose="020B0604020202020204" pitchFamily="34" charset="0"/>
              <a:buChar char="•"/>
            </a:pPr>
            <a:r>
              <a:rPr lang="es-ES" sz="2000" dirty="0">
                <a:latin typeface="Gotham" pitchFamily="2" charset="0"/>
                <a:cs typeface="Gotham" pitchFamily="2" charset="0"/>
              </a:rPr>
              <a:t>Autores de este curso, nos brindan una introducción magistral a varios temas bíblicos importantes, que incluyen: las Escrituras, el único Dios verdadero, la caída y salvación de los seres espirituales y humanos, las ordenanzas de la Iglesia, salir de la debilidad hasta llegar al testimonio, la santificación, la Iglesia, la misión y el ministerio de la Iglesia, sanidad divina y las últimas cosas (la Segunda Venida, el milenio, el juicio final y los nuevos cielos y la nueva tierra).</a:t>
            </a:r>
            <a:endParaRPr lang="en-US" sz="2000" dirty="0">
              <a:latin typeface="Gotham" pitchFamily="2" charset="0"/>
              <a:cs typeface="Gotham" pitchFamily="2" charset="0"/>
            </a:endParaRPr>
          </a:p>
        </p:txBody>
      </p:sp>
    </p:spTree>
    <p:extLst>
      <p:ext uri="{BB962C8B-B14F-4D97-AF65-F5344CB8AC3E}">
        <p14:creationId xmlns:p14="http://schemas.microsoft.com/office/powerpoint/2010/main" val="176531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CFF11E5-2454-7742-9067-070E04C44480}"/>
              </a:ext>
            </a:extLst>
          </p:cNvPr>
          <p:cNvSpPr/>
          <p:nvPr/>
        </p:nvSpPr>
        <p:spPr>
          <a:xfrm>
            <a:off x="488515" y="1557337"/>
            <a:ext cx="11461315" cy="43424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p:cNvSpPr>
            <a:spLocks noGrp="1"/>
          </p:cNvSpPr>
          <p:nvPr>
            <p:ph type="title"/>
          </p:nvPr>
        </p:nvSpPr>
        <p:spPr>
          <a:xfrm>
            <a:off x="0" y="0"/>
            <a:ext cx="12191999" cy="744583"/>
          </a:xfrm>
          <a:solidFill>
            <a:schemeClr val="bg1"/>
          </a:solidFill>
        </p:spPr>
        <p:txBody>
          <a:bodyPr>
            <a:normAutofit fontScale="90000"/>
          </a:bodyPr>
          <a:lstStyle/>
          <a:p>
            <a:r>
              <a:rPr lang="es-ES" sz="4800" b="1" dirty="0">
                <a:solidFill>
                  <a:srgbClr val="EE0000"/>
                </a:solidFill>
                <a:latin typeface="Gotham" pitchFamily="2" charset="0"/>
                <a:ea typeface="+mn-ea"/>
                <a:cs typeface="Gotham" pitchFamily="2" charset="0"/>
              </a:rPr>
              <a:t>4. PROFECÍA</a:t>
            </a:r>
            <a:r>
              <a:rPr lang="es-ES" sz="3600" b="1" dirty="0">
                <a:solidFill>
                  <a:srgbClr val="EE0000"/>
                </a:solidFill>
                <a:latin typeface="Gotham" pitchFamily="2" charset="0"/>
                <a:ea typeface="+mn-ea"/>
                <a:cs typeface="Gotham" pitchFamily="2" charset="0"/>
              </a:rPr>
              <a:t>.</a:t>
            </a:r>
            <a:endParaRPr lang="en-US" sz="4800" b="1" dirty="0">
              <a:solidFill>
                <a:srgbClr val="EE0000"/>
              </a:solidFill>
              <a:latin typeface="Gotham" pitchFamily="2" charset="0"/>
              <a:cs typeface="Gotham" pitchFamily="2" charset="0"/>
            </a:endParaRPr>
          </a:p>
        </p:txBody>
      </p:sp>
      <p:sp>
        <p:nvSpPr>
          <p:cNvPr id="4" name="CuadroTexto 3">
            <a:extLst>
              <a:ext uri="{FF2B5EF4-FFF2-40B4-BE49-F238E27FC236}">
                <a16:creationId xmlns:a16="http://schemas.microsoft.com/office/drawing/2014/main" id="{64C01693-F073-E0B2-6E55-B2EB744BF37E}"/>
              </a:ext>
            </a:extLst>
          </p:cNvPr>
          <p:cNvSpPr txBox="1"/>
          <p:nvPr/>
        </p:nvSpPr>
        <p:spPr>
          <a:xfrm>
            <a:off x="839243" y="1997839"/>
            <a:ext cx="10759857" cy="3693319"/>
          </a:xfrm>
          <a:prstGeom prst="rect">
            <a:avLst/>
          </a:prstGeom>
          <a:noFill/>
        </p:spPr>
        <p:txBody>
          <a:bodyPr wrap="square" rtlCol="0">
            <a:spAutoFit/>
          </a:bodyPr>
          <a:lstStyle/>
          <a:p>
            <a:pPr algn="just"/>
            <a:r>
              <a:rPr lang="es-ES" sz="2400" dirty="0">
                <a:latin typeface="Gotham" pitchFamily="2" charset="0"/>
                <a:cs typeface="Gotham" pitchFamily="2" charset="0"/>
              </a:rPr>
              <a:t>Los autores de las Escrituras profetizaron muchos eventos, siglos antes de que ocurrieran. </a:t>
            </a:r>
            <a:r>
              <a:rPr lang="es-ES" sz="2400" b="1" dirty="0">
                <a:solidFill>
                  <a:srgbClr val="0070C0"/>
                </a:solidFill>
                <a:latin typeface="Gotham" pitchFamily="2" charset="0"/>
                <a:cs typeface="Gotham" pitchFamily="2" charset="0"/>
              </a:rPr>
              <a:t>La exactitud de estas profecías bíblicas es asombrosa. </a:t>
            </a:r>
            <a:r>
              <a:rPr lang="es-ES" sz="2400" dirty="0">
                <a:latin typeface="Gotham" pitchFamily="2" charset="0"/>
                <a:cs typeface="Gotham" pitchFamily="2" charset="0"/>
              </a:rPr>
              <a:t>Reconocemos que una profecía es falsa si no se cumple; pero la profecía viene de Dios si se cumple (</a:t>
            </a:r>
            <a:r>
              <a:rPr lang="es-ES" sz="2400" dirty="0" err="1">
                <a:latin typeface="Gotham" pitchFamily="2" charset="0"/>
                <a:cs typeface="Gotham" pitchFamily="2" charset="0"/>
              </a:rPr>
              <a:t>Dt</a:t>
            </a:r>
            <a:r>
              <a:rPr lang="es-ES" sz="2400" dirty="0">
                <a:latin typeface="Gotham" pitchFamily="2" charset="0"/>
                <a:cs typeface="Gotham" pitchFamily="2" charset="0"/>
              </a:rPr>
              <a:t> 18:20-22; </a:t>
            </a:r>
            <a:r>
              <a:rPr lang="es-ES" sz="2400" dirty="0" err="1">
                <a:latin typeface="Gotham" pitchFamily="2" charset="0"/>
                <a:cs typeface="Gotham" pitchFamily="2" charset="0"/>
              </a:rPr>
              <a:t>Jer</a:t>
            </a:r>
            <a:r>
              <a:rPr lang="es-ES" sz="2400" dirty="0">
                <a:latin typeface="Gotham" pitchFamily="2" charset="0"/>
                <a:cs typeface="Gotham" pitchFamily="2" charset="0"/>
              </a:rPr>
              <a:t> 28:9; Ez 33:33). </a:t>
            </a:r>
          </a:p>
          <a:p>
            <a:pPr algn="just"/>
            <a:r>
              <a:rPr lang="es-ES" sz="2400" dirty="0">
                <a:latin typeface="Gotham" pitchFamily="2" charset="0"/>
                <a:cs typeface="Gotham" pitchFamily="2" charset="0"/>
              </a:rPr>
              <a:t>Las predicciones exactas de las Escrituras, dadas centenares de años antes de su cumplimiento, son una evidencia contundente de que el </a:t>
            </a:r>
            <a:r>
              <a:rPr lang="es-ES" sz="2400" b="1" dirty="0">
                <a:solidFill>
                  <a:srgbClr val="0070C0"/>
                </a:solidFill>
                <a:latin typeface="Gotham" pitchFamily="2" charset="0"/>
                <a:cs typeface="Gotham" pitchFamily="2" charset="0"/>
              </a:rPr>
              <a:t>Dios omnisciente </a:t>
            </a:r>
            <a:r>
              <a:rPr lang="es-ES" sz="2400" dirty="0">
                <a:latin typeface="Gotham" pitchFamily="2" charset="0"/>
                <a:cs typeface="Gotham" pitchFamily="2" charset="0"/>
              </a:rPr>
              <a:t>a lo largo de la historia reveló estas verdades a los escritores humanos.</a:t>
            </a:r>
            <a:endParaRPr lang="en-US" sz="2400" dirty="0">
              <a:latin typeface="Gotham" pitchFamily="2" charset="0"/>
              <a:cs typeface="Gotham" pitchFamily="2" charset="0"/>
            </a:endParaRPr>
          </a:p>
          <a:p>
            <a:endParaRPr lang="es-PE" dirty="0"/>
          </a:p>
        </p:txBody>
      </p:sp>
    </p:spTree>
    <p:extLst>
      <p:ext uri="{BB962C8B-B14F-4D97-AF65-F5344CB8AC3E}">
        <p14:creationId xmlns:p14="http://schemas.microsoft.com/office/powerpoint/2010/main" val="1972154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822960"/>
          </a:xfrm>
          <a:solidFill>
            <a:schemeClr val="bg1"/>
          </a:solidFill>
        </p:spPr>
        <p:txBody>
          <a:bodyPr/>
          <a:lstStyle/>
          <a:p>
            <a:r>
              <a:rPr lang="es-ES" b="1" dirty="0">
                <a:solidFill>
                  <a:srgbClr val="EE0000"/>
                </a:solidFill>
                <a:latin typeface="Gotham" pitchFamily="2" charset="0"/>
                <a:ea typeface="+mn-ea"/>
                <a:cs typeface="Gotham" pitchFamily="2" charset="0"/>
              </a:rPr>
              <a:t>5. SOCIEDAD</a:t>
            </a:r>
            <a:r>
              <a:rPr lang="es-ES" sz="3000" b="1" dirty="0">
                <a:solidFill>
                  <a:srgbClr val="EE0000"/>
                </a:solidFill>
                <a:latin typeface="Gotham" pitchFamily="2" charset="0"/>
                <a:ea typeface="+mn-ea"/>
                <a:cs typeface="Gotham" pitchFamily="2" charset="0"/>
              </a:rPr>
              <a:t>.</a:t>
            </a:r>
            <a:endParaRPr lang="en-US" b="1" dirty="0">
              <a:solidFill>
                <a:srgbClr val="EE0000"/>
              </a:solidFill>
              <a:latin typeface="Gotham" pitchFamily="2" charset="0"/>
              <a:cs typeface="Gotham" pitchFamily="2" charset="0"/>
            </a:endParaRPr>
          </a:p>
        </p:txBody>
      </p:sp>
      <p:sp>
        <p:nvSpPr>
          <p:cNvPr id="3" name="Marcador de contenido 2"/>
          <p:cNvSpPr>
            <a:spLocks noGrp="1"/>
          </p:cNvSpPr>
          <p:nvPr>
            <p:ph idx="1"/>
          </p:nvPr>
        </p:nvSpPr>
        <p:spPr>
          <a:xfrm>
            <a:off x="538163" y="1333024"/>
            <a:ext cx="11115675" cy="4191952"/>
          </a:xfrm>
          <a:solidFill>
            <a:schemeClr val="bg1"/>
          </a:solidFill>
          <a:ln>
            <a:solidFill>
              <a:schemeClr val="bg1"/>
            </a:solidFill>
          </a:ln>
        </p:spPr>
        <p:txBody>
          <a:bodyPr>
            <a:normAutofit/>
          </a:bodyPr>
          <a:lstStyle/>
          <a:p>
            <a:pPr algn="just"/>
            <a:r>
              <a:rPr lang="es-ES" sz="2400" dirty="0">
                <a:latin typeface="Gotham" pitchFamily="2" charset="0"/>
                <a:cs typeface="Gotham" pitchFamily="2" charset="0"/>
              </a:rPr>
              <a:t>La influencia de la Biblia en las personas es una evidencia poderosa para que creamos en las Escrituras. La Biblia es tan amada y respetada que ¡ha sido impresa en 3500 idiomas!  La Biblia la han leído más personas que cualquier otro libro de la historia. </a:t>
            </a:r>
          </a:p>
          <a:p>
            <a:pPr algn="just"/>
            <a:r>
              <a:rPr lang="es-ES" sz="2400" dirty="0">
                <a:latin typeface="Gotham" pitchFamily="2" charset="0"/>
                <a:cs typeface="Gotham" pitchFamily="2" charset="0"/>
              </a:rPr>
              <a:t>Los principios de la Biblia han servido de fundamento para las leyes de las naciones. </a:t>
            </a:r>
            <a:r>
              <a:rPr lang="es-ES" sz="2400" b="1" dirty="0">
                <a:solidFill>
                  <a:srgbClr val="FF0000"/>
                </a:solidFill>
                <a:latin typeface="Gotham" pitchFamily="2" charset="0"/>
                <a:cs typeface="Gotham" pitchFamily="2" charset="0"/>
              </a:rPr>
              <a:t>Ocurren grandes cambios cuando las personas leen, predican y obedecen la Biblia. </a:t>
            </a:r>
            <a:r>
              <a:rPr lang="es-ES" sz="2400" dirty="0">
                <a:latin typeface="Gotham" pitchFamily="2" charset="0"/>
                <a:cs typeface="Gotham" pitchFamily="2" charset="0"/>
              </a:rPr>
              <a:t>El impacto de la Biblia en la sociedad es una poderosa evidencia de que la Escritura es la Palabra de Dios. Más del 30 % (más de 2 mil millones de personas) creen que la Biblia es la Palabra de Dios para nosotros.</a:t>
            </a:r>
            <a:endParaRPr lang="en-US" sz="2400" dirty="0">
              <a:latin typeface="Gotham" pitchFamily="2" charset="0"/>
              <a:cs typeface="Gotham" pitchFamily="2" charset="0"/>
            </a:endParaRPr>
          </a:p>
        </p:txBody>
      </p:sp>
    </p:spTree>
    <p:extLst>
      <p:ext uri="{BB962C8B-B14F-4D97-AF65-F5344CB8AC3E}">
        <p14:creationId xmlns:p14="http://schemas.microsoft.com/office/powerpoint/2010/main" val="2419320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666206"/>
          </a:xfrm>
          <a:solidFill>
            <a:schemeClr val="bg1"/>
          </a:solidFill>
          <a:ln>
            <a:solidFill>
              <a:schemeClr val="bg1"/>
            </a:solidFill>
          </a:ln>
        </p:spPr>
        <p:txBody>
          <a:bodyPr>
            <a:noAutofit/>
          </a:bodyPr>
          <a:lstStyle/>
          <a:p>
            <a:r>
              <a:rPr lang="es-ES" b="1" dirty="0">
                <a:solidFill>
                  <a:srgbClr val="EE0000"/>
                </a:solidFill>
                <a:latin typeface="Gotham" pitchFamily="2" charset="0"/>
                <a:ea typeface="+mn-ea"/>
                <a:cs typeface="Gotham" pitchFamily="2" charset="0"/>
              </a:rPr>
              <a:t>6. EXACTITUD.</a:t>
            </a:r>
            <a:endParaRPr lang="en-US" sz="6000" b="1" dirty="0">
              <a:solidFill>
                <a:srgbClr val="EE0000"/>
              </a:solidFill>
              <a:latin typeface="Gotham" pitchFamily="2" charset="0"/>
              <a:cs typeface="Gotham" pitchFamily="2" charset="0"/>
            </a:endParaRPr>
          </a:p>
        </p:txBody>
      </p:sp>
      <p:sp>
        <p:nvSpPr>
          <p:cNvPr id="3" name="Marcador de contenido 2"/>
          <p:cNvSpPr>
            <a:spLocks noGrp="1"/>
          </p:cNvSpPr>
          <p:nvPr>
            <p:ph idx="1"/>
          </p:nvPr>
        </p:nvSpPr>
        <p:spPr>
          <a:xfrm>
            <a:off x="338204" y="1152395"/>
            <a:ext cx="11548996" cy="5248405"/>
          </a:xfrm>
          <a:solidFill>
            <a:schemeClr val="bg1"/>
          </a:solidFill>
          <a:ln>
            <a:solidFill>
              <a:schemeClr val="bg1"/>
            </a:solidFill>
          </a:ln>
        </p:spPr>
        <p:txBody>
          <a:bodyPr>
            <a:normAutofit lnSpcReduction="10000"/>
          </a:bodyPr>
          <a:lstStyle/>
          <a:p>
            <a:pPr algn="just"/>
            <a:endParaRPr lang="es-ES" sz="2400" dirty="0">
              <a:latin typeface="Gotham" pitchFamily="2" charset="0"/>
              <a:cs typeface="Gotham" pitchFamily="2" charset="0"/>
            </a:endParaRPr>
          </a:p>
          <a:p>
            <a:pPr algn="just"/>
            <a:r>
              <a:rPr lang="es-ES" sz="2400" dirty="0">
                <a:latin typeface="Gotham" pitchFamily="2" charset="0"/>
                <a:cs typeface="Gotham" pitchFamily="2" charset="0"/>
              </a:rPr>
              <a:t>La historia y la arqueología (excavaciones e investigaciones científicas para descubrir hechos históricos) </a:t>
            </a:r>
            <a:r>
              <a:rPr lang="es-ES" sz="2400" b="1" dirty="0">
                <a:solidFill>
                  <a:srgbClr val="FF0000"/>
                </a:solidFill>
                <a:latin typeface="Gotham" pitchFamily="2" charset="0"/>
                <a:cs typeface="Gotham" pitchFamily="2" charset="0"/>
              </a:rPr>
              <a:t>verifican que la Biblia es verdadera y confiable en lo que dice acerca de las personas, lugares, costumbres, eventos y ciencia. </a:t>
            </a:r>
          </a:p>
          <a:p>
            <a:pPr algn="just"/>
            <a:r>
              <a:rPr lang="es-ES" sz="2400" dirty="0">
                <a:latin typeface="Gotham" pitchFamily="2" charset="0"/>
                <a:cs typeface="Gotham" pitchFamily="2" charset="0"/>
              </a:rPr>
              <a:t>En ocasiones, las personas han acusado a la Biblia de errores. Por ejemplo, algunos eruditos pensaban que no hubo escritura hasta después de los tiempos de Moisés (cerca de 1400–1500 a. C). </a:t>
            </a:r>
          </a:p>
          <a:p>
            <a:pPr algn="just"/>
            <a:r>
              <a:rPr lang="es-ES" sz="2400" dirty="0">
                <a:latin typeface="Gotham" pitchFamily="2" charset="0"/>
                <a:cs typeface="Gotham" pitchFamily="2" charset="0"/>
              </a:rPr>
              <a:t>Pero la arqueología y la ciencia han probado que la escritura se remonta al año 3000 a. C. </a:t>
            </a:r>
          </a:p>
          <a:p>
            <a:pPr algn="just"/>
            <a:r>
              <a:rPr lang="es-ES" sz="2400" dirty="0">
                <a:latin typeface="Gotham" pitchFamily="2" charset="0"/>
                <a:cs typeface="Gotham" pitchFamily="2" charset="0"/>
              </a:rPr>
              <a:t>De igual manera, los críticos de la Biblia negaban que los hititas existieran, aunque la Biblia los menciona veintidós veces. Pero con el paso de los años, los arqueólogos siguieron excavando y probaron que los hititas fueron en un tiempo una gran potencia en el Medio Oriente. </a:t>
            </a:r>
            <a:endParaRPr lang="en-US" sz="2400" dirty="0">
              <a:latin typeface="Gotham" pitchFamily="2" charset="0"/>
              <a:cs typeface="Gotham" pitchFamily="2" charset="0"/>
            </a:endParaRPr>
          </a:p>
        </p:txBody>
      </p:sp>
    </p:spTree>
    <p:extLst>
      <p:ext uri="{BB962C8B-B14F-4D97-AF65-F5344CB8AC3E}">
        <p14:creationId xmlns:p14="http://schemas.microsoft.com/office/powerpoint/2010/main" val="2666141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5676" y="1398543"/>
            <a:ext cx="11523945" cy="4613950"/>
          </a:xfrm>
          <a:solidFill>
            <a:schemeClr val="bg1"/>
          </a:solidFill>
          <a:ln>
            <a:solidFill>
              <a:schemeClr val="bg1"/>
            </a:solidFill>
          </a:ln>
        </p:spPr>
        <p:txBody>
          <a:bodyPr>
            <a:normAutofit/>
          </a:bodyPr>
          <a:lstStyle/>
          <a:p>
            <a:pPr lvl="0" algn="just"/>
            <a:endParaRPr lang="es-ES" sz="2400" dirty="0">
              <a:solidFill>
                <a:prstClr val="black"/>
              </a:solidFill>
              <a:latin typeface="Gotham" pitchFamily="2" charset="0"/>
              <a:cs typeface="Gotham" pitchFamily="2" charset="0"/>
            </a:endParaRPr>
          </a:p>
          <a:p>
            <a:pPr lvl="0" algn="just"/>
            <a:r>
              <a:rPr lang="es-ES" sz="2400" dirty="0">
                <a:solidFill>
                  <a:prstClr val="black"/>
                </a:solidFill>
                <a:latin typeface="Gotham" pitchFamily="2" charset="0"/>
                <a:cs typeface="Gotham" pitchFamily="2" charset="0"/>
              </a:rPr>
              <a:t>Incluimos señales y prodigios con precaución, como una forma de evidencia, pero dignos de mencionar, ¡especialmente para nosotros los pentecostales! Las señales y los prodigios por sí solos pueden ser peligrosos. Los falsos cristos y el anticristo final extraviarán a muchos con señales y prodigios (Mt 24:24; 2 </a:t>
            </a:r>
            <a:r>
              <a:rPr lang="es-ES" sz="2400" dirty="0" err="1">
                <a:solidFill>
                  <a:prstClr val="black"/>
                </a:solidFill>
                <a:latin typeface="Gotham" pitchFamily="2" charset="0"/>
                <a:cs typeface="Gotham" pitchFamily="2" charset="0"/>
              </a:rPr>
              <a:t>Ts</a:t>
            </a:r>
            <a:r>
              <a:rPr lang="es-ES" sz="2400" dirty="0">
                <a:solidFill>
                  <a:prstClr val="black"/>
                </a:solidFill>
                <a:latin typeface="Gotham" pitchFamily="2" charset="0"/>
                <a:cs typeface="Gotham" pitchFamily="2" charset="0"/>
              </a:rPr>
              <a:t> 2:9; </a:t>
            </a:r>
            <a:r>
              <a:rPr lang="es-ES" sz="2400" dirty="0" err="1">
                <a:solidFill>
                  <a:prstClr val="black"/>
                </a:solidFill>
                <a:latin typeface="Gotham" pitchFamily="2" charset="0"/>
                <a:cs typeface="Gotham" pitchFamily="2" charset="0"/>
              </a:rPr>
              <a:t>Ap</a:t>
            </a:r>
            <a:r>
              <a:rPr lang="es-ES" sz="2400" dirty="0">
                <a:solidFill>
                  <a:prstClr val="black"/>
                </a:solidFill>
                <a:latin typeface="Gotham" pitchFamily="2" charset="0"/>
                <a:cs typeface="Gotham" pitchFamily="2" charset="0"/>
              </a:rPr>
              <a:t> 12:9). </a:t>
            </a:r>
            <a:endParaRPr lang="en-US" sz="2400" dirty="0">
              <a:solidFill>
                <a:prstClr val="black"/>
              </a:solidFill>
              <a:latin typeface="Gotham" pitchFamily="2" charset="0"/>
              <a:cs typeface="Gotham" pitchFamily="2" charset="0"/>
            </a:endParaRPr>
          </a:p>
          <a:p>
            <a:pPr algn="just"/>
            <a:r>
              <a:rPr lang="es-ES" sz="2400" dirty="0">
                <a:latin typeface="Gotham" pitchFamily="2" charset="0"/>
                <a:cs typeface="Gotham" pitchFamily="2" charset="0"/>
              </a:rPr>
              <a:t>A lo largo de la historia de la iglesia, a menudo se producen señales y prodigios cuando los creyentes predican el mensaje completo de la Palabra de Dios. </a:t>
            </a:r>
            <a:r>
              <a:rPr lang="es-ES" sz="2400" b="1" dirty="0">
                <a:solidFill>
                  <a:srgbClr val="FF0000"/>
                </a:solidFill>
                <a:latin typeface="Gotham" pitchFamily="2" charset="0"/>
                <a:cs typeface="Gotham" pitchFamily="2" charset="0"/>
              </a:rPr>
              <a:t>Esta es una poderosa evidencia de que la Biblia es la Palabra de Dios.</a:t>
            </a:r>
            <a:endParaRPr lang="en-US" sz="2400" b="1" dirty="0">
              <a:solidFill>
                <a:srgbClr val="FF0000"/>
              </a:solidFill>
              <a:latin typeface="Gotham" pitchFamily="2" charset="0"/>
              <a:cs typeface="Gotham" pitchFamily="2" charset="0"/>
            </a:endParaRPr>
          </a:p>
        </p:txBody>
      </p:sp>
      <p:sp>
        <p:nvSpPr>
          <p:cNvPr id="4" name="Título 1"/>
          <p:cNvSpPr>
            <a:spLocks noGrp="1"/>
          </p:cNvSpPr>
          <p:nvPr>
            <p:ph type="title"/>
          </p:nvPr>
        </p:nvSpPr>
        <p:spPr>
          <a:xfrm>
            <a:off x="0" y="0"/>
            <a:ext cx="12192000" cy="627017"/>
          </a:xfrm>
          <a:solidFill>
            <a:schemeClr val="bg1"/>
          </a:solidFill>
          <a:ln>
            <a:solidFill>
              <a:schemeClr val="bg1"/>
            </a:solidFill>
          </a:ln>
        </p:spPr>
        <p:txBody>
          <a:bodyPr>
            <a:noAutofit/>
          </a:bodyPr>
          <a:lstStyle/>
          <a:p>
            <a:r>
              <a:rPr lang="es-ES" sz="4000" b="1" dirty="0">
                <a:solidFill>
                  <a:srgbClr val="EE0000"/>
                </a:solidFill>
                <a:latin typeface="Gotham" pitchFamily="2" charset="0"/>
                <a:ea typeface="+mn-ea"/>
                <a:cs typeface="Gotham" pitchFamily="2" charset="0"/>
              </a:rPr>
              <a:t>7. SEÑALES EXTRAORDINARIAS</a:t>
            </a:r>
            <a:r>
              <a:rPr lang="es-ES" sz="5400" b="1" dirty="0">
                <a:solidFill>
                  <a:srgbClr val="EE0000"/>
                </a:solidFill>
                <a:latin typeface="Gotham" pitchFamily="2" charset="0"/>
                <a:ea typeface="+mn-ea"/>
                <a:cs typeface="Gotham" pitchFamily="2" charset="0"/>
              </a:rPr>
              <a:t>.</a:t>
            </a:r>
            <a:endParaRPr lang="en-US" sz="7200" b="1" dirty="0">
              <a:solidFill>
                <a:srgbClr val="EE0000"/>
              </a:solidFill>
              <a:latin typeface="Gotham" pitchFamily="2" charset="0"/>
              <a:cs typeface="Gotham" pitchFamily="2" charset="0"/>
            </a:endParaRPr>
          </a:p>
        </p:txBody>
      </p:sp>
    </p:spTree>
    <p:extLst>
      <p:ext uri="{BB962C8B-B14F-4D97-AF65-F5344CB8AC3E}">
        <p14:creationId xmlns:p14="http://schemas.microsoft.com/office/powerpoint/2010/main" val="1526235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783771"/>
          </a:xfrm>
          <a:solidFill>
            <a:schemeClr val="bg1"/>
          </a:solidFill>
          <a:ln>
            <a:solidFill>
              <a:schemeClr val="bg1"/>
            </a:solidFill>
          </a:ln>
        </p:spPr>
        <p:txBody>
          <a:bodyPr>
            <a:normAutofit/>
          </a:bodyPr>
          <a:lstStyle/>
          <a:p>
            <a:r>
              <a:rPr lang="es-ES" b="1" dirty="0">
                <a:solidFill>
                  <a:srgbClr val="EE0000"/>
                </a:solidFill>
                <a:latin typeface="Gotham" pitchFamily="2" charset="0"/>
                <a:ea typeface="+mn-ea"/>
                <a:cs typeface="Gotham" pitchFamily="2" charset="0"/>
              </a:rPr>
              <a:t>8. DURABILIDAD.</a:t>
            </a:r>
            <a:endParaRPr lang="en-US" sz="6600" b="1" dirty="0">
              <a:solidFill>
                <a:srgbClr val="EE0000"/>
              </a:solidFill>
              <a:latin typeface="Gotham" pitchFamily="2" charset="0"/>
              <a:cs typeface="Gotham" pitchFamily="2" charset="0"/>
            </a:endParaRPr>
          </a:p>
        </p:txBody>
      </p:sp>
      <p:sp>
        <p:nvSpPr>
          <p:cNvPr id="3" name="Marcador de contenido 2"/>
          <p:cNvSpPr>
            <a:spLocks noGrp="1"/>
          </p:cNvSpPr>
          <p:nvPr>
            <p:ph idx="1"/>
          </p:nvPr>
        </p:nvSpPr>
        <p:spPr>
          <a:xfrm>
            <a:off x="375781" y="1057274"/>
            <a:ext cx="11511419" cy="5429251"/>
          </a:xfrm>
          <a:solidFill>
            <a:schemeClr val="bg1"/>
          </a:solidFill>
          <a:ln>
            <a:solidFill>
              <a:schemeClr val="bg1"/>
            </a:solidFill>
          </a:ln>
        </p:spPr>
        <p:txBody>
          <a:bodyPr>
            <a:normAutofit/>
          </a:bodyPr>
          <a:lstStyle/>
          <a:p>
            <a:pPr algn="just"/>
            <a:r>
              <a:rPr lang="es-ES" sz="2400" dirty="0">
                <a:latin typeface="Gotham" pitchFamily="2" charset="0"/>
                <a:cs typeface="Gotham" pitchFamily="2" charset="0"/>
              </a:rPr>
              <a:t>La Biblia vence a sus enemigos en cada generación. Pocos libros sobreviven al tiempo. ¿Cuántos libros con más de 1000 años de antigüedad tiene usted en su casa o en su ciudad? Es raro encontrar un libro que tenga incluso 100 años. Pero hay miles de manuscritos bíblicos antiguos.</a:t>
            </a:r>
          </a:p>
          <a:p>
            <a:pPr algn="just"/>
            <a:r>
              <a:rPr lang="es-ES" sz="2400" dirty="0">
                <a:latin typeface="Gotham" pitchFamily="2" charset="0"/>
                <a:cs typeface="Gotham" pitchFamily="2" charset="0"/>
              </a:rPr>
              <a:t> Lo que hace que la supervivencia de la Biblia sea aún más asombrosa es que muchos han tratado de destruirla. </a:t>
            </a:r>
            <a:r>
              <a:rPr lang="es-ES" sz="2400" b="1" dirty="0">
                <a:solidFill>
                  <a:srgbClr val="0070C0"/>
                </a:solidFill>
                <a:latin typeface="Gotham" pitchFamily="2" charset="0"/>
                <a:cs typeface="Gotham" pitchFamily="2" charset="0"/>
              </a:rPr>
              <a:t>“Porque: Toda carne es como hierba, Y toda la gloria del hombre como flor de la hierba. La hierba se seca, y la flor se cae; mas la palabra del Señor permanece para siempre. Y esta es la palabra que por el evangelio os ha sido anunciada” </a:t>
            </a:r>
            <a:r>
              <a:rPr lang="es-ES" sz="2400" dirty="0">
                <a:latin typeface="Gotham" pitchFamily="2" charset="0"/>
                <a:cs typeface="Gotham" pitchFamily="2" charset="0"/>
              </a:rPr>
              <a:t>(1 P 1:24-25). </a:t>
            </a:r>
            <a:r>
              <a:rPr lang="es-ES" sz="2400" b="1" dirty="0">
                <a:solidFill>
                  <a:srgbClr val="EE0000"/>
                </a:solidFill>
                <a:latin typeface="Gotham" pitchFamily="2" charset="0"/>
                <a:cs typeface="Gotham" pitchFamily="2" charset="0"/>
              </a:rPr>
              <a:t>“El cielo y la tierra pasarán, pero mis palabras no pasarán” , lo dijo el Señor Jesucristo </a:t>
            </a:r>
            <a:r>
              <a:rPr lang="es-ES" sz="2400" dirty="0">
                <a:latin typeface="Gotham" pitchFamily="2" charset="0"/>
                <a:cs typeface="Gotham" pitchFamily="2" charset="0"/>
              </a:rPr>
              <a:t>(Mt 24:35)</a:t>
            </a:r>
            <a:endParaRPr lang="en-US" sz="2400" dirty="0">
              <a:latin typeface="Gotham" pitchFamily="2" charset="0"/>
              <a:cs typeface="Gotham" pitchFamily="2" charset="0"/>
            </a:endParaRPr>
          </a:p>
        </p:txBody>
      </p:sp>
    </p:spTree>
    <p:extLst>
      <p:ext uri="{BB962C8B-B14F-4D97-AF65-F5344CB8AC3E}">
        <p14:creationId xmlns:p14="http://schemas.microsoft.com/office/powerpoint/2010/main" val="4173342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6C1FB-FC78-6C6D-6EE1-0FA9A53CF842}"/>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Rectángulo 3"/>
          <p:cNvSpPr/>
          <p:nvPr/>
        </p:nvSpPr>
        <p:spPr>
          <a:xfrm>
            <a:off x="284498" y="117566"/>
            <a:ext cx="11623004" cy="130488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3000" b="1" dirty="0">
                <a:solidFill>
                  <a:prstClr val="white"/>
                </a:solidFill>
                <a:latin typeface="Gotham" pitchFamily="2" charset="0"/>
                <a:ea typeface="+mj-ea"/>
                <a:cs typeface="Gotham" pitchFamily="2" charset="0"/>
              </a:rPr>
              <a:t>C. CREEMOS QUE DIOS GUIO LA SELECCIÓN </a:t>
            </a:r>
          </a:p>
          <a:p>
            <a:pPr lvl="0" algn="ctr"/>
            <a:r>
              <a:rPr lang="es-ES" sz="3000" b="1" dirty="0">
                <a:solidFill>
                  <a:prstClr val="white"/>
                </a:solidFill>
                <a:latin typeface="Gotham" pitchFamily="2" charset="0"/>
                <a:ea typeface="+mj-ea"/>
                <a:cs typeface="Gotham" pitchFamily="2" charset="0"/>
              </a:rPr>
              <a:t>DEL CANON: LOS 66 LIBROS DE LA BIBLIA.</a:t>
            </a:r>
            <a:endParaRPr kumimoji="0" lang="en-US" sz="3000" b="1" i="0" u="none" strike="noStrike" kern="1200" cap="none" spc="0" normalizeH="0" baseline="0" noProof="0" dirty="0">
              <a:ln>
                <a:noFill/>
              </a:ln>
              <a:solidFill>
                <a:prstClr val="white"/>
              </a:solidFill>
              <a:effectLst/>
              <a:uLnTx/>
              <a:uFillTx/>
              <a:latin typeface="Gotham" pitchFamily="2" charset="0"/>
              <a:cs typeface="Gotham" pitchFamily="2"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5344" y="4516101"/>
            <a:ext cx="3620870" cy="2015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5344" y="2671691"/>
            <a:ext cx="3620871" cy="16558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0" name="Grupo 9">
            <a:extLst>
              <a:ext uri="{FF2B5EF4-FFF2-40B4-BE49-F238E27FC236}">
                <a16:creationId xmlns:a16="http://schemas.microsoft.com/office/drawing/2014/main" id="{CE48F170-CA7B-6881-26DE-66FF5B6192F4}"/>
              </a:ext>
            </a:extLst>
          </p:cNvPr>
          <p:cNvGrpSpPr/>
          <p:nvPr/>
        </p:nvGrpSpPr>
        <p:grpSpPr>
          <a:xfrm>
            <a:off x="1252672" y="2844904"/>
            <a:ext cx="9686656" cy="3686525"/>
            <a:chOff x="1392892" y="2844904"/>
            <a:chExt cx="9686656" cy="3686525"/>
          </a:xfrm>
        </p:grpSpPr>
        <p:pic>
          <p:nvPicPr>
            <p:cNvPr id="9" name="Imagen 8"/>
            <p:cNvPicPr>
              <a:picLocks noChangeAspect="1"/>
            </p:cNvPicPr>
            <p:nvPr/>
          </p:nvPicPr>
          <p:blipFill>
            <a:blip r:embed="rId4"/>
            <a:stretch>
              <a:fillRect/>
            </a:stretch>
          </p:blipFill>
          <p:spPr>
            <a:xfrm>
              <a:off x="8416645" y="2844904"/>
              <a:ext cx="2662903" cy="3686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2892" y="2844904"/>
              <a:ext cx="2382463" cy="3686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2" name="Rectángulo 1"/>
          <p:cNvSpPr/>
          <p:nvPr/>
        </p:nvSpPr>
        <p:spPr>
          <a:xfrm>
            <a:off x="0" y="1422452"/>
            <a:ext cx="12192000" cy="1107996"/>
          </a:xfrm>
          <a:prstGeom prst="rect">
            <a:avLst/>
          </a:prstGeom>
          <a:solidFill>
            <a:srgbClr val="EE00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6600" b="1" i="0" u="none" strike="noStrike" kern="1200" cap="none" spc="0" normalizeH="0" baseline="0" noProof="0" dirty="0">
                <a:ln>
                  <a:noFill/>
                </a:ln>
                <a:solidFill>
                  <a:prstClr val="white"/>
                </a:solidFill>
                <a:effectLst/>
                <a:uLnTx/>
                <a:uFillTx/>
                <a:latin typeface="Gotham" pitchFamily="2" charset="0"/>
                <a:cs typeface="Gotham" pitchFamily="2" charset="0"/>
              </a:rPr>
              <a:t>SIGNIFICADOS</a:t>
            </a:r>
            <a:endParaRPr kumimoji="0" lang="en-US" sz="6600" b="1" i="0" u="none" strike="noStrike" kern="1200" cap="none" spc="0" normalizeH="0" baseline="0" noProof="0" dirty="0">
              <a:ln>
                <a:noFill/>
              </a:ln>
              <a:solidFill>
                <a:prstClr val="white"/>
              </a:solidFill>
              <a:effectLst/>
              <a:uLnTx/>
              <a:uFillTx/>
              <a:latin typeface="Gotham" pitchFamily="2" charset="0"/>
              <a:cs typeface="Gotham" pitchFamily="2" charset="0"/>
            </a:endParaRPr>
          </a:p>
        </p:txBody>
      </p:sp>
    </p:spTree>
    <p:extLst>
      <p:ext uri="{BB962C8B-B14F-4D97-AF65-F5344CB8AC3E}">
        <p14:creationId xmlns:p14="http://schemas.microsoft.com/office/powerpoint/2010/main" val="1414689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FC15118-461E-4C16-A9B6-BD733CB2C48A}"/>
              </a:ext>
            </a:extLst>
          </p:cNvPr>
          <p:cNvSpPr/>
          <p:nvPr/>
        </p:nvSpPr>
        <p:spPr>
          <a:xfrm>
            <a:off x="0" y="1096029"/>
            <a:ext cx="12192000" cy="4665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p:cNvSpPr>
            <a:spLocks noGrp="1"/>
          </p:cNvSpPr>
          <p:nvPr>
            <p:ph idx="1"/>
          </p:nvPr>
        </p:nvSpPr>
        <p:spPr>
          <a:xfrm>
            <a:off x="313151" y="1114815"/>
            <a:ext cx="11248372" cy="4647157"/>
          </a:xfrm>
          <a:solidFill>
            <a:schemeClr val="bg1"/>
          </a:solidFill>
        </p:spPr>
        <p:txBody>
          <a:bodyPr>
            <a:normAutofit/>
          </a:bodyPr>
          <a:lstStyle/>
          <a:p>
            <a:pPr algn="just"/>
            <a:endParaRPr lang="es-ES" sz="2400" b="1" dirty="0">
              <a:solidFill>
                <a:srgbClr val="FF0000"/>
              </a:solidFill>
              <a:latin typeface="Gotham" pitchFamily="2" charset="0"/>
              <a:cs typeface="Gotham" pitchFamily="2" charset="0"/>
            </a:endParaRPr>
          </a:p>
          <a:p>
            <a:pPr algn="just"/>
            <a:r>
              <a:rPr lang="es-ES" sz="2400" b="1" dirty="0">
                <a:solidFill>
                  <a:srgbClr val="FF0000"/>
                </a:solidFill>
                <a:latin typeface="Gotham" pitchFamily="2" charset="0"/>
                <a:cs typeface="Gotham" pitchFamily="2" charset="0"/>
              </a:rPr>
              <a:t>LA PALABRA BIBLIA SIGNIFICA “LIBRO” EN LATÍN</a:t>
            </a:r>
            <a:r>
              <a:rPr lang="es-ES" sz="2400" b="1" dirty="0">
                <a:latin typeface="Gotham" pitchFamily="2" charset="0"/>
                <a:cs typeface="Gotham" pitchFamily="2" charset="0"/>
              </a:rPr>
              <a:t>. </a:t>
            </a:r>
            <a:r>
              <a:rPr lang="es-ES" sz="2400" dirty="0">
                <a:latin typeface="Gotham" pitchFamily="2" charset="0"/>
                <a:cs typeface="Gotham" pitchFamily="2" charset="0"/>
              </a:rPr>
              <a:t>Es bueno pensar en la Biblia como el libro sobre todos de los demás libros. Pero también es importante reconocer que la Biblia contiene 66 libros. ¿Cuáles fueron los estándares para escoger los 66 libros en la Biblia?</a:t>
            </a:r>
            <a:endParaRPr lang="es-ES" sz="2400" dirty="0">
              <a:solidFill>
                <a:srgbClr val="00B0F0"/>
              </a:solidFill>
              <a:latin typeface="Gotham" pitchFamily="2" charset="0"/>
              <a:cs typeface="Gotham" pitchFamily="2" charset="0"/>
            </a:endParaRPr>
          </a:p>
          <a:p>
            <a:pPr algn="just"/>
            <a:r>
              <a:rPr lang="es-ES" sz="2400" dirty="0">
                <a:latin typeface="Gotham" pitchFamily="2" charset="0"/>
                <a:cs typeface="Gotham" pitchFamily="2" charset="0"/>
              </a:rPr>
              <a:t>Nos referimos a la lista de 66 libros en nuestra Biblia como el </a:t>
            </a:r>
            <a:r>
              <a:rPr lang="es-ES" sz="2400" b="1" dirty="0">
                <a:latin typeface="Gotham" pitchFamily="2" charset="0"/>
                <a:cs typeface="Gotham" pitchFamily="2" charset="0"/>
              </a:rPr>
              <a:t>*</a:t>
            </a:r>
            <a:r>
              <a:rPr lang="es-ES" sz="2400" b="1" dirty="0">
                <a:solidFill>
                  <a:srgbClr val="FF0000"/>
                </a:solidFill>
                <a:latin typeface="Gotham" pitchFamily="2" charset="0"/>
                <a:cs typeface="Gotham" pitchFamily="2" charset="0"/>
              </a:rPr>
              <a:t>CANON. </a:t>
            </a:r>
            <a:r>
              <a:rPr lang="es-ES" sz="2400" b="1" dirty="0">
                <a:solidFill>
                  <a:srgbClr val="00B0F0"/>
                </a:solidFill>
                <a:latin typeface="Gotham" pitchFamily="2" charset="0"/>
                <a:cs typeface="Gotham" pitchFamily="2" charset="0"/>
              </a:rPr>
              <a:t>HACE MUCHO TIEMPO, LA PALABRA CANON SIGNIFICABA ESTÁNDAR</a:t>
            </a:r>
            <a:r>
              <a:rPr lang="es-ES" sz="2400" b="1" dirty="0">
                <a:latin typeface="Gotham" pitchFamily="2" charset="0"/>
                <a:cs typeface="Gotham" pitchFamily="2" charset="0"/>
              </a:rPr>
              <a:t>. </a:t>
            </a:r>
            <a:r>
              <a:rPr lang="es-ES" sz="2400" b="1" dirty="0">
                <a:solidFill>
                  <a:srgbClr val="FF0000"/>
                </a:solidFill>
                <a:latin typeface="Gotham" pitchFamily="2" charset="0"/>
                <a:cs typeface="Gotham" pitchFamily="2" charset="0"/>
              </a:rPr>
              <a:t>HOY, EL CANON SIGNIFICA LA LISTA DE LIBROS DE NUESTRA BIBLIA</a:t>
            </a:r>
            <a:endParaRPr lang="en-US" sz="2400" b="1" dirty="0">
              <a:solidFill>
                <a:srgbClr val="FF0000"/>
              </a:solidFill>
              <a:latin typeface="Gotham" pitchFamily="2" charset="0"/>
              <a:cs typeface="Gotham" pitchFamily="2" charset="0"/>
            </a:endParaRPr>
          </a:p>
        </p:txBody>
      </p:sp>
    </p:spTree>
    <p:extLst>
      <p:ext uri="{BB962C8B-B14F-4D97-AF65-F5344CB8AC3E}">
        <p14:creationId xmlns:p14="http://schemas.microsoft.com/office/powerpoint/2010/main" val="1190057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2399B3C-33F6-4C31-B9BB-602DF7BED6DC}"/>
              </a:ext>
            </a:extLst>
          </p:cNvPr>
          <p:cNvSpPr/>
          <p:nvPr/>
        </p:nvSpPr>
        <p:spPr>
          <a:xfrm>
            <a:off x="0" y="1215025"/>
            <a:ext cx="12192000" cy="5035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p:cNvSpPr>
            <a:spLocks noGrp="1"/>
          </p:cNvSpPr>
          <p:nvPr>
            <p:ph type="title"/>
          </p:nvPr>
        </p:nvSpPr>
        <p:spPr>
          <a:xfrm>
            <a:off x="0" y="0"/>
            <a:ext cx="12192000" cy="875211"/>
          </a:xfrm>
          <a:solidFill>
            <a:schemeClr val="bg1"/>
          </a:solidFill>
        </p:spPr>
        <p:txBody>
          <a:bodyPr>
            <a:noAutofit/>
          </a:bodyPr>
          <a:lstStyle/>
          <a:p>
            <a:pPr marL="342900" lvl="0" indent="-342900">
              <a:spcBef>
                <a:spcPct val="20000"/>
              </a:spcBef>
            </a:pPr>
            <a:r>
              <a:rPr lang="es-ES" sz="3000" b="1" dirty="0">
                <a:solidFill>
                  <a:srgbClr val="EE0000"/>
                </a:solidFill>
                <a:latin typeface="Gotham" pitchFamily="2" charset="0"/>
                <a:ea typeface="+mn-ea"/>
                <a:cs typeface="Gotham" pitchFamily="2" charset="0"/>
              </a:rPr>
              <a:t>1. LIBROS DEL ANTIGUO TESTAMENTO</a:t>
            </a:r>
            <a:endParaRPr lang="en-US" sz="5400" b="1" dirty="0">
              <a:solidFill>
                <a:srgbClr val="EE0000"/>
              </a:solidFill>
              <a:latin typeface="Gotham" pitchFamily="2" charset="0"/>
              <a:cs typeface="Gotham" pitchFamily="2" charset="0"/>
            </a:endParaRPr>
          </a:p>
        </p:txBody>
      </p:sp>
      <p:sp>
        <p:nvSpPr>
          <p:cNvPr id="3" name="Marcador de contenido 2"/>
          <p:cNvSpPr>
            <a:spLocks noGrp="1"/>
          </p:cNvSpPr>
          <p:nvPr>
            <p:ph idx="1"/>
          </p:nvPr>
        </p:nvSpPr>
        <p:spPr>
          <a:xfrm>
            <a:off x="475989" y="1330575"/>
            <a:ext cx="11323529" cy="4919913"/>
          </a:xfrm>
          <a:solidFill>
            <a:schemeClr val="bg1"/>
          </a:solidFill>
        </p:spPr>
        <p:txBody>
          <a:bodyPr>
            <a:noAutofit/>
          </a:bodyPr>
          <a:lstStyle/>
          <a:p>
            <a:pPr algn="just"/>
            <a:r>
              <a:rPr lang="es-ES" sz="2400" dirty="0">
                <a:latin typeface="Gotham" pitchFamily="2" charset="0"/>
                <a:cs typeface="Gotham" pitchFamily="2" charset="0"/>
              </a:rPr>
              <a:t>Los 39 libros de nuestro Antiguo Testamento son los mismos libros que los judíos aceptaron como Escrituras en el tiempo de Jesús. En esos días los judíos se referían a sus Escrituras como un grupo de libros fijo y bien conocido, lo que ellos llamaban el </a:t>
            </a:r>
            <a:r>
              <a:rPr lang="es-ES" sz="2400" b="1" dirty="0">
                <a:solidFill>
                  <a:srgbClr val="00B0F0"/>
                </a:solidFill>
                <a:latin typeface="Gotham" pitchFamily="2" charset="0"/>
                <a:cs typeface="Gotham" pitchFamily="2" charset="0"/>
              </a:rPr>
              <a:t>TANAJ. </a:t>
            </a:r>
          </a:p>
          <a:p>
            <a:pPr algn="just"/>
            <a:r>
              <a:rPr lang="es-ES" sz="2400" dirty="0">
                <a:latin typeface="Gotham" pitchFamily="2" charset="0"/>
                <a:cs typeface="Gotham" pitchFamily="2" charset="0"/>
              </a:rPr>
              <a:t>Jesús, los apóstoles y otros autores bíblicos muestran de muchas maneras que vieron esos escritos como Palabra misma de Dios (</a:t>
            </a:r>
            <a:r>
              <a:rPr lang="es-ES" sz="2400" dirty="0" err="1">
                <a:latin typeface="Gotham" pitchFamily="2" charset="0"/>
                <a:cs typeface="Gotham" pitchFamily="2" charset="0"/>
              </a:rPr>
              <a:t>Heb</a:t>
            </a:r>
            <a:r>
              <a:rPr lang="es-ES" sz="2400" dirty="0">
                <a:latin typeface="Gotham" pitchFamily="2" charset="0"/>
                <a:cs typeface="Gotham" pitchFamily="2" charset="0"/>
              </a:rPr>
              <a:t> 3:7; Mt 4:10). </a:t>
            </a:r>
          </a:p>
          <a:p>
            <a:pPr algn="just"/>
            <a:r>
              <a:rPr lang="es-ES" sz="2400" b="1" dirty="0">
                <a:solidFill>
                  <a:srgbClr val="FF0000"/>
                </a:solidFill>
                <a:latin typeface="Gotham" pitchFamily="2" charset="0"/>
                <a:cs typeface="Gotham" pitchFamily="2" charset="0"/>
              </a:rPr>
              <a:t>La lista de los libros del Antiguo Testamento fue un ejemplo para hacer una lista de libros del Nuevo Testamento.</a:t>
            </a:r>
            <a:r>
              <a:rPr lang="es-ES" sz="2400" b="1" dirty="0">
                <a:latin typeface="Gotham" pitchFamily="2" charset="0"/>
                <a:cs typeface="Gotham" pitchFamily="2" charset="0"/>
              </a:rPr>
              <a:t> </a:t>
            </a:r>
            <a:r>
              <a:rPr lang="es-ES" sz="2400" dirty="0">
                <a:latin typeface="Gotham" pitchFamily="2" charset="0"/>
                <a:cs typeface="Gotham" pitchFamily="2" charset="0"/>
              </a:rPr>
              <a:t>Bajo el antiguo pacto, el pueblo de Dios se refería a una lista de libros inspirados. Por lo tanto, esperaríamos que el pueblo de Dios bajo el nuevo pacto se refiriera a una lista de libros inspirados.</a:t>
            </a:r>
            <a:endParaRPr lang="en-US" sz="2400" dirty="0">
              <a:latin typeface="Gotham" pitchFamily="2" charset="0"/>
              <a:cs typeface="Gotham" pitchFamily="2" charset="0"/>
            </a:endParaRPr>
          </a:p>
        </p:txBody>
      </p:sp>
    </p:spTree>
    <p:extLst>
      <p:ext uri="{BB962C8B-B14F-4D97-AF65-F5344CB8AC3E}">
        <p14:creationId xmlns:p14="http://schemas.microsoft.com/office/powerpoint/2010/main" val="2875853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1E8CB25-A584-4E57-A3E2-C5CAAB45E983}"/>
              </a:ext>
            </a:extLst>
          </p:cNvPr>
          <p:cNvSpPr/>
          <p:nvPr/>
        </p:nvSpPr>
        <p:spPr>
          <a:xfrm>
            <a:off x="0" y="1679270"/>
            <a:ext cx="12192000" cy="40004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p:cNvSpPr>
            <a:spLocks noGrp="1"/>
          </p:cNvSpPr>
          <p:nvPr>
            <p:ph type="title"/>
          </p:nvPr>
        </p:nvSpPr>
        <p:spPr>
          <a:xfrm>
            <a:off x="0" y="0"/>
            <a:ext cx="12192000" cy="613954"/>
          </a:xfrm>
          <a:solidFill>
            <a:schemeClr val="bg1"/>
          </a:solidFill>
        </p:spPr>
        <p:txBody>
          <a:bodyPr>
            <a:noAutofit/>
          </a:bodyPr>
          <a:lstStyle/>
          <a:p>
            <a:pPr marL="342900" lvl="0" indent="-342900">
              <a:spcBef>
                <a:spcPct val="20000"/>
              </a:spcBef>
            </a:pPr>
            <a:r>
              <a:rPr lang="en-US" sz="4000" b="1" dirty="0">
                <a:solidFill>
                  <a:srgbClr val="EE0000"/>
                </a:solidFill>
                <a:latin typeface="Gotham" pitchFamily="2" charset="0"/>
                <a:cs typeface="Gotham" pitchFamily="2" charset="0"/>
              </a:rPr>
              <a:t>2. LIBROS DEL NUEVO TESTAMENTO. </a:t>
            </a:r>
          </a:p>
        </p:txBody>
      </p:sp>
      <p:sp>
        <p:nvSpPr>
          <p:cNvPr id="3" name="Marcador de contenido 2"/>
          <p:cNvSpPr>
            <a:spLocks noGrp="1"/>
          </p:cNvSpPr>
          <p:nvPr>
            <p:ph idx="1"/>
          </p:nvPr>
        </p:nvSpPr>
        <p:spPr>
          <a:xfrm>
            <a:off x="1150144" y="1878904"/>
            <a:ext cx="9891712" cy="3800864"/>
          </a:xfrm>
          <a:solidFill>
            <a:schemeClr val="bg1"/>
          </a:solidFill>
        </p:spPr>
        <p:txBody>
          <a:bodyPr>
            <a:normAutofit/>
          </a:bodyPr>
          <a:lstStyle/>
          <a:p>
            <a:pPr algn="just"/>
            <a:r>
              <a:rPr lang="es-ES" sz="2400" dirty="0">
                <a:latin typeface="Gotham" pitchFamily="2" charset="0"/>
                <a:cs typeface="Gotham" pitchFamily="2" charset="0"/>
              </a:rPr>
              <a:t>Los primeros creyentes no tenían las Escrituras del Nuevo Testamento. Dependían de las Escrituras judías, de las enseñanzas orales de Jesús, de las enseñanzas de los apóstoles y del ministerio del Espíritu Santo. Incluso después de que los autores del Nuevo Testamento terminaron sus escritos, a la iglesia le tomó años reunirlos todos. </a:t>
            </a:r>
          </a:p>
          <a:p>
            <a:pPr algn="just"/>
            <a:r>
              <a:rPr lang="es-ES" sz="2400" dirty="0">
                <a:latin typeface="Gotham" pitchFamily="2" charset="0"/>
                <a:cs typeface="Gotham" pitchFamily="2" charset="0"/>
              </a:rPr>
              <a:t>Consideramos estos libros están inspirados por Dios. Los 27 libros en el Nuevo Testamento fueron escogidos porque cumplen tres estándares:</a:t>
            </a:r>
            <a:endParaRPr lang="en-US" sz="2400" dirty="0">
              <a:latin typeface="Gotham" pitchFamily="2" charset="0"/>
              <a:cs typeface="Gotham" pitchFamily="2" charset="0"/>
            </a:endParaRPr>
          </a:p>
        </p:txBody>
      </p:sp>
    </p:spTree>
    <p:extLst>
      <p:ext uri="{BB962C8B-B14F-4D97-AF65-F5344CB8AC3E}">
        <p14:creationId xmlns:p14="http://schemas.microsoft.com/office/powerpoint/2010/main" val="946031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75090B1-EB5C-4C60-B6EC-3C31B5F7E2CC}"/>
              </a:ext>
            </a:extLst>
          </p:cNvPr>
          <p:cNvSpPr/>
          <p:nvPr/>
        </p:nvSpPr>
        <p:spPr>
          <a:xfrm>
            <a:off x="0" y="889397"/>
            <a:ext cx="12192000" cy="5079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p:cNvSpPr>
            <a:spLocks noGrp="1"/>
          </p:cNvSpPr>
          <p:nvPr>
            <p:ph idx="1"/>
          </p:nvPr>
        </p:nvSpPr>
        <p:spPr>
          <a:xfrm>
            <a:off x="488515" y="889397"/>
            <a:ext cx="11047956" cy="5079206"/>
          </a:xfrm>
          <a:solidFill>
            <a:schemeClr val="bg1"/>
          </a:solidFill>
          <a:ln>
            <a:noFill/>
          </a:ln>
        </p:spPr>
        <p:txBody>
          <a:bodyPr>
            <a:normAutofit/>
          </a:bodyPr>
          <a:lstStyle/>
          <a:p>
            <a:pPr marL="0" indent="0" algn="just">
              <a:buNone/>
            </a:pPr>
            <a:endParaRPr lang="es-ES" sz="2400" b="1" dirty="0">
              <a:latin typeface="Gotham" pitchFamily="2" charset="0"/>
              <a:cs typeface="Gotham" pitchFamily="2" charset="0"/>
            </a:endParaRPr>
          </a:p>
          <a:p>
            <a:pPr marL="0" indent="0" algn="just">
              <a:buNone/>
            </a:pPr>
            <a:r>
              <a:rPr lang="es-ES" sz="2400" b="1" dirty="0">
                <a:latin typeface="Gotham" pitchFamily="2" charset="0"/>
                <a:cs typeface="Gotham" pitchFamily="2" charset="0"/>
              </a:rPr>
              <a:t>• </a:t>
            </a:r>
            <a:r>
              <a:rPr lang="es-ES" sz="2400" b="1" dirty="0">
                <a:solidFill>
                  <a:srgbClr val="FF0000"/>
                </a:solidFill>
                <a:latin typeface="Gotham" pitchFamily="2" charset="0"/>
                <a:cs typeface="Gotham" pitchFamily="2" charset="0"/>
              </a:rPr>
              <a:t>LOS AUTORES ERAN APÓSTOLES O AQUELLOS QUE TRABAJARON EN ESTRECHA COLABORACIÓN CON LOS APÓSTOLES</a:t>
            </a:r>
            <a:r>
              <a:rPr lang="es-ES" sz="2400" b="1" dirty="0">
                <a:latin typeface="Gotham" pitchFamily="2" charset="0"/>
                <a:cs typeface="Gotham" pitchFamily="2" charset="0"/>
              </a:rPr>
              <a:t>. </a:t>
            </a:r>
            <a:r>
              <a:rPr lang="es-ES" sz="2400" dirty="0">
                <a:latin typeface="Gotham" pitchFamily="2" charset="0"/>
                <a:cs typeface="Gotham" pitchFamily="2" charset="0"/>
              </a:rPr>
              <a:t>(A excepción del autor de Hebreos). (Estos libros mostraban señales de que provenían del primer siglo). </a:t>
            </a:r>
          </a:p>
          <a:p>
            <a:pPr marL="0" indent="0" algn="just">
              <a:buNone/>
            </a:pPr>
            <a:r>
              <a:rPr lang="es-ES" sz="2400" b="1" dirty="0">
                <a:latin typeface="Gotham" pitchFamily="2" charset="0"/>
                <a:cs typeface="Gotham" pitchFamily="2" charset="0"/>
              </a:rPr>
              <a:t>• </a:t>
            </a:r>
            <a:r>
              <a:rPr lang="es-ES" sz="2400" b="1" dirty="0">
                <a:solidFill>
                  <a:srgbClr val="FF0000"/>
                </a:solidFill>
                <a:latin typeface="Gotham" pitchFamily="2" charset="0"/>
                <a:cs typeface="Gotham" pitchFamily="2" charset="0"/>
              </a:rPr>
              <a:t>EL MENSAJE ERA LA VERDAD ORTODOXA  </a:t>
            </a:r>
            <a:r>
              <a:rPr lang="es-ES" sz="2400" b="1" dirty="0">
                <a:solidFill>
                  <a:srgbClr val="0070C0"/>
                </a:solidFill>
                <a:latin typeface="Gotham" pitchFamily="2" charset="0"/>
                <a:cs typeface="Gotham" pitchFamily="2" charset="0"/>
              </a:rPr>
              <a:t>(Las Escrituras son verdad y significan lo que dicen) </a:t>
            </a:r>
            <a:r>
              <a:rPr lang="es-ES" sz="2400" dirty="0">
                <a:latin typeface="Gotham" pitchFamily="2" charset="0"/>
                <a:cs typeface="Gotham" pitchFamily="2" charset="0"/>
              </a:rPr>
              <a:t>en los evangelios de los apóstoles. </a:t>
            </a:r>
          </a:p>
          <a:p>
            <a:pPr marL="0" indent="0" algn="just">
              <a:buNone/>
            </a:pPr>
            <a:r>
              <a:rPr lang="es-ES" sz="2400" b="1" dirty="0">
                <a:latin typeface="Gotham" pitchFamily="2" charset="0"/>
                <a:cs typeface="Gotham" pitchFamily="2" charset="0"/>
              </a:rPr>
              <a:t>• </a:t>
            </a:r>
            <a:r>
              <a:rPr lang="es-ES" sz="2400" b="1" dirty="0">
                <a:solidFill>
                  <a:srgbClr val="FF0000"/>
                </a:solidFill>
                <a:latin typeface="Gotham" pitchFamily="2" charset="0"/>
                <a:cs typeface="Gotham" pitchFamily="2" charset="0"/>
              </a:rPr>
              <a:t>TODA LA IGLESIA ACEPTÓ Y RECONOCIÓ</a:t>
            </a:r>
            <a:r>
              <a:rPr lang="es-ES" sz="2400" b="1" dirty="0">
                <a:latin typeface="Gotham" pitchFamily="2" charset="0"/>
                <a:cs typeface="Gotham" pitchFamily="2" charset="0"/>
              </a:rPr>
              <a:t> </a:t>
            </a:r>
            <a:r>
              <a:rPr lang="es-ES" sz="2400" dirty="0">
                <a:latin typeface="Gotham" pitchFamily="2" charset="0"/>
                <a:cs typeface="Gotham" pitchFamily="2" charset="0"/>
              </a:rPr>
              <a:t>que estos 27 escritos eran lo suficientemente antiguos como para provenir de la época de los apóstoles. No hubo dudas ni controversias acerca de su contenido.</a:t>
            </a:r>
            <a:endParaRPr lang="en-US" sz="2400" dirty="0">
              <a:latin typeface="Gotham" pitchFamily="2" charset="0"/>
              <a:cs typeface="Gotham" pitchFamily="2" charset="0"/>
            </a:endParaRPr>
          </a:p>
        </p:txBody>
      </p:sp>
    </p:spTree>
    <p:extLst>
      <p:ext uri="{BB962C8B-B14F-4D97-AF65-F5344CB8AC3E}">
        <p14:creationId xmlns:p14="http://schemas.microsoft.com/office/powerpoint/2010/main" val="192656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6C1FB-FC78-6C6D-6EE1-0FA9A53CF842}"/>
            </a:ext>
          </a:extLst>
        </p:cNvPr>
        <p:cNvGrpSpPr/>
        <p:nvPr/>
      </p:nvGrpSpPr>
      <p:grpSpPr>
        <a:xfrm>
          <a:off x="0" y="0"/>
          <a:ext cx="0" cy="0"/>
          <a:chOff x="0" y="0"/>
          <a:chExt cx="0" cy="0"/>
        </a:xfrm>
      </p:grpSpPr>
      <p:pic>
        <p:nvPicPr>
          <p:cNvPr id="5" name="Imagen 4" descr="Patrón de fondo&#10;&#10;El contenido generado por IA puede ser incorrecto.">
            <a:extLst>
              <a:ext uri="{FF2B5EF4-FFF2-40B4-BE49-F238E27FC236}">
                <a16:creationId xmlns:a16="http://schemas.microsoft.com/office/drawing/2014/main" id="{76BB7325-E988-B655-17D5-5907367CD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ectángulo 1"/>
          <p:cNvSpPr/>
          <p:nvPr/>
        </p:nvSpPr>
        <p:spPr>
          <a:xfrm>
            <a:off x="3210649" y="970137"/>
            <a:ext cx="8370267" cy="1323439"/>
          </a:xfrm>
          <a:prstGeom prst="rect">
            <a:avLst/>
          </a:prstGeom>
          <a:solidFill>
            <a:srgbClr val="FFC000"/>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effectLst/>
                <a:highlight>
                  <a:srgbClr val="FFFF00"/>
                </a:highlight>
                <a:uLnTx/>
                <a:uFillTx/>
                <a:latin typeface="Gotham" pitchFamily="2" charset="0"/>
                <a:cs typeface="Gotham" pitchFamily="2" charset="0"/>
              </a:rPr>
              <a:t>En el curso sobre teología, comenzando con este curso de introducción a la teología: las 16 doctrinas bíblicas, </a:t>
            </a:r>
            <a:r>
              <a:rPr kumimoji="0" lang="es-ES" sz="2000" b="1" i="0" u="none" strike="noStrike" kern="0" cap="none" spc="0" normalizeH="0" baseline="0" noProof="0" dirty="0">
                <a:ln>
                  <a:noFill/>
                </a:ln>
                <a:effectLst/>
                <a:uLnTx/>
                <a:uFillTx/>
                <a:latin typeface="Gotham" pitchFamily="2" charset="0"/>
                <a:cs typeface="Gotham" pitchFamily="2" charset="0"/>
              </a:rPr>
              <a:t>vamos a enfocarnos </a:t>
            </a:r>
            <a:r>
              <a:rPr kumimoji="0" lang="es-ES" sz="2000" b="1" i="0" u="none" strike="noStrike" kern="0" cap="none" spc="0" normalizeH="0" baseline="0" noProof="0">
                <a:ln>
                  <a:noFill/>
                </a:ln>
                <a:effectLst/>
                <a:uLnTx/>
                <a:uFillTx/>
                <a:latin typeface="Gotham" pitchFamily="2" charset="0"/>
                <a:cs typeface="Gotham" pitchFamily="2" charset="0"/>
              </a:rPr>
              <a:t>en Dios</a:t>
            </a:r>
            <a:r>
              <a:rPr kumimoji="0" lang="es-ES" sz="2000" b="1" i="0" u="none" strike="noStrike" kern="0" cap="none" spc="0" normalizeH="0" baseline="0" noProof="0" dirty="0">
                <a:ln>
                  <a:noFill/>
                </a:ln>
                <a:effectLst/>
                <a:uLnTx/>
                <a:uFillTx/>
                <a:latin typeface="Gotham" pitchFamily="2" charset="0"/>
                <a:cs typeface="Gotham" pitchFamily="2" charset="0"/>
              </a:rPr>
              <a:t>, y hacerlo a él el centro de nuestro estudio en relación con todo lo que él ha creado, revelado y planeado</a:t>
            </a:r>
            <a:endParaRPr kumimoji="0" lang="en-US" sz="2000" b="0" i="0" u="none" strike="noStrike" kern="0" cap="none" spc="0" normalizeH="0" baseline="0" noProof="0" dirty="0">
              <a:ln>
                <a:noFill/>
              </a:ln>
              <a:effectLst/>
              <a:uLnTx/>
              <a:uFillTx/>
              <a:latin typeface="Gotham" pitchFamily="2" charset="0"/>
              <a:cs typeface="Gotham" pitchFamily="2" charset="0"/>
            </a:endParaRPr>
          </a:p>
        </p:txBody>
      </p:sp>
      <p:pic>
        <p:nvPicPr>
          <p:cNvPr id="8" name="Picture 2" descr="Resultado de imagen para el dios de la biblia">
            <a:extLst>
              <a:ext uri="{FF2B5EF4-FFF2-40B4-BE49-F238E27FC236}">
                <a16:creationId xmlns:a16="http://schemas.microsoft.com/office/drawing/2014/main" id="{49DFAD8E-3018-4F22-A06A-8B7496680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0649" y="3102534"/>
            <a:ext cx="2672443" cy="3430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p:cNvPicPr>
            <a:picLocks noChangeAspect="1"/>
          </p:cNvPicPr>
          <p:nvPr/>
        </p:nvPicPr>
        <p:blipFill>
          <a:blip r:embed="rId4"/>
          <a:stretch>
            <a:fillRect/>
          </a:stretch>
        </p:blipFill>
        <p:spPr>
          <a:xfrm>
            <a:off x="382975" y="322745"/>
            <a:ext cx="2576986" cy="26182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p:cNvPicPr>
            <a:picLocks noChangeAspect="1"/>
          </p:cNvPicPr>
          <p:nvPr/>
        </p:nvPicPr>
        <p:blipFill>
          <a:blip r:embed="rId5"/>
          <a:stretch>
            <a:fillRect/>
          </a:stretch>
        </p:blipFill>
        <p:spPr>
          <a:xfrm>
            <a:off x="6001344" y="3102534"/>
            <a:ext cx="2788876" cy="3430188"/>
          </a:xfrm>
          <a:prstGeom prst="ellipse">
            <a:avLst/>
          </a:prstGeom>
          <a:ln>
            <a:noFill/>
          </a:ln>
          <a:effectLst>
            <a:softEdge rad="112500"/>
          </a:effectLst>
        </p:spPr>
      </p:pic>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4553" y="3097468"/>
            <a:ext cx="2814472" cy="3437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ángulo 2"/>
          <p:cNvSpPr/>
          <p:nvPr/>
        </p:nvSpPr>
        <p:spPr>
          <a:xfrm>
            <a:off x="382975" y="3100001"/>
            <a:ext cx="2576986" cy="3437788"/>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FFC000"/>
                </a:solidFill>
                <a:effectLst/>
                <a:uLnTx/>
                <a:uFillTx/>
                <a:latin typeface="Gotham" pitchFamily="2" charset="0"/>
                <a:cs typeface="Gotham" pitchFamily="2" charset="0"/>
              </a:rPr>
              <a:t>LA BIBLIA </a:t>
            </a:r>
            <a:r>
              <a:rPr kumimoji="0" lang="es-ES" sz="2000" b="1" i="0" u="none" strike="noStrike" kern="1200" cap="none" spc="0" normalizeH="0" baseline="0" noProof="0" dirty="0">
                <a:ln>
                  <a:noFill/>
                </a:ln>
                <a:solidFill>
                  <a:schemeClr val="bg1"/>
                </a:solidFill>
                <a:effectLst/>
                <a:uLnTx/>
                <a:uFillTx/>
                <a:latin typeface="Gotham" pitchFamily="2" charset="0"/>
                <a:cs typeface="Gotham" pitchFamily="2" charset="0"/>
              </a:rPr>
              <a:t>ES NUESTRO LIBRO DE TEXTO PRINCIPAL PARA LAS 16 DOCTRINAS QUE ESTUDIAREMOS EN ESTE CURSO DE TEOLOGÍA.</a:t>
            </a:r>
            <a:endParaRPr kumimoji="0" lang="en-US" sz="2000" b="1" i="0" u="none" strike="noStrike" kern="1200" cap="none" spc="0" normalizeH="0" baseline="0" noProof="0" dirty="0">
              <a:ln>
                <a:noFill/>
              </a:ln>
              <a:solidFill>
                <a:schemeClr val="bg1"/>
              </a:solidFill>
              <a:effectLst/>
              <a:uLnTx/>
              <a:uFillTx/>
              <a:latin typeface="Gotham" pitchFamily="2" charset="0"/>
              <a:cs typeface="Gotham" pitchFamily="2" charset="0"/>
            </a:endParaRPr>
          </a:p>
        </p:txBody>
      </p:sp>
    </p:spTree>
    <p:extLst>
      <p:ext uri="{BB962C8B-B14F-4D97-AF65-F5344CB8AC3E}">
        <p14:creationId xmlns:p14="http://schemas.microsoft.com/office/powerpoint/2010/main" val="4262056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3151" y="1478071"/>
            <a:ext cx="11586575" cy="3657600"/>
          </a:xfrm>
          <a:solidFill>
            <a:schemeClr val="bg1"/>
          </a:solidFill>
          <a:ln>
            <a:noFill/>
          </a:ln>
        </p:spPr>
        <p:txBody>
          <a:bodyPr>
            <a:normAutofit/>
          </a:bodyPr>
          <a:lstStyle/>
          <a:p>
            <a:pPr algn="just"/>
            <a:endParaRPr lang="es-ES" sz="2700" dirty="0">
              <a:latin typeface="Gotham" pitchFamily="2" charset="0"/>
              <a:cs typeface="Gotham" pitchFamily="2" charset="0"/>
            </a:endParaRPr>
          </a:p>
          <a:p>
            <a:pPr algn="just"/>
            <a:r>
              <a:rPr lang="es-ES" sz="2700" dirty="0">
                <a:latin typeface="Gotham" pitchFamily="2" charset="0"/>
                <a:cs typeface="Gotham" pitchFamily="2" charset="0"/>
              </a:rPr>
              <a:t>Jesús les prometió a los apóstoles que el Espíritu Santo les recordaría todo lo que Él les dijo (</a:t>
            </a:r>
            <a:r>
              <a:rPr lang="es-ES" sz="2700" dirty="0" err="1">
                <a:latin typeface="Gotham" pitchFamily="2" charset="0"/>
                <a:cs typeface="Gotham" pitchFamily="2" charset="0"/>
              </a:rPr>
              <a:t>Jn</a:t>
            </a:r>
            <a:r>
              <a:rPr lang="es-ES" sz="2700" dirty="0">
                <a:latin typeface="Gotham" pitchFamily="2" charset="0"/>
                <a:cs typeface="Gotham" pitchFamily="2" charset="0"/>
              </a:rPr>
              <a:t> 14:26). Creemos que el Espíritu Santo guio a los escritores bíblicos a recordar y registrar la verdad de Dios para nosotros (2 Ti 3:16; 2 P 1:20-21).</a:t>
            </a:r>
          </a:p>
          <a:p>
            <a:pPr algn="just"/>
            <a:r>
              <a:rPr lang="es-ES" sz="2700" dirty="0">
                <a:latin typeface="Gotham" pitchFamily="2" charset="0"/>
                <a:cs typeface="Gotham" pitchFamily="2" charset="0"/>
              </a:rPr>
              <a:t>Es un asunto de fe creer que Dios dirigió a la iglesia primitiva en la elección de los libros de nuestra Biblia.</a:t>
            </a:r>
            <a:endParaRPr lang="en-US" sz="2700" dirty="0">
              <a:latin typeface="Gotham" pitchFamily="2" charset="0"/>
              <a:cs typeface="Gotham" pitchFamily="2" charset="0"/>
            </a:endParaRPr>
          </a:p>
        </p:txBody>
      </p:sp>
    </p:spTree>
    <p:extLst>
      <p:ext uri="{BB962C8B-B14F-4D97-AF65-F5344CB8AC3E}">
        <p14:creationId xmlns:p14="http://schemas.microsoft.com/office/powerpoint/2010/main" val="4180420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42988"/>
          </a:xfrm>
          <a:solidFill>
            <a:schemeClr val="bg1"/>
          </a:solidFill>
        </p:spPr>
        <p:txBody>
          <a:bodyPr>
            <a:noAutofit/>
          </a:bodyPr>
          <a:lstStyle/>
          <a:p>
            <a:pPr marL="342900" lvl="0" indent="-342900">
              <a:spcBef>
                <a:spcPct val="20000"/>
              </a:spcBef>
            </a:pPr>
            <a:r>
              <a:rPr lang="en-US" sz="4000" b="1" dirty="0">
                <a:solidFill>
                  <a:srgbClr val="EE0000"/>
                </a:solidFill>
                <a:latin typeface="Gotham" pitchFamily="2" charset="0"/>
                <a:cs typeface="Gotham" pitchFamily="2" charset="0"/>
              </a:rPr>
              <a:t>3. LIBROS APÓCRIFOS</a:t>
            </a:r>
          </a:p>
        </p:txBody>
      </p:sp>
      <p:sp>
        <p:nvSpPr>
          <p:cNvPr id="3" name="Marcador de contenido 2"/>
          <p:cNvSpPr>
            <a:spLocks noGrp="1"/>
          </p:cNvSpPr>
          <p:nvPr>
            <p:ph idx="1"/>
          </p:nvPr>
        </p:nvSpPr>
        <p:spPr>
          <a:xfrm>
            <a:off x="465551" y="2008101"/>
            <a:ext cx="11260897" cy="3768725"/>
          </a:xfrm>
          <a:solidFill>
            <a:schemeClr val="bg1"/>
          </a:solidFill>
        </p:spPr>
        <p:txBody>
          <a:bodyPr>
            <a:normAutofit/>
          </a:bodyPr>
          <a:lstStyle/>
          <a:p>
            <a:pPr algn="just"/>
            <a:r>
              <a:rPr lang="es-ES" sz="2400" dirty="0">
                <a:latin typeface="Gotham" pitchFamily="2" charset="0"/>
                <a:cs typeface="Gotham" pitchFamily="2" charset="0"/>
              </a:rPr>
              <a:t>La Biblia católica y algunas Biblias ortodoxas orientales contienen algunos libros que no formaban parte de las Escrituras hebreas. Agrupamos estos libros en una clase llamada*</a:t>
            </a:r>
            <a:r>
              <a:rPr lang="es-ES" sz="2400" b="1" dirty="0">
                <a:solidFill>
                  <a:srgbClr val="00B0F0"/>
                </a:solidFill>
                <a:latin typeface="Gotham" pitchFamily="2" charset="0"/>
                <a:cs typeface="Gotham" pitchFamily="2" charset="0"/>
              </a:rPr>
              <a:t>APÓCRIFOS</a:t>
            </a:r>
            <a:r>
              <a:rPr lang="es-ES" sz="2400" b="1" dirty="0">
                <a:latin typeface="Gotham" pitchFamily="2" charset="0"/>
                <a:cs typeface="Gotham" pitchFamily="2" charset="0"/>
              </a:rPr>
              <a:t>. </a:t>
            </a:r>
            <a:r>
              <a:rPr lang="es-ES" sz="2400" b="1" dirty="0">
                <a:solidFill>
                  <a:srgbClr val="FF0000"/>
                </a:solidFill>
                <a:latin typeface="Gotham" pitchFamily="2" charset="0"/>
                <a:cs typeface="Gotham" pitchFamily="2" charset="0"/>
              </a:rPr>
              <a:t>La palabra APÓCRIFO primero significó “libros ocultos”</a:t>
            </a:r>
            <a:r>
              <a:rPr lang="es-ES" sz="2400" b="1" dirty="0">
                <a:latin typeface="Gotham" pitchFamily="2" charset="0"/>
                <a:cs typeface="Gotham" pitchFamily="2" charset="0"/>
              </a:rPr>
              <a:t>. </a:t>
            </a:r>
            <a:r>
              <a:rPr lang="es-ES" sz="2400" dirty="0">
                <a:latin typeface="Gotham" pitchFamily="2" charset="0"/>
                <a:cs typeface="Gotham" pitchFamily="2" charset="0"/>
              </a:rPr>
              <a:t>Después, llegó a significar “no en el canon ni en la lista de libros inspirados”. </a:t>
            </a:r>
          </a:p>
          <a:p>
            <a:pPr algn="just"/>
            <a:r>
              <a:rPr lang="es-ES" sz="2400" dirty="0">
                <a:latin typeface="Gotham" pitchFamily="2" charset="0"/>
                <a:cs typeface="Gotham" pitchFamily="2" charset="0"/>
              </a:rPr>
              <a:t>Los libros apócrifos contienen algo de verdad. Pero también contienen errores. Por lo tanto, no son dignos de estar en la Biblia, porque Dios no es el autor de mentiras</a:t>
            </a:r>
            <a:endParaRPr lang="en-US" sz="2400" dirty="0">
              <a:latin typeface="Gotham" pitchFamily="2" charset="0"/>
              <a:cs typeface="Gotham" pitchFamily="2" charset="0"/>
            </a:endParaRPr>
          </a:p>
        </p:txBody>
      </p:sp>
    </p:spTree>
    <p:extLst>
      <p:ext uri="{BB962C8B-B14F-4D97-AF65-F5344CB8AC3E}">
        <p14:creationId xmlns:p14="http://schemas.microsoft.com/office/powerpoint/2010/main" val="3821765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285875"/>
          </a:xfrm>
          <a:solidFill>
            <a:schemeClr val="bg1"/>
          </a:solidFill>
        </p:spPr>
        <p:txBody>
          <a:bodyPr>
            <a:noAutofit/>
          </a:bodyPr>
          <a:lstStyle/>
          <a:p>
            <a:pPr marL="342900" lvl="0" indent="-342900">
              <a:spcBef>
                <a:spcPct val="20000"/>
              </a:spcBef>
            </a:pPr>
            <a:r>
              <a:rPr lang="es-ES" sz="3200" b="1" dirty="0">
                <a:solidFill>
                  <a:srgbClr val="EE0000"/>
                </a:solidFill>
                <a:latin typeface="Gotham" pitchFamily="2" charset="0"/>
                <a:ea typeface="+mn-ea"/>
                <a:cs typeface="Gotham" pitchFamily="2" charset="0"/>
              </a:rPr>
              <a:t>4. LOS LIBROS *PSEUDOEPÍGRAFOS</a:t>
            </a:r>
            <a:endParaRPr lang="en-US" sz="5400" b="1" dirty="0">
              <a:solidFill>
                <a:srgbClr val="EE0000"/>
              </a:solidFill>
              <a:latin typeface="Gotham" pitchFamily="2" charset="0"/>
              <a:cs typeface="Gotham" pitchFamily="2" charset="0"/>
            </a:endParaRPr>
          </a:p>
        </p:txBody>
      </p:sp>
      <p:sp>
        <p:nvSpPr>
          <p:cNvPr id="3" name="Marcador de contenido 2"/>
          <p:cNvSpPr>
            <a:spLocks noGrp="1"/>
          </p:cNvSpPr>
          <p:nvPr>
            <p:ph idx="1"/>
          </p:nvPr>
        </p:nvSpPr>
        <p:spPr>
          <a:xfrm>
            <a:off x="576197" y="1835945"/>
            <a:ext cx="11022903" cy="4214811"/>
          </a:xfrm>
          <a:solidFill>
            <a:schemeClr val="bg1"/>
          </a:solidFill>
          <a:ln>
            <a:noFill/>
          </a:ln>
        </p:spPr>
        <p:txBody>
          <a:bodyPr>
            <a:normAutofit/>
          </a:bodyPr>
          <a:lstStyle/>
          <a:p>
            <a:endParaRPr lang="es-ES" sz="2400" b="1" dirty="0">
              <a:solidFill>
                <a:srgbClr val="FF0000"/>
              </a:solidFill>
              <a:latin typeface="Gotham" pitchFamily="2" charset="0"/>
              <a:ea typeface="+mj-ea"/>
              <a:cs typeface="Gotham" pitchFamily="2" charset="0"/>
            </a:endParaRPr>
          </a:p>
          <a:p>
            <a:r>
              <a:rPr lang="es-ES" sz="2400" b="1" dirty="0">
                <a:solidFill>
                  <a:srgbClr val="FF0000"/>
                </a:solidFill>
                <a:latin typeface="Gotham" pitchFamily="2" charset="0"/>
                <a:ea typeface="+mj-ea"/>
                <a:cs typeface="Gotham" pitchFamily="2" charset="0"/>
              </a:rPr>
              <a:t>PSEUDOEPÍGRAFOS</a:t>
            </a:r>
            <a:r>
              <a:rPr lang="es-ES" sz="2400" b="1" dirty="0">
                <a:solidFill>
                  <a:prstClr val="white"/>
                </a:solidFill>
                <a:latin typeface="Gotham" pitchFamily="2" charset="0"/>
                <a:ea typeface="+mj-ea"/>
                <a:cs typeface="Gotham" pitchFamily="2" charset="0"/>
              </a:rPr>
              <a:t> </a:t>
            </a:r>
            <a:r>
              <a:rPr lang="es-ES" sz="2400" dirty="0">
                <a:latin typeface="Gotham" pitchFamily="2" charset="0"/>
                <a:cs typeface="Gotham" pitchFamily="2" charset="0"/>
              </a:rPr>
              <a:t>SIGNIFICA ESCRITOS FALSOS. Los autores que usaron nombres falsos escribieron algunos de los libros pseudoepígrafos. </a:t>
            </a:r>
          </a:p>
          <a:p>
            <a:r>
              <a:rPr lang="es-ES" sz="2400" dirty="0">
                <a:latin typeface="Gotham" pitchFamily="2" charset="0"/>
                <a:cs typeface="Gotham" pitchFamily="2" charset="0"/>
              </a:rPr>
              <a:t>Por ejemplo, </a:t>
            </a:r>
            <a:r>
              <a:rPr lang="es-ES" sz="2400" b="1" dirty="0">
                <a:solidFill>
                  <a:srgbClr val="FF0000"/>
                </a:solidFill>
                <a:latin typeface="Gotham" pitchFamily="2" charset="0"/>
                <a:cs typeface="Gotham" pitchFamily="2" charset="0"/>
              </a:rPr>
              <a:t>el Enoc de Génesis no escribió el libro de Enoc, </a:t>
            </a:r>
            <a:r>
              <a:rPr lang="es-ES" sz="2400" dirty="0">
                <a:latin typeface="Gotham" pitchFamily="2" charset="0"/>
                <a:cs typeface="Gotham" pitchFamily="2" charset="0"/>
              </a:rPr>
              <a:t>aunque muchos de sus pensamientos en dicho libro pudieran ser sus pensamientos. Pero es mentira decir que Enoc escribió el libro. Los libros pseudoepígrafos contienen algo de verdad. Pero también contienen declaraciones falsas. Por lo tanto, no son dignos de incluirse en la Biblia.</a:t>
            </a:r>
          </a:p>
        </p:txBody>
      </p:sp>
    </p:spTree>
    <p:extLst>
      <p:ext uri="{BB962C8B-B14F-4D97-AF65-F5344CB8AC3E}">
        <p14:creationId xmlns:p14="http://schemas.microsoft.com/office/powerpoint/2010/main" val="1782730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ACBF5-485F-B3B7-36B2-B49C17F86D7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 name="Grupo 1">
            <a:extLst>
              <a:ext uri="{FF2B5EF4-FFF2-40B4-BE49-F238E27FC236}">
                <a16:creationId xmlns:a16="http://schemas.microsoft.com/office/drawing/2014/main" id="{326A5F78-D70B-D081-1138-29294375F186}"/>
              </a:ext>
            </a:extLst>
          </p:cNvPr>
          <p:cNvGrpSpPr/>
          <p:nvPr/>
        </p:nvGrpSpPr>
        <p:grpSpPr>
          <a:xfrm>
            <a:off x="0" y="1562463"/>
            <a:ext cx="8069943" cy="3733074"/>
            <a:chOff x="0" y="2194197"/>
            <a:chExt cx="8069943" cy="3733074"/>
          </a:xfrm>
        </p:grpSpPr>
        <p:sp>
          <p:nvSpPr>
            <p:cNvPr id="4" name="CuadroTexto 3">
              <a:extLst>
                <a:ext uri="{FF2B5EF4-FFF2-40B4-BE49-F238E27FC236}">
                  <a16:creationId xmlns:a16="http://schemas.microsoft.com/office/drawing/2014/main" id="{C8AB260A-AD43-42B5-B3D8-FC3D1F62F65A}"/>
                </a:ext>
              </a:extLst>
            </p:cNvPr>
            <p:cNvSpPr txBox="1"/>
            <p:nvPr/>
          </p:nvSpPr>
          <p:spPr>
            <a:xfrm>
              <a:off x="0" y="2194197"/>
              <a:ext cx="7876904" cy="1300869"/>
            </a:xfrm>
            <a:prstGeom prst="rect">
              <a:avLst/>
            </a:prstGeom>
            <a:solidFill>
              <a:srgbClr val="FFC000"/>
            </a:solid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PE" sz="2600" b="1" i="0" u="none" strike="noStrike" kern="1200" cap="none" spc="0" normalizeH="0" baseline="0" noProof="0" dirty="0">
                  <a:ln>
                    <a:noFill/>
                  </a:ln>
                  <a:solidFill>
                    <a:prstClr val="black"/>
                  </a:solidFill>
                  <a:effectLst/>
                  <a:uLnTx/>
                  <a:uFillTx/>
                  <a:latin typeface="Gotham" pitchFamily="2" charset="0"/>
                  <a:cs typeface="Gotham" pitchFamily="2" charset="0"/>
                </a:rPr>
                <a:t>NUESTRAS CREENCIAS ACERCA DE LA BIBLIA MOLDEAN NUESTRA TEOLOGÍA</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s-PE" sz="2600" b="1" i="0" u="none" strike="noStrike" kern="1200" cap="none" spc="0" normalizeH="0" baseline="0" noProof="0" dirty="0">
                <a:ln>
                  <a:noFill/>
                </a:ln>
                <a:solidFill>
                  <a:prstClr val="black"/>
                </a:solidFill>
                <a:effectLst/>
                <a:uLnTx/>
                <a:uFillTx/>
                <a:latin typeface="Gotham" pitchFamily="2" charset="0"/>
                <a:cs typeface="Gotham" pitchFamily="2" charset="0"/>
              </a:endParaRPr>
            </a:p>
          </p:txBody>
        </p:sp>
        <p:sp>
          <p:nvSpPr>
            <p:cNvPr id="8" name="2 Rectángulo"/>
            <p:cNvSpPr/>
            <p:nvPr/>
          </p:nvSpPr>
          <p:spPr>
            <a:xfrm>
              <a:off x="44382" y="3495066"/>
              <a:ext cx="7853951" cy="1339065"/>
            </a:xfrm>
            <a:prstGeom prst="rect">
              <a:avLst/>
            </a:prstGeom>
            <a:solidFill>
              <a:sysClr val="windowText" lastClr="000000"/>
            </a:solidFill>
            <a:ln w="25400" cap="flat" cmpd="sng" algn="ctr">
              <a:solidFill>
                <a:sysClr val="windowText" lastClr="000000"/>
              </a:solidFill>
              <a:prstDash val="solid"/>
            </a:ln>
            <a:effectLst/>
            <a:scene3d>
              <a:camera prst="orthographicFront"/>
              <a:lightRig rig="threePt" dir="t"/>
            </a:scene3d>
            <a:sp3d>
              <a:bevelT prst="angle"/>
            </a:sp3d>
          </p:spPr>
          <p:txBody>
            <a:bodyPr rtlCol="0" anchor="ct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s-PE" sz="4000" b="1" i="0" u="none" strike="noStrike" kern="1200" cap="none" spc="0" normalizeH="0" baseline="0" noProof="0" dirty="0">
                  <a:ln>
                    <a:noFill/>
                  </a:ln>
                  <a:solidFill>
                    <a:prstClr val="white"/>
                  </a:solidFill>
                  <a:effectLst/>
                  <a:uLnTx/>
                  <a:uFillTx/>
                  <a:latin typeface="Gotham Black" panose="02000603040000020004" pitchFamily="2" charset="0"/>
                  <a:cs typeface="Gotham" pitchFamily="2" charset="0"/>
                </a:rPr>
                <a:t>PARTE 3</a:t>
              </a:r>
            </a:p>
          </p:txBody>
        </p:sp>
        <p:sp>
          <p:nvSpPr>
            <p:cNvPr id="9" name="3 Rectángulo"/>
            <p:cNvSpPr/>
            <p:nvPr/>
          </p:nvSpPr>
          <p:spPr>
            <a:xfrm>
              <a:off x="1" y="4839811"/>
              <a:ext cx="8069942" cy="1087460"/>
            </a:xfrm>
            <a:prstGeom prst="rect">
              <a:avLst/>
            </a:prstGeom>
            <a:solidFill>
              <a:srgbClr val="FF0000"/>
            </a:solidFill>
            <a:ln w="25400" cap="flat" cmpd="sng" algn="ctr">
              <a:solidFill>
                <a:sysClr val="windowText" lastClr="000000"/>
              </a:solidFill>
              <a:prstDash val="solid"/>
            </a:ln>
            <a:effectLst/>
            <a:scene3d>
              <a:camera prst="orthographicFront"/>
              <a:lightRig rig="threePt" dir="t"/>
            </a:scene3d>
            <a:sp3d>
              <a:bevelT prst="angle"/>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400" b="1" i="0" u="none" strike="noStrike" kern="0" cap="none" spc="0" normalizeH="0" baseline="0" noProof="0" dirty="0">
                <a:ln>
                  <a:noFill/>
                </a:ln>
                <a:solidFill>
                  <a:prstClr val="white"/>
                </a:solidFill>
                <a:effectLst/>
                <a:uLnTx/>
                <a:uFillTx/>
                <a:latin typeface="Arial Rounded MT Bold" pitchFamily="34" charset="0"/>
                <a:ea typeface="+mn-ea"/>
                <a:cs typeface="+mn-cs"/>
              </a:endParaRPr>
            </a:p>
          </p:txBody>
        </p:sp>
      </p:gr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2181" y="831675"/>
            <a:ext cx="4462321" cy="51946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33426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a:extLst>
              <a:ext uri="{FF2B5EF4-FFF2-40B4-BE49-F238E27FC236}">
                <a16:creationId xmlns:a16="http://schemas.microsoft.com/office/drawing/2014/main" id="{E6B943C1-5535-2561-D6EB-5237129A9D39}"/>
              </a:ext>
            </a:extLst>
          </p:cNvPr>
          <p:cNvGrpSpPr/>
          <p:nvPr/>
        </p:nvGrpSpPr>
        <p:grpSpPr>
          <a:xfrm>
            <a:off x="1168394" y="861297"/>
            <a:ext cx="9855213" cy="5135407"/>
            <a:chOff x="1642022" y="861297"/>
            <a:chExt cx="9855213" cy="5135407"/>
          </a:xfrm>
        </p:grpSpPr>
        <p:sp>
          <p:nvSpPr>
            <p:cNvPr id="8" name="Forma libre: forma 7">
              <a:extLst>
                <a:ext uri="{FF2B5EF4-FFF2-40B4-BE49-F238E27FC236}">
                  <a16:creationId xmlns:a16="http://schemas.microsoft.com/office/drawing/2014/main" id="{1A14852D-15A6-AD89-7280-63D3F6E2E21A}"/>
                </a:ext>
              </a:extLst>
            </p:cNvPr>
            <p:cNvSpPr/>
            <p:nvPr/>
          </p:nvSpPr>
          <p:spPr>
            <a:xfrm>
              <a:off x="2634721" y="861297"/>
              <a:ext cx="8862514" cy="989468"/>
            </a:xfrm>
            <a:custGeom>
              <a:avLst/>
              <a:gdLst>
                <a:gd name="connsiteX0" fmla="*/ 0 w 11199300"/>
                <a:gd name="connsiteY0" fmla="*/ 0 h 1399996"/>
                <a:gd name="connsiteX1" fmla="*/ 10499302 w 11199300"/>
                <a:gd name="connsiteY1" fmla="*/ 0 h 1399996"/>
                <a:gd name="connsiteX2" fmla="*/ 11199300 w 11199300"/>
                <a:gd name="connsiteY2" fmla="*/ 699998 h 1399996"/>
                <a:gd name="connsiteX3" fmla="*/ 10499302 w 11199300"/>
                <a:gd name="connsiteY3" fmla="*/ 1399996 h 1399996"/>
                <a:gd name="connsiteX4" fmla="*/ 0 w 11199300"/>
                <a:gd name="connsiteY4" fmla="*/ 1399996 h 1399996"/>
                <a:gd name="connsiteX5" fmla="*/ 0 w 11199300"/>
                <a:gd name="connsiteY5" fmla="*/ 0 h 139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99300" h="1399996">
                  <a:moveTo>
                    <a:pt x="11199300" y="1399995"/>
                  </a:moveTo>
                  <a:lnTo>
                    <a:pt x="699998" y="1399995"/>
                  </a:lnTo>
                  <a:lnTo>
                    <a:pt x="0" y="699998"/>
                  </a:lnTo>
                  <a:lnTo>
                    <a:pt x="699998" y="1"/>
                  </a:lnTo>
                  <a:lnTo>
                    <a:pt x="11199300" y="1"/>
                  </a:lnTo>
                  <a:lnTo>
                    <a:pt x="11199300" y="1399995"/>
                  </a:ln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7359" tIns="137161" rIns="256032" bIns="137161" numCol="1" spcCol="1270" anchor="ctr" anchorCtr="0">
              <a:noAutofit/>
            </a:bodyPr>
            <a:lstStyle/>
            <a:p>
              <a:pPr marL="0" lvl="0" indent="0" algn="ctr" defTabSz="1600200">
                <a:lnSpc>
                  <a:spcPct val="90000"/>
                </a:lnSpc>
                <a:spcBef>
                  <a:spcPct val="0"/>
                </a:spcBef>
                <a:spcAft>
                  <a:spcPct val="35000"/>
                </a:spcAft>
                <a:buNone/>
              </a:pPr>
              <a:r>
                <a:rPr lang="es-PE" sz="2400" b="1" kern="1200" dirty="0">
                  <a:solidFill>
                    <a:srgbClr val="FFFF00"/>
                  </a:solidFill>
                  <a:latin typeface="Gotham" pitchFamily="2" charset="0"/>
                  <a:cs typeface="Gotham" pitchFamily="2" charset="0"/>
                </a:rPr>
                <a:t>NUESTRAS CREENCIAS O SUPOSICIONES </a:t>
              </a:r>
              <a:r>
                <a:rPr lang="es-PE" sz="2400" b="1" kern="1200" dirty="0">
                  <a:solidFill>
                    <a:schemeClr val="bg1"/>
                  </a:solidFill>
                  <a:latin typeface="Gotham" pitchFamily="2" charset="0"/>
                  <a:cs typeface="Gotham" pitchFamily="2" charset="0"/>
                </a:rPr>
                <a:t>ACERCA DE LA BIBLIA MOLDEAN NUESTRA TEOLOGÍA.</a:t>
              </a:r>
              <a:endParaRPr lang="es-ES" sz="2400" b="1" kern="1200" dirty="0">
                <a:solidFill>
                  <a:schemeClr val="bg1"/>
                </a:solidFill>
                <a:latin typeface="Gotham" pitchFamily="2" charset="0"/>
                <a:cs typeface="Gotham" pitchFamily="2" charset="0"/>
              </a:endParaRPr>
            </a:p>
          </p:txBody>
        </p:sp>
        <p:sp>
          <p:nvSpPr>
            <p:cNvPr id="9" name="Elipse 8">
              <a:extLst>
                <a:ext uri="{FF2B5EF4-FFF2-40B4-BE49-F238E27FC236}">
                  <a16:creationId xmlns:a16="http://schemas.microsoft.com/office/drawing/2014/main" id="{5FD683D8-664D-A85B-05CB-C0D8DC371245}"/>
                </a:ext>
              </a:extLst>
            </p:cNvPr>
            <p:cNvSpPr/>
            <p:nvPr/>
          </p:nvSpPr>
          <p:spPr>
            <a:xfrm>
              <a:off x="1642022" y="861298"/>
              <a:ext cx="989466" cy="989466"/>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PE" sz="2400">
                <a:latin typeface="Gotham" pitchFamily="2" charset="0"/>
                <a:cs typeface="Gotham" pitchFamily="2" charset="0"/>
              </a:endParaRPr>
            </a:p>
          </p:txBody>
        </p:sp>
        <p:sp>
          <p:nvSpPr>
            <p:cNvPr id="10" name="Forma libre: forma 9">
              <a:extLst>
                <a:ext uri="{FF2B5EF4-FFF2-40B4-BE49-F238E27FC236}">
                  <a16:creationId xmlns:a16="http://schemas.microsoft.com/office/drawing/2014/main" id="{DF72A3BF-1E75-C0D2-AD3B-388E362734FD}"/>
                </a:ext>
              </a:extLst>
            </p:cNvPr>
            <p:cNvSpPr/>
            <p:nvPr/>
          </p:nvSpPr>
          <p:spPr>
            <a:xfrm>
              <a:off x="2626208" y="2255843"/>
              <a:ext cx="8862514" cy="989468"/>
            </a:xfrm>
            <a:custGeom>
              <a:avLst/>
              <a:gdLst>
                <a:gd name="connsiteX0" fmla="*/ 0 w 11207813"/>
                <a:gd name="connsiteY0" fmla="*/ 0 h 1399996"/>
                <a:gd name="connsiteX1" fmla="*/ 10507815 w 11207813"/>
                <a:gd name="connsiteY1" fmla="*/ 0 h 1399996"/>
                <a:gd name="connsiteX2" fmla="*/ 11207813 w 11207813"/>
                <a:gd name="connsiteY2" fmla="*/ 699998 h 1399996"/>
                <a:gd name="connsiteX3" fmla="*/ 10507815 w 11207813"/>
                <a:gd name="connsiteY3" fmla="*/ 1399996 h 1399996"/>
                <a:gd name="connsiteX4" fmla="*/ 0 w 11207813"/>
                <a:gd name="connsiteY4" fmla="*/ 1399996 h 1399996"/>
                <a:gd name="connsiteX5" fmla="*/ 0 w 11207813"/>
                <a:gd name="connsiteY5" fmla="*/ 0 h 139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07813" h="1399996">
                  <a:moveTo>
                    <a:pt x="11207813" y="1399995"/>
                  </a:moveTo>
                  <a:lnTo>
                    <a:pt x="699998" y="1399995"/>
                  </a:lnTo>
                  <a:lnTo>
                    <a:pt x="0" y="699998"/>
                  </a:lnTo>
                  <a:lnTo>
                    <a:pt x="699998" y="1"/>
                  </a:lnTo>
                  <a:lnTo>
                    <a:pt x="11207813" y="1"/>
                  </a:lnTo>
                  <a:lnTo>
                    <a:pt x="11207813" y="1399995"/>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7359" tIns="137161" rIns="256032" bIns="137160" numCol="1" spcCol="1270" anchor="ctr" anchorCtr="0">
              <a:noAutofit/>
            </a:bodyPr>
            <a:lstStyle/>
            <a:p>
              <a:pPr marL="0" lvl="0" indent="0" algn="ctr" defTabSz="1600200">
                <a:lnSpc>
                  <a:spcPct val="90000"/>
                </a:lnSpc>
                <a:spcBef>
                  <a:spcPct val="0"/>
                </a:spcBef>
                <a:spcAft>
                  <a:spcPct val="35000"/>
                </a:spcAft>
                <a:buNone/>
              </a:pPr>
              <a:r>
                <a:rPr lang="es-PE" sz="2400" b="1" kern="1200" dirty="0">
                  <a:solidFill>
                    <a:srgbClr val="FF0000"/>
                  </a:solidFill>
                  <a:latin typeface="Gotham" pitchFamily="2" charset="0"/>
                  <a:cs typeface="Gotham" pitchFamily="2" charset="0"/>
                </a:rPr>
                <a:t>Las creencia </a:t>
              </a:r>
              <a:r>
                <a:rPr lang="es-PE" sz="2400" b="1" kern="1200" dirty="0">
                  <a:solidFill>
                    <a:schemeClr val="tx1"/>
                  </a:solidFill>
                  <a:latin typeface="Gotham" pitchFamily="2" charset="0"/>
                  <a:cs typeface="Gotham" pitchFamily="2" charset="0"/>
                </a:rPr>
                <a:t>son el punto de partida de la teología. Son los pensamientos y las opiniones con los que comenzamos</a:t>
              </a:r>
              <a:r>
                <a:rPr lang="es-PE" sz="2400" kern="1200" dirty="0">
                  <a:solidFill>
                    <a:schemeClr val="tx1"/>
                  </a:solidFill>
                  <a:latin typeface="Gotham" pitchFamily="2" charset="0"/>
                  <a:cs typeface="Gotham" pitchFamily="2" charset="0"/>
                </a:rPr>
                <a:t>. </a:t>
              </a:r>
              <a:endParaRPr lang="es-ES" sz="2400" kern="1200" dirty="0">
                <a:solidFill>
                  <a:schemeClr val="tx1"/>
                </a:solidFill>
                <a:latin typeface="Gotham" pitchFamily="2" charset="0"/>
                <a:cs typeface="Gotham" pitchFamily="2" charset="0"/>
              </a:endParaRPr>
            </a:p>
          </p:txBody>
        </p:sp>
        <p:sp>
          <p:nvSpPr>
            <p:cNvPr id="11" name="Elipse 10">
              <a:extLst>
                <a:ext uri="{FF2B5EF4-FFF2-40B4-BE49-F238E27FC236}">
                  <a16:creationId xmlns:a16="http://schemas.microsoft.com/office/drawing/2014/main" id="{256D56BB-C29E-8610-8532-B6F504A8354C}"/>
                </a:ext>
              </a:extLst>
            </p:cNvPr>
            <p:cNvSpPr/>
            <p:nvPr/>
          </p:nvSpPr>
          <p:spPr>
            <a:xfrm>
              <a:off x="1642022" y="2255844"/>
              <a:ext cx="1107038" cy="989466"/>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PE" sz="2400">
                <a:latin typeface="Gotham" pitchFamily="2" charset="0"/>
                <a:cs typeface="Gotham" pitchFamily="2" charset="0"/>
              </a:endParaRPr>
            </a:p>
          </p:txBody>
        </p:sp>
        <p:sp>
          <p:nvSpPr>
            <p:cNvPr id="12" name="Forma libre: forma 11">
              <a:extLst>
                <a:ext uri="{FF2B5EF4-FFF2-40B4-BE49-F238E27FC236}">
                  <a16:creationId xmlns:a16="http://schemas.microsoft.com/office/drawing/2014/main" id="{8E645505-1081-AAB3-9CDE-73263C99579E}"/>
                </a:ext>
              </a:extLst>
            </p:cNvPr>
            <p:cNvSpPr/>
            <p:nvPr/>
          </p:nvSpPr>
          <p:spPr>
            <a:xfrm>
              <a:off x="2547726" y="3620465"/>
              <a:ext cx="8949509" cy="989467"/>
            </a:xfrm>
            <a:custGeom>
              <a:avLst/>
              <a:gdLst>
                <a:gd name="connsiteX0" fmla="*/ 0 w 11286295"/>
                <a:gd name="connsiteY0" fmla="*/ 0 h 1399996"/>
                <a:gd name="connsiteX1" fmla="*/ 10586297 w 11286295"/>
                <a:gd name="connsiteY1" fmla="*/ 0 h 1399996"/>
                <a:gd name="connsiteX2" fmla="*/ 11286295 w 11286295"/>
                <a:gd name="connsiteY2" fmla="*/ 699998 h 1399996"/>
                <a:gd name="connsiteX3" fmla="*/ 10586297 w 11286295"/>
                <a:gd name="connsiteY3" fmla="*/ 1399996 h 1399996"/>
                <a:gd name="connsiteX4" fmla="*/ 0 w 11286295"/>
                <a:gd name="connsiteY4" fmla="*/ 1399996 h 1399996"/>
                <a:gd name="connsiteX5" fmla="*/ 0 w 11286295"/>
                <a:gd name="connsiteY5" fmla="*/ 0 h 139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6295" h="1399996">
                  <a:moveTo>
                    <a:pt x="11286295" y="1399995"/>
                  </a:moveTo>
                  <a:lnTo>
                    <a:pt x="699998" y="1399995"/>
                  </a:lnTo>
                  <a:lnTo>
                    <a:pt x="0" y="699998"/>
                  </a:lnTo>
                  <a:lnTo>
                    <a:pt x="699998" y="1"/>
                  </a:lnTo>
                  <a:lnTo>
                    <a:pt x="11286295" y="1"/>
                  </a:lnTo>
                  <a:lnTo>
                    <a:pt x="11286295" y="1399995"/>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7359" tIns="121921" rIns="227584" bIns="121920" numCol="1" spcCol="1270" anchor="ctr" anchorCtr="0">
              <a:noAutofit/>
            </a:bodyPr>
            <a:lstStyle/>
            <a:p>
              <a:pPr marL="0" lvl="0" indent="0" algn="ctr" defTabSz="1422400">
                <a:lnSpc>
                  <a:spcPct val="90000"/>
                </a:lnSpc>
                <a:spcBef>
                  <a:spcPct val="0"/>
                </a:spcBef>
                <a:spcAft>
                  <a:spcPct val="35000"/>
                </a:spcAft>
                <a:buNone/>
              </a:pPr>
              <a:r>
                <a:rPr lang="es-PE" sz="2400" b="1" kern="1200" dirty="0">
                  <a:solidFill>
                    <a:srgbClr val="FF0000"/>
                  </a:solidFill>
                  <a:latin typeface="Gotham" pitchFamily="2" charset="0"/>
                  <a:cs typeface="Gotham" pitchFamily="2" charset="0"/>
                </a:rPr>
                <a:t>Las creencias </a:t>
              </a:r>
              <a:r>
                <a:rPr lang="es-PE" sz="2400" b="1" kern="1200" dirty="0">
                  <a:solidFill>
                    <a:schemeClr val="tx1"/>
                  </a:solidFill>
                  <a:latin typeface="Gotham" pitchFamily="2" charset="0"/>
                  <a:cs typeface="Gotham" pitchFamily="2" charset="0"/>
                </a:rPr>
                <a:t>son las que comprendemos y pensamos que es verdad, a medida que estudiamos, oramos, meditamos y adoramos</a:t>
              </a:r>
              <a:r>
                <a:rPr lang="es-PE" sz="2400" b="1" kern="1200" dirty="0">
                  <a:latin typeface="Gotham" pitchFamily="2" charset="0"/>
                  <a:cs typeface="Gotham" pitchFamily="2" charset="0"/>
                </a:rPr>
                <a:t>. </a:t>
              </a:r>
              <a:endParaRPr lang="es-ES" sz="2400" b="1" kern="1200" dirty="0">
                <a:latin typeface="Gotham" pitchFamily="2" charset="0"/>
                <a:cs typeface="Gotham" pitchFamily="2" charset="0"/>
              </a:endParaRPr>
            </a:p>
          </p:txBody>
        </p:sp>
        <p:sp>
          <p:nvSpPr>
            <p:cNvPr id="13" name="Elipse 12">
              <a:extLst>
                <a:ext uri="{FF2B5EF4-FFF2-40B4-BE49-F238E27FC236}">
                  <a16:creationId xmlns:a16="http://schemas.microsoft.com/office/drawing/2014/main" id="{26F9BA23-4637-7F73-3B6C-2B31C29639F3}"/>
                </a:ext>
              </a:extLst>
            </p:cNvPr>
            <p:cNvSpPr/>
            <p:nvPr/>
          </p:nvSpPr>
          <p:spPr>
            <a:xfrm>
              <a:off x="1642022" y="3620465"/>
              <a:ext cx="989466" cy="989466"/>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PE" sz="2400">
                <a:latin typeface="Gotham" pitchFamily="2" charset="0"/>
                <a:cs typeface="Gotham" pitchFamily="2" charset="0"/>
              </a:endParaRPr>
            </a:p>
          </p:txBody>
        </p:sp>
        <p:sp>
          <p:nvSpPr>
            <p:cNvPr id="14" name="Forma libre: forma 13">
              <a:extLst>
                <a:ext uri="{FF2B5EF4-FFF2-40B4-BE49-F238E27FC236}">
                  <a16:creationId xmlns:a16="http://schemas.microsoft.com/office/drawing/2014/main" id="{DD3F55E9-2978-E8C9-858C-501A25BF8A90}"/>
                </a:ext>
              </a:extLst>
            </p:cNvPr>
            <p:cNvSpPr/>
            <p:nvPr/>
          </p:nvSpPr>
          <p:spPr>
            <a:xfrm>
              <a:off x="2504187" y="5007237"/>
              <a:ext cx="8993048" cy="989467"/>
            </a:xfrm>
            <a:custGeom>
              <a:avLst/>
              <a:gdLst>
                <a:gd name="connsiteX0" fmla="*/ 0 w 11329834"/>
                <a:gd name="connsiteY0" fmla="*/ 0 h 1399996"/>
                <a:gd name="connsiteX1" fmla="*/ 10629836 w 11329834"/>
                <a:gd name="connsiteY1" fmla="*/ 0 h 1399996"/>
                <a:gd name="connsiteX2" fmla="*/ 11329834 w 11329834"/>
                <a:gd name="connsiteY2" fmla="*/ 699998 h 1399996"/>
                <a:gd name="connsiteX3" fmla="*/ 10629836 w 11329834"/>
                <a:gd name="connsiteY3" fmla="*/ 1399996 h 1399996"/>
                <a:gd name="connsiteX4" fmla="*/ 0 w 11329834"/>
                <a:gd name="connsiteY4" fmla="*/ 1399996 h 1399996"/>
                <a:gd name="connsiteX5" fmla="*/ 0 w 11329834"/>
                <a:gd name="connsiteY5" fmla="*/ 0 h 139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9834" h="1399996">
                  <a:moveTo>
                    <a:pt x="11329834" y="1399995"/>
                  </a:moveTo>
                  <a:lnTo>
                    <a:pt x="699998" y="1399995"/>
                  </a:lnTo>
                  <a:lnTo>
                    <a:pt x="0" y="699998"/>
                  </a:lnTo>
                  <a:lnTo>
                    <a:pt x="699998" y="1"/>
                  </a:lnTo>
                  <a:lnTo>
                    <a:pt x="11329834" y="1"/>
                  </a:lnTo>
                  <a:lnTo>
                    <a:pt x="11329834" y="139999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7359" tIns="144781" rIns="270256" bIns="144780" numCol="1" spcCol="1270" anchor="ctr" anchorCtr="0">
              <a:noAutofit/>
            </a:bodyPr>
            <a:lstStyle/>
            <a:p>
              <a:pPr marL="0" lvl="0" indent="0" algn="ctr" defTabSz="1689100">
                <a:lnSpc>
                  <a:spcPct val="90000"/>
                </a:lnSpc>
                <a:spcBef>
                  <a:spcPct val="0"/>
                </a:spcBef>
                <a:spcAft>
                  <a:spcPct val="35000"/>
                </a:spcAft>
                <a:buNone/>
              </a:pPr>
              <a:r>
                <a:rPr lang="es-PE" sz="2400" b="1" kern="1200" dirty="0">
                  <a:solidFill>
                    <a:srgbClr val="FFFF00"/>
                  </a:solidFill>
                  <a:latin typeface="Gotham" pitchFamily="2" charset="0"/>
                  <a:cs typeface="Gotham" pitchFamily="2" charset="0"/>
                </a:rPr>
                <a:t>Nuestras creencias </a:t>
              </a:r>
              <a:r>
                <a:rPr lang="es-PE" sz="2400" b="1" kern="1200" dirty="0">
                  <a:solidFill>
                    <a:schemeClr val="bg1"/>
                  </a:solidFill>
                  <a:latin typeface="Gotham" pitchFamily="2" charset="0"/>
                  <a:cs typeface="Gotham" pitchFamily="2" charset="0"/>
                </a:rPr>
                <a:t>(punto de vista) o distorsionan nuestra teología o nos guían a la verdad.</a:t>
              </a:r>
              <a:endParaRPr lang="es-ES" sz="2400" b="1" kern="1200" dirty="0">
                <a:solidFill>
                  <a:schemeClr val="bg1"/>
                </a:solidFill>
                <a:latin typeface="Gotham" pitchFamily="2" charset="0"/>
                <a:cs typeface="Gotham" pitchFamily="2" charset="0"/>
              </a:endParaRPr>
            </a:p>
          </p:txBody>
        </p:sp>
        <p:sp>
          <p:nvSpPr>
            <p:cNvPr id="15" name="Elipse 14">
              <a:extLst>
                <a:ext uri="{FF2B5EF4-FFF2-40B4-BE49-F238E27FC236}">
                  <a16:creationId xmlns:a16="http://schemas.microsoft.com/office/drawing/2014/main" id="{407E58B3-70E5-77E6-7F66-B1CA3B06C33B}"/>
                </a:ext>
              </a:extLst>
            </p:cNvPr>
            <p:cNvSpPr/>
            <p:nvPr/>
          </p:nvSpPr>
          <p:spPr>
            <a:xfrm>
              <a:off x="1642022" y="5007237"/>
              <a:ext cx="989466" cy="989466"/>
            </a:xfrm>
            <a:prstGeom prst="ellipse">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PE" sz="2400">
                <a:latin typeface="Gotham" pitchFamily="2" charset="0"/>
                <a:cs typeface="Gotham" pitchFamily="2" charset="0"/>
              </a:endParaRPr>
            </a:p>
          </p:txBody>
        </p:sp>
      </p:grpSp>
    </p:spTree>
    <p:extLst>
      <p:ext uri="{BB962C8B-B14F-4D97-AF65-F5344CB8AC3E}">
        <p14:creationId xmlns:p14="http://schemas.microsoft.com/office/powerpoint/2010/main" val="9728300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6C1FB-FC78-6C6D-6EE1-0FA9A53CF842}"/>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 name="Picture 2" descr="El famoso pasaje de la Biblia que sucedió en realidad">
            <a:extLst>
              <a:ext uri="{FF2B5EF4-FFF2-40B4-BE49-F238E27FC236}">
                <a16:creationId xmlns:a16="http://schemas.microsoft.com/office/drawing/2014/main" id="{CA865863-10F6-4573-9F68-3F84252C5B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2112" y="1952205"/>
            <a:ext cx="3147777" cy="43021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torres\Desktop\image.jpg"/>
          <p:cNvPicPr>
            <a:picLocks noChangeAspect="1" noChangeArrowheads="1"/>
          </p:cNvPicPr>
          <p:nvPr/>
        </p:nvPicPr>
        <p:blipFill>
          <a:blip r:embed="rId3" cstate="print"/>
          <a:srcRect/>
          <a:stretch>
            <a:fillRect/>
          </a:stretch>
        </p:blipFill>
        <p:spPr bwMode="auto">
          <a:xfrm>
            <a:off x="7669888" y="1952204"/>
            <a:ext cx="4520587" cy="4302122"/>
          </a:xfrm>
          <a:prstGeom prst="rect">
            <a:avLst/>
          </a:prstGeom>
          <a:noFill/>
        </p:spPr>
      </p:pic>
      <p:pic>
        <p:nvPicPr>
          <p:cNvPr id="13" name="Imagen 1" descr="Descripción: Resultado de imagen para EL MESIAS EN EL JUDAISMO">
            <a:extLst>
              <a:ext uri="{FF2B5EF4-FFF2-40B4-BE49-F238E27FC236}">
                <a16:creationId xmlns:a16="http://schemas.microsoft.com/office/drawing/2014/main" id="{E9232872-A11B-45C0-A4CB-C67F6BD94A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6" y="1977630"/>
            <a:ext cx="4719145" cy="427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1" y="780295"/>
            <a:ext cx="12190477" cy="1304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3000" b="1" dirty="0">
                <a:solidFill>
                  <a:srgbClr val="EE0000"/>
                </a:solidFill>
                <a:latin typeface="Gotham" pitchFamily="2" charset="0"/>
                <a:ea typeface="+mj-ea"/>
                <a:cs typeface="Gotham" pitchFamily="2" charset="0"/>
              </a:rPr>
              <a:t>D. CREEMOS QUE DIOS VIGILÓ EL PROCESO DE COPIAR Y TRADUCIR LA BIBLIA</a:t>
            </a:r>
            <a:endParaRPr kumimoji="0" lang="en-US" sz="3000" b="1" i="0" u="none" strike="noStrike" kern="1200" cap="none" spc="0" normalizeH="0" baseline="0" noProof="0" dirty="0">
              <a:ln>
                <a:noFill/>
              </a:ln>
              <a:solidFill>
                <a:srgbClr val="EE0000"/>
              </a:solidFill>
              <a:effectLst/>
              <a:uLnTx/>
              <a:uFillTx/>
              <a:latin typeface="Gotham" pitchFamily="2" charset="0"/>
              <a:cs typeface="Gotham" pitchFamily="2" charset="0"/>
            </a:endParaRPr>
          </a:p>
        </p:txBody>
      </p:sp>
    </p:spTree>
    <p:extLst>
      <p:ext uri="{BB962C8B-B14F-4D97-AF65-F5344CB8AC3E}">
        <p14:creationId xmlns:p14="http://schemas.microsoft.com/office/powerpoint/2010/main" val="19637068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94BC703-704A-44AD-B2D1-60DD7466A10B}"/>
              </a:ext>
            </a:extLst>
          </p:cNvPr>
          <p:cNvSpPr/>
          <p:nvPr/>
        </p:nvSpPr>
        <p:spPr>
          <a:xfrm>
            <a:off x="0" y="797661"/>
            <a:ext cx="12192000" cy="5262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p:cNvSpPr>
            <a:spLocks noGrp="1"/>
          </p:cNvSpPr>
          <p:nvPr>
            <p:ph idx="1"/>
          </p:nvPr>
        </p:nvSpPr>
        <p:spPr>
          <a:xfrm>
            <a:off x="427973" y="797661"/>
            <a:ext cx="11271338" cy="4776421"/>
          </a:xfrm>
          <a:solidFill>
            <a:schemeClr val="bg1"/>
          </a:solidFill>
          <a:ln>
            <a:noFill/>
          </a:ln>
        </p:spPr>
        <p:txBody>
          <a:bodyPr>
            <a:normAutofit/>
          </a:bodyPr>
          <a:lstStyle/>
          <a:p>
            <a:pPr algn="just">
              <a:tabLst>
                <a:tab pos="2241550" algn="l"/>
              </a:tabLst>
            </a:pPr>
            <a:endParaRPr lang="es-ES" sz="2400" dirty="0">
              <a:latin typeface="Gotham" pitchFamily="2" charset="0"/>
              <a:cs typeface="Gotham" pitchFamily="2" charset="0"/>
            </a:endParaRPr>
          </a:p>
          <a:p>
            <a:pPr algn="just">
              <a:tabLst>
                <a:tab pos="2241550" algn="l"/>
              </a:tabLst>
            </a:pPr>
            <a:r>
              <a:rPr lang="es-ES" sz="2400" dirty="0">
                <a:latin typeface="Gotham" pitchFamily="2" charset="0"/>
                <a:cs typeface="Gotham" pitchFamily="2" charset="0"/>
              </a:rPr>
              <a:t>Copiar las Escrituras palabra por palabra fue un antiguo método de pasarlas de un lugar a otro, ¡antes de que las personas dispusieran de fotocopiadoras, imprenta e internet! Los escribas que copiaron las Escrituras fueron extremadamente cuidadosos y confiables. </a:t>
            </a:r>
          </a:p>
          <a:p>
            <a:pPr algn="just">
              <a:tabLst>
                <a:tab pos="2241550" algn="l"/>
              </a:tabLst>
            </a:pPr>
            <a:r>
              <a:rPr lang="es-ES" sz="2400" dirty="0">
                <a:latin typeface="Gotham" pitchFamily="2" charset="0"/>
                <a:cs typeface="Gotham" pitchFamily="2" charset="0"/>
              </a:rPr>
              <a:t>Sin embargo, nuestras </a:t>
            </a:r>
            <a:r>
              <a:rPr lang="es-ES" sz="2400" b="1" dirty="0">
                <a:solidFill>
                  <a:srgbClr val="FF0000"/>
                </a:solidFill>
                <a:latin typeface="Gotham" pitchFamily="2" charset="0"/>
                <a:cs typeface="Gotham" pitchFamily="2" charset="0"/>
              </a:rPr>
              <a:t>creencias acerca de la inspiración e </a:t>
            </a:r>
            <a:r>
              <a:rPr lang="es-ES" sz="2400" b="1" dirty="0" err="1">
                <a:solidFill>
                  <a:srgbClr val="FF0000"/>
                </a:solidFill>
                <a:latin typeface="Gotham" pitchFamily="2" charset="0"/>
                <a:cs typeface="Gotham" pitchFamily="2" charset="0"/>
              </a:rPr>
              <a:t>inerrancia</a:t>
            </a:r>
            <a:r>
              <a:rPr lang="es-ES" sz="2400" b="1" dirty="0">
                <a:solidFill>
                  <a:srgbClr val="FF0000"/>
                </a:solidFill>
                <a:latin typeface="Gotham" pitchFamily="2" charset="0"/>
                <a:cs typeface="Gotham" pitchFamily="2" charset="0"/>
              </a:rPr>
              <a:t> se refieren solo a los autógrafos, es decir a la escritura original de la Biblia</a:t>
            </a:r>
            <a:r>
              <a:rPr lang="es-ES" sz="2400" b="1" dirty="0">
                <a:latin typeface="Gotham" pitchFamily="2" charset="0"/>
                <a:cs typeface="Gotham" pitchFamily="2" charset="0"/>
              </a:rPr>
              <a:t>. </a:t>
            </a:r>
            <a:r>
              <a:rPr lang="es-ES" sz="2400" dirty="0">
                <a:latin typeface="Gotham" pitchFamily="2" charset="0"/>
                <a:cs typeface="Gotham" pitchFamily="2" charset="0"/>
              </a:rPr>
              <a:t>Nos damos cuenta de que era posible que los escribas, cometieran errores humanos. Aun así, la evaluación ha demostrado que las copias hebreas del Antiguo Testamento y las copias griegas del Nuevo Testamento son MUY exactas.</a:t>
            </a:r>
            <a:endParaRPr lang="en-US" sz="2400" dirty="0">
              <a:latin typeface="Gotham" pitchFamily="2" charset="0"/>
              <a:cs typeface="Gotham" pitchFamily="2" charset="0"/>
            </a:endParaRPr>
          </a:p>
        </p:txBody>
      </p:sp>
    </p:spTree>
    <p:extLst>
      <p:ext uri="{BB962C8B-B14F-4D97-AF65-F5344CB8AC3E}">
        <p14:creationId xmlns:p14="http://schemas.microsoft.com/office/powerpoint/2010/main" val="10982137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BAA3944-B239-4495-A922-8A3319687271}"/>
              </a:ext>
            </a:extLst>
          </p:cNvPr>
          <p:cNvSpPr/>
          <p:nvPr/>
        </p:nvSpPr>
        <p:spPr>
          <a:xfrm>
            <a:off x="-1" y="1542824"/>
            <a:ext cx="12192000" cy="47452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p:cNvSpPr>
            <a:spLocks noGrp="1"/>
          </p:cNvSpPr>
          <p:nvPr>
            <p:ph idx="1"/>
          </p:nvPr>
        </p:nvSpPr>
        <p:spPr>
          <a:xfrm>
            <a:off x="388307" y="1716066"/>
            <a:ext cx="11389113" cy="4429756"/>
          </a:xfrm>
          <a:solidFill>
            <a:schemeClr val="bg1"/>
          </a:solidFill>
        </p:spPr>
        <p:txBody>
          <a:bodyPr>
            <a:noAutofit/>
          </a:bodyPr>
          <a:lstStyle/>
          <a:p>
            <a:pPr marL="0" indent="0" algn="just">
              <a:buNone/>
            </a:pPr>
            <a:r>
              <a:rPr lang="es-ES" sz="2300" b="1" dirty="0">
                <a:solidFill>
                  <a:srgbClr val="FF0000"/>
                </a:solidFill>
                <a:latin typeface="Gotham" pitchFamily="2" charset="0"/>
                <a:cs typeface="Gotham" pitchFamily="2" charset="0"/>
              </a:rPr>
              <a:t>EL ANTIGUO TESTAMENTO </a:t>
            </a:r>
            <a:r>
              <a:rPr lang="es-ES" sz="2300" dirty="0">
                <a:latin typeface="Gotham" pitchFamily="2" charset="0"/>
                <a:cs typeface="Gotham" pitchFamily="2" charset="0"/>
              </a:rPr>
              <a:t>se escribió por primera vez casi en su totalidad en hebreo, a excepción de algunas pequeñas porciones de Daniel y Esdras escritas en arameo. Durante la destrucción del templo por los babilonios en el año 586 a. C., se quemaron algunos rollos de la Biblia hebrea (el </a:t>
            </a:r>
            <a:r>
              <a:rPr lang="es-ES" sz="2300" dirty="0" err="1">
                <a:latin typeface="Gotham" pitchFamily="2" charset="0"/>
                <a:cs typeface="Gotham" pitchFamily="2" charset="0"/>
              </a:rPr>
              <a:t>Tanaj</a:t>
            </a:r>
            <a:r>
              <a:rPr lang="es-ES" sz="2300" dirty="0">
                <a:latin typeface="Gotham" pitchFamily="2" charset="0"/>
                <a:cs typeface="Gotham" pitchFamily="2" charset="0"/>
              </a:rPr>
              <a:t>). </a:t>
            </a:r>
          </a:p>
          <a:p>
            <a:pPr marL="0" indent="0" algn="just">
              <a:buNone/>
            </a:pPr>
            <a:r>
              <a:rPr lang="es-ES" sz="2300" dirty="0">
                <a:latin typeface="Gotham" pitchFamily="2" charset="0"/>
                <a:cs typeface="Gotham" pitchFamily="2" charset="0"/>
              </a:rPr>
              <a:t>Sin embargo, al regreso de los judíos a Jerusalén, Esdras leyó la ley de Moisés (</a:t>
            </a:r>
            <a:r>
              <a:rPr lang="es-ES" sz="2300" dirty="0" err="1">
                <a:latin typeface="Gotham" pitchFamily="2" charset="0"/>
                <a:cs typeface="Gotham" pitchFamily="2" charset="0"/>
              </a:rPr>
              <a:t>Neh</a:t>
            </a:r>
            <a:r>
              <a:rPr lang="es-ES" sz="2300" dirty="0">
                <a:latin typeface="Gotham" pitchFamily="2" charset="0"/>
                <a:cs typeface="Gotham" pitchFamily="2" charset="0"/>
              </a:rPr>
              <a:t> 8:1-6). Poco después, los judíos comenzaron nuevamente a hacer copias de lo que llamamos el Antiguo Testamento. </a:t>
            </a:r>
            <a:r>
              <a:rPr lang="es-ES" sz="2300" b="1" dirty="0">
                <a:solidFill>
                  <a:srgbClr val="FF0000"/>
                </a:solidFill>
                <a:latin typeface="Gotham" pitchFamily="2" charset="0"/>
                <a:cs typeface="Gotham" pitchFamily="2" charset="0"/>
              </a:rPr>
              <a:t>La producción de copias de las Escrituras hebreas continuó desde el año 500 al 100 a. C. </a:t>
            </a:r>
          </a:p>
          <a:p>
            <a:pPr marL="0" indent="0" algn="just">
              <a:buNone/>
            </a:pPr>
            <a:r>
              <a:rPr lang="es-ES" sz="2300" dirty="0">
                <a:latin typeface="Gotham" pitchFamily="2" charset="0"/>
                <a:cs typeface="Gotham" pitchFamily="2" charset="0"/>
              </a:rPr>
              <a:t>Después, en el año 70 d. C. los romanos quemaron el templo de Jerusalén y destruyeron muchas copias de las Escrituras del Antiguo Testamento. El copiado de las Escrituras hebreas surgió otra vez desde el año 200 al 500 d. C. Los escribas seguían reglas estrictas. </a:t>
            </a:r>
            <a:endParaRPr lang="en-US" sz="2300" dirty="0">
              <a:latin typeface="Gotham" pitchFamily="2" charset="0"/>
              <a:cs typeface="Gotham" pitchFamily="2" charset="0"/>
            </a:endParaRPr>
          </a:p>
        </p:txBody>
      </p:sp>
      <p:sp>
        <p:nvSpPr>
          <p:cNvPr id="4" name="Rectángulo 3"/>
          <p:cNvSpPr/>
          <p:nvPr/>
        </p:nvSpPr>
        <p:spPr>
          <a:xfrm>
            <a:off x="1" y="-1"/>
            <a:ext cx="12191999" cy="952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s-ES" sz="3600" b="1" dirty="0">
                <a:solidFill>
                  <a:srgbClr val="EE0000"/>
                </a:solidFill>
                <a:latin typeface="Gotham Black" panose="02000603040000020004" pitchFamily="2" charset="0"/>
              </a:rPr>
              <a:t>EL ANTIGUO TESTAMENTO</a:t>
            </a:r>
            <a:endParaRPr kumimoji="0" lang="en-US" sz="3600" b="1" i="0" u="none" strike="noStrike" kern="1200" cap="none" spc="0" normalizeH="0" baseline="0" noProof="0" dirty="0">
              <a:ln>
                <a:noFill/>
              </a:ln>
              <a:solidFill>
                <a:srgbClr val="EE0000"/>
              </a:solidFill>
              <a:effectLst/>
              <a:uLnTx/>
              <a:uFillTx/>
              <a:latin typeface="Gotham Black" panose="02000603040000020004" pitchFamily="2" charset="0"/>
            </a:endParaRPr>
          </a:p>
        </p:txBody>
      </p:sp>
    </p:spTree>
    <p:extLst>
      <p:ext uri="{BB962C8B-B14F-4D97-AF65-F5344CB8AC3E}">
        <p14:creationId xmlns:p14="http://schemas.microsoft.com/office/powerpoint/2010/main" val="2035291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776929D-3F31-4E29-BF58-AC19EBA77A73}"/>
              </a:ext>
            </a:extLst>
          </p:cNvPr>
          <p:cNvSpPr/>
          <p:nvPr/>
        </p:nvSpPr>
        <p:spPr>
          <a:xfrm>
            <a:off x="0" y="1800238"/>
            <a:ext cx="12192000" cy="3257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p:cNvSpPr>
            <a:spLocks noGrp="1"/>
          </p:cNvSpPr>
          <p:nvPr>
            <p:ph idx="1"/>
          </p:nvPr>
        </p:nvSpPr>
        <p:spPr>
          <a:xfrm>
            <a:off x="475989" y="2054268"/>
            <a:ext cx="11285951" cy="3003494"/>
          </a:xfrm>
          <a:solidFill>
            <a:schemeClr val="bg1"/>
          </a:solidFill>
          <a:ln>
            <a:noFill/>
          </a:ln>
        </p:spPr>
        <p:txBody>
          <a:bodyPr>
            <a:noAutofit/>
          </a:bodyPr>
          <a:lstStyle/>
          <a:p>
            <a:pPr marL="0" indent="0" algn="just">
              <a:buNone/>
              <a:tabLst>
                <a:tab pos="4484688" algn="l"/>
              </a:tabLst>
            </a:pPr>
            <a:r>
              <a:rPr lang="es-ES" sz="2400" dirty="0">
                <a:latin typeface="Gotham" pitchFamily="2" charset="0"/>
                <a:cs typeface="Gotham" pitchFamily="2" charset="0"/>
              </a:rPr>
              <a:t>Finalmente, alrededor del siglo VIII d. C., un grupo de escribas judíos, llamados los </a:t>
            </a:r>
            <a:r>
              <a:rPr lang="es-ES" sz="2400" b="1" dirty="0">
                <a:solidFill>
                  <a:srgbClr val="FF0000"/>
                </a:solidFill>
                <a:latin typeface="Gotham" pitchFamily="2" charset="0"/>
                <a:cs typeface="Gotham" pitchFamily="2" charset="0"/>
              </a:rPr>
              <a:t>MASORETAS</a:t>
            </a:r>
            <a:r>
              <a:rPr lang="es-ES" sz="2400" dirty="0">
                <a:latin typeface="Gotham" pitchFamily="2" charset="0"/>
                <a:cs typeface="Gotham" pitchFamily="2" charset="0"/>
              </a:rPr>
              <a:t>, comenzaron </a:t>
            </a:r>
            <a:r>
              <a:rPr lang="es-ES" sz="2400" b="1" dirty="0">
                <a:solidFill>
                  <a:srgbClr val="00B0F0"/>
                </a:solidFill>
                <a:latin typeface="Gotham" pitchFamily="2" charset="0"/>
                <a:cs typeface="Gotham" pitchFamily="2" charset="0"/>
              </a:rPr>
              <a:t>un diligente esfuerzo para copiar las Escrituras desde Moisés hasta Malaquías</a:t>
            </a:r>
            <a:r>
              <a:rPr lang="es-ES" sz="2400" b="1" dirty="0">
                <a:latin typeface="Gotham" pitchFamily="2" charset="0"/>
                <a:cs typeface="Gotham" pitchFamily="2" charset="0"/>
              </a:rPr>
              <a:t>. </a:t>
            </a:r>
            <a:r>
              <a:rPr lang="es-ES" sz="2400" dirty="0">
                <a:latin typeface="Gotham" pitchFamily="2" charset="0"/>
                <a:cs typeface="Gotham" pitchFamily="2" charset="0"/>
              </a:rPr>
              <a:t>Dado que muchos judíos hablaban otros idiomas y no estaban tan familiarizados con el hebreo</a:t>
            </a:r>
            <a:r>
              <a:rPr lang="es-ES" sz="2400" b="1" dirty="0">
                <a:latin typeface="Gotham" pitchFamily="2" charset="0"/>
                <a:cs typeface="Gotham" pitchFamily="2" charset="0"/>
              </a:rPr>
              <a:t>, </a:t>
            </a:r>
            <a:r>
              <a:rPr lang="es-ES" sz="2400" b="1" dirty="0">
                <a:solidFill>
                  <a:srgbClr val="FF0000"/>
                </a:solidFill>
                <a:latin typeface="Gotham" pitchFamily="2" charset="0"/>
                <a:cs typeface="Gotham" pitchFamily="2" charset="0"/>
              </a:rPr>
              <a:t>los masoretas incluso agregaron vocales al antiguo idioma hebreo, para ayudar con la correcta pronunciación, al leer las Escrituras</a:t>
            </a:r>
            <a:endParaRPr lang="en-US" sz="2400" b="1" dirty="0">
              <a:solidFill>
                <a:srgbClr val="FF0000"/>
              </a:solidFill>
              <a:latin typeface="Gotham" pitchFamily="2" charset="0"/>
              <a:cs typeface="Gotham" pitchFamily="2" charset="0"/>
            </a:endParaRPr>
          </a:p>
        </p:txBody>
      </p:sp>
    </p:spTree>
    <p:extLst>
      <p:ext uri="{BB962C8B-B14F-4D97-AF65-F5344CB8AC3E}">
        <p14:creationId xmlns:p14="http://schemas.microsoft.com/office/powerpoint/2010/main" val="2526589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14C6CF4-C3A0-48DB-AEAF-DAA142A3BBB0}"/>
              </a:ext>
            </a:extLst>
          </p:cNvPr>
          <p:cNvSpPr/>
          <p:nvPr/>
        </p:nvSpPr>
        <p:spPr>
          <a:xfrm>
            <a:off x="0" y="977032"/>
            <a:ext cx="12192000" cy="4610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p:cNvSpPr>
            <a:spLocks noGrp="1"/>
          </p:cNvSpPr>
          <p:nvPr>
            <p:ph idx="1"/>
          </p:nvPr>
        </p:nvSpPr>
        <p:spPr>
          <a:xfrm>
            <a:off x="300624" y="977031"/>
            <a:ext cx="11536471" cy="4610248"/>
          </a:xfrm>
          <a:solidFill>
            <a:schemeClr val="bg1"/>
          </a:solidFill>
          <a:ln>
            <a:noFill/>
          </a:ln>
        </p:spPr>
        <p:txBody>
          <a:bodyPr>
            <a:noAutofit/>
          </a:bodyPr>
          <a:lstStyle/>
          <a:p>
            <a:pPr lvl="0"/>
            <a:endParaRPr lang="es-ES" sz="2400" dirty="0">
              <a:solidFill>
                <a:prstClr val="black"/>
              </a:solidFill>
              <a:latin typeface="Gotham" pitchFamily="2" charset="0"/>
              <a:cs typeface="Gotham" pitchFamily="2" charset="0"/>
            </a:endParaRPr>
          </a:p>
          <a:p>
            <a:pPr lvl="0" algn="just"/>
            <a:r>
              <a:rPr lang="es-ES" sz="2400" dirty="0">
                <a:solidFill>
                  <a:prstClr val="black"/>
                </a:solidFill>
                <a:latin typeface="Gotham" pitchFamily="2" charset="0"/>
                <a:cs typeface="Gotham" pitchFamily="2" charset="0"/>
              </a:rPr>
              <a:t>En 1946, hubo un gran descubrimiento de las Escrituras del Antiguo Testamento. Unos pastores encontraron algunos rollos en cuevas, que habían estado escondidos allí en tinajas durante siglos. En los años siguientes, se encontraron más rollos en 11 cuevas. 23 Estos preciosos rollos contenían manuscritos de todo o de parte de cada libro del Antiguo Testamento a excepción de Ester. </a:t>
            </a:r>
          </a:p>
          <a:p>
            <a:pPr lvl="0" algn="just"/>
            <a:r>
              <a:rPr lang="es-ES" sz="2400" dirty="0">
                <a:solidFill>
                  <a:prstClr val="black"/>
                </a:solidFill>
                <a:latin typeface="Gotham" pitchFamily="2" charset="0"/>
                <a:cs typeface="Gotham" pitchFamily="2" charset="0"/>
              </a:rPr>
              <a:t>Fueron escritos desde el año 250 a. C., es decir, 1000 años más antiguos que nuestros manuscritos anteriormente disponibles de la Biblia hebrea. Su edad se basa en el método científico de datación por radiocarbono y está confirmada por monedas antiguas encontradas en la cueva. </a:t>
            </a:r>
          </a:p>
          <a:p>
            <a:pPr marL="0" indent="0">
              <a:buNone/>
            </a:pPr>
            <a:endParaRPr lang="en-US" sz="2400" dirty="0">
              <a:solidFill>
                <a:srgbClr val="FF0000"/>
              </a:solidFill>
              <a:latin typeface="Gotham" pitchFamily="2" charset="0"/>
              <a:cs typeface="Gotham" pitchFamily="2" charset="0"/>
            </a:endParaRPr>
          </a:p>
        </p:txBody>
      </p:sp>
    </p:spTree>
    <p:extLst>
      <p:ext uri="{BB962C8B-B14F-4D97-AF65-F5344CB8AC3E}">
        <p14:creationId xmlns:p14="http://schemas.microsoft.com/office/powerpoint/2010/main" val="2765113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81C83A3-5D6C-E778-7318-4D2E2BF02888}"/>
              </a:ext>
            </a:extLst>
          </p:cNvPr>
          <p:cNvPicPr>
            <a:picLocks noChangeAspect="1"/>
          </p:cNvPicPr>
          <p:nvPr/>
        </p:nvPicPr>
        <p:blipFill>
          <a:blip r:embed="rId2"/>
          <a:srcRect t="9" b="9"/>
          <a:stretch/>
        </p:blipFill>
        <p:spPr>
          <a:xfrm>
            <a:off x="20" y="1282"/>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8" name="Grupo 7">
            <a:extLst>
              <a:ext uri="{FF2B5EF4-FFF2-40B4-BE49-F238E27FC236}">
                <a16:creationId xmlns:a16="http://schemas.microsoft.com/office/drawing/2014/main" id="{5B5B4CB0-BE1C-8367-9B4D-4D5A7B2D694C}"/>
              </a:ext>
            </a:extLst>
          </p:cNvPr>
          <p:cNvGrpSpPr/>
          <p:nvPr/>
        </p:nvGrpSpPr>
        <p:grpSpPr>
          <a:xfrm>
            <a:off x="2922895" y="3385263"/>
            <a:ext cx="6346209" cy="1991336"/>
            <a:chOff x="2922895" y="3429000"/>
            <a:chExt cx="6346209" cy="1991336"/>
          </a:xfrm>
        </p:grpSpPr>
        <p:sp>
          <p:nvSpPr>
            <p:cNvPr id="4" name="CuadroTexto 3">
              <a:extLst>
                <a:ext uri="{FF2B5EF4-FFF2-40B4-BE49-F238E27FC236}">
                  <a16:creationId xmlns:a16="http://schemas.microsoft.com/office/drawing/2014/main" id="{B037E4E0-E6BC-585A-5243-090C0CA3D052}"/>
                </a:ext>
              </a:extLst>
            </p:cNvPr>
            <p:cNvSpPr txBox="1"/>
            <p:nvPr/>
          </p:nvSpPr>
          <p:spPr>
            <a:xfrm>
              <a:off x="2922895" y="3429000"/>
              <a:ext cx="6346209" cy="1477328"/>
            </a:xfrm>
            <a:prstGeom prst="rect">
              <a:avLst/>
            </a:prstGeom>
            <a:noFill/>
          </p:spPr>
          <p:txBody>
            <a:bodyPr wrap="square" rtlCol="0">
              <a:spAutoFit/>
            </a:bodyPr>
            <a:lstStyle/>
            <a:p>
              <a:pPr lvl="0" algn="ctr">
                <a:defRPr/>
              </a:pPr>
              <a:r>
                <a:rPr lang="es-ES" sz="5000" b="1" dirty="0">
                  <a:solidFill>
                    <a:prstClr val="black"/>
                  </a:solidFill>
                  <a:latin typeface="Gotham Black" panose="02000603040000020004" pitchFamily="2" charset="0"/>
                  <a:cs typeface="Gotham" pitchFamily="2" charset="0"/>
                </a:rPr>
                <a:t>LAS ESCRITURAS</a:t>
              </a:r>
            </a:p>
            <a:p>
              <a:pPr lvl="0" algn="ctr">
                <a:defRPr/>
              </a:pPr>
              <a:r>
                <a:rPr lang="es-ES" sz="2000" b="1" dirty="0">
                  <a:solidFill>
                    <a:srgbClr val="FF0000"/>
                  </a:solidFill>
                  <a:latin typeface="Gotham" pitchFamily="2" charset="0"/>
                  <a:cs typeface="Gotham" pitchFamily="2" charset="0"/>
                </a:rPr>
                <a:t>CAPITULO 1</a:t>
              </a:r>
            </a:p>
            <a:p>
              <a:pPr lvl="0" algn="ctr">
                <a:defRPr/>
              </a:pPr>
              <a:r>
                <a:rPr lang="es-ES" sz="2000" b="1" dirty="0">
                  <a:solidFill>
                    <a:srgbClr val="FF0000"/>
                  </a:solidFill>
                  <a:latin typeface="Gotham" pitchFamily="2" charset="0"/>
                  <a:cs typeface="Gotham" pitchFamily="2" charset="0"/>
                </a:rPr>
                <a:t>PÁGINAS 24 AL 49</a:t>
              </a:r>
            </a:p>
          </p:txBody>
        </p:sp>
        <p:sp>
          <p:nvSpPr>
            <p:cNvPr id="6" name="CuadroTexto 5">
              <a:extLst>
                <a:ext uri="{FF2B5EF4-FFF2-40B4-BE49-F238E27FC236}">
                  <a16:creationId xmlns:a16="http://schemas.microsoft.com/office/drawing/2014/main" id="{C30DDC5F-6970-BA6D-06A6-9015ADEA5C1B}"/>
                </a:ext>
              </a:extLst>
            </p:cNvPr>
            <p:cNvSpPr txBox="1"/>
            <p:nvPr/>
          </p:nvSpPr>
          <p:spPr>
            <a:xfrm>
              <a:off x="3680346" y="5051004"/>
              <a:ext cx="4831308" cy="369332"/>
            </a:xfrm>
            <a:prstGeom prst="rect">
              <a:avLst/>
            </a:prstGeom>
            <a:noFill/>
          </p:spPr>
          <p:txBody>
            <a:bodyPr wrap="square" rtlCol="0">
              <a:spAutoFit/>
            </a:bodyPr>
            <a:lstStyle/>
            <a:p>
              <a:pPr algn="ctr"/>
              <a:r>
                <a:rPr lang="es-PE" b="1" dirty="0">
                  <a:latin typeface="Gotham" pitchFamily="2" charset="0"/>
                  <a:cs typeface="Gotham" pitchFamily="2" charset="0"/>
                </a:rPr>
                <a:t>Profesor: GENARO TORRES V.</a:t>
              </a:r>
              <a:endParaRPr lang="en-US" b="1" dirty="0">
                <a:latin typeface="Gotham" pitchFamily="2" charset="0"/>
                <a:cs typeface="Gotham" pitchFamily="2" charset="0"/>
              </a:endParaRPr>
            </a:p>
          </p:txBody>
        </p:sp>
      </p:grpSp>
    </p:spTree>
    <p:extLst>
      <p:ext uri="{BB962C8B-B14F-4D97-AF65-F5344CB8AC3E}">
        <p14:creationId xmlns:p14="http://schemas.microsoft.com/office/powerpoint/2010/main" val="4874896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97DFA83-4A0F-4FFC-8106-C36A01A18B25}"/>
              </a:ext>
            </a:extLst>
          </p:cNvPr>
          <p:cNvSpPr/>
          <p:nvPr/>
        </p:nvSpPr>
        <p:spPr>
          <a:xfrm>
            <a:off x="0" y="951978"/>
            <a:ext cx="12192000" cy="4797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p:cNvSpPr>
            <a:spLocks noGrp="1"/>
          </p:cNvSpPr>
          <p:nvPr>
            <p:ph idx="1"/>
          </p:nvPr>
        </p:nvSpPr>
        <p:spPr>
          <a:xfrm>
            <a:off x="275572" y="951978"/>
            <a:ext cx="11561523" cy="4631287"/>
          </a:xfrm>
          <a:solidFill>
            <a:schemeClr val="bg1"/>
          </a:solidFill>
          <a:ln>
            <a:noFill/>
          </a:ln>
        </p:spPr>
        <p:txBody>
          <a:bodyPr>
            <a:normAutofit/>
          </a:bodyPr>
          <a:lstStyle/>
          <a:p>
            <a:pPr lvl="0" algn="just"/>
            <a:endParaRPr lang="es-ES" sz="2400" dirty="0">
              <a:solidFill>
                <a:prstClr val="black"/>
              </a:solidFill>
              <a:latin typeface="Gotham" pitchFamily="2" charset="0"/>
              <a:cs typeface="Gotham" pitchFamily="2" charset="0"/>
            </a:endParaRPr>
          </a:p>
          <a:p>
            <a:pPr lvl="0" algn="just"/>
            <a:r>
              <a:rPr lang="es-ES" sz="2400" dirty="0">
                <a:solidFill>
                  <a:prstClr val="black"/>
                </a:solidFill>
                <a:latin typeface="Gotham" pitchFamily="2" charset="0"/>
                <a:cs typeface="Gotham" pitchFamily="2" charset="0"/>
              </a:rPr>
              <a:t>Al comparar estos rollos con los que tenemos del año 750 d. C., encontramos que nuestros manuscritos del Antiguo Testamento no han cambiado y son extremadamente exactos. Hoy tenemos más de 300 manuscritos hebreos de los libros del Antiguo Testamento para compararlos entre sí. Los libros escritos por simples humanos vienen y van, </a:t>
            </a:r>
            <a:r>
              <a:rPr lang="es-ES" sz="2400" b="1" dirty="0">
                <a:solidFill>
                  <a:srgbClr val="EE0000"/>
                </a:solidFill>
                <a:latin typeface="Gotham" pitchFamily="2" charset="0"/>
                <a:cs typeface="Gotham" pitchFamily="2" charset="0"/>
              </a:rPr>
              <a:t>¡</a:t>
            </a:r>
            <a:r>
              <a:rPr lang="es-ES" sz="2400" b="1" dirty="0">
                <a:solidFill>
                  <a:srgbClr val="FF0000"/>
                </a:solidFill>
                <a:latin typeface="Gotham" pitchFamily="2" charset="0"/>
                <a:cs typeface="Gotham" pitchFamily="2" charset="0"/>
              </a:rPr>
              <a:t>PERO LA PALABRA DE DIOS PERMANECE PARA SIEMPRE!</a:t>
            </a:r>
            <a:endParaRPr lang="es-ES" sz="2400" dirty="0">
              <a:latin typeface="Gotham" pitchFamily="2" charset="0"/>
              <a:cs typeface="Gotham" pitchFamily="2" charset="0"/>
            </a:endParaRPr>
          </a:p>
          <a:p>
            <a:pPr algn="just"/>
            <a:r>
              <a:rPr lang="es-ES" sz="2400" dirty="0">
                <a:latin typeface="Gotham" pitchFamily="2" charset="0"/>
                <a:cs typeface="Gotham" pitchFamily="2" charset="0"/>
              </a:rPr>
              <a:t>De igual manera, no necesitamos los manuscritos originales en hebreo y griego de la Biblia, ni las copias de estos originales. Hay muchas versiones exactas de la Biblia en varios idiomas que nos permiten estudiar teología y ¡comprender lo que Dios quiere que sepamos acerca de Él</a:t>
            </a:r>
            <a:endParaRPr lang="en-US" sz="2400" dirty="0">
              <a:latin typeface="Gotham" pitchFamily="2" charset="0"/>
              <a:cs typeface="Gotham" pitchFamily="2" charset="0"/>
            </a:endParaRPr>
          </a:p>
        </p:txBody>
      </p:sp>
    </p:spTree>
    <p:extLst>
      <p:ext uri="{BB962C8B-B14F-4D97-AF65-F5344CB8AC3E}">
        <p14:creationId xmlns:p14="http://schemas.microsoft.com/office/powerpoint/2010/main" val="32304937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DC3D5D3-60F4-442C-BA34-133ABFA26689}"/>
              </a:ext>
            </a:extLst>
          </p:cNvPr>
          <p:cNvSpPr/>
          <p:nvPr/>
        </p:nvSpPr>
        <p:spPr>
          <a:xfrm>
            <a:off x="0" y="2041571"/>
            <a:ext cx="12192000" cy="3645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p:cNvSpPr>
            <a:spLocks noGrp="1"/>
          </p:cNvSpPr>
          <p:nvPr>
            <p:ph idx="1"/>
          </p:nvPr>
        </p:nvSpPr>
        <p:spPr>
          <a:xfrm>
            <a:off x="162838" y="2041570"/>
            <a:ext cx="11536472" cy="3645246"/>
          </a:xfrm>
          <a:solidFill>
            <a:schemeClr val="bg1"/>
          </a:solidFill>
          <a:ln>
            <a:noFill/>
          </a:ln>
        </p:spPr>
        <p:txBody>
          <a:bodyPr>
            <a:noAutofit/>
          </a:bodyPr>
          <a:lstStyle/>
          <a:p>
            <a:pPr lvl="0" algn="just"/>
            <a:endParaRPr lang="es-ES" sz="2400" dirty="0">
              <a:solidFill>
                <a:prstClr val="black"/>
              </a:solidFill>
              <a:latin typeface="Gotham" pitchFamily="2" charset="0"/>
              <a:cs typeface="Gotham" pitchFamily="2" charset="0"/>
            </a:endParaRPr>
          </a:p>
          <a:p>
            <a:pPr lvl="0" algn="just"/>
            <a:r>
              <a:rPr lang="es-ES" sz="2400" dirty="0">
                <a:solidFill>
                  <a:prstClr val="black"/>
                </a:solidFill>
                <a:latin typeface="Gotham" pitchFamily="2" charset="0"/>
                <a:cs typeface="Gotham" pitchFamily="2" charset="0"/>
              </a:rPr>
              <a:t>Hoy, tenemos más de 5600 copias antiguas escritas a mano (manuscritos griegos) del </a:t>
            </a:r>
            <a:r>
              <a:rPr lang="es-ES" sz="2400" b="1" dirty="0">
                <a:solidFill>
                  <a:srgbClr val="FF0000"/>
                </a:solidFill>
                <a:latin typeface="Gotham" pitchFamily="2" charset="0"/>
                <a:cs typeface="Gotham" pitchFamily="2" charset="0"/>
              </a:rPr>
              <a:t>NUEVO TESTAMENTO </a:t>
            </a:r>
            <a:r>
              <a:rPr lang="es-ES" sz="2400" dirty="0">
                <a:solidFill>
                  <a:prstClr val="black"/>
                </a:solidFill>
                <a:latin typeface="Gotham" pitchFamily="2" charset="0"/>
                <a:cs typeface="Gotham" pitchFamily="2" charset="0"/>
              </a:rPr>
              <a:t>¡Asombroso! Algunas de estas copias vienen de los siglos III y IV. Un fragmento (copia parcial) del evangelio de Juan, proviene aproximadamente del año 125 d. C., solo 30 años después de que fue escrito el original. A diferencia de otros escritos antiguos, Dios ha preservado para nosotros miles de copias de los libros del Nuevo Testamento.</a:t>
            </a:r>
            <a:endParaRPr lang="en-US" sz="2400" dirty="0">
              <a:solidFill>
                <a:prstClr val="black"/>
              </a:solidFill>
              <a:latin typeface="Gotham" pitchFamily="2" charset="0"/>
              <a:cs typeface="Gotham" pitchFamily="2" charset="0"/>
            </a:endParaRPr>
          </a:p>
          <a:p>
            <a:pPr marL="0" indent="0">
              <a:buNone/>
            </a:pPr>
            <a:endParaRPr lang="en-US" sz="2400" b="1" dirty="0">
              <a:solidFill>
                <a:srgbClr val="FF0000"/>
              </a:solidFill>
              <a:latin typeface="Gotham" pitchFamily="2" charset="0"/>
              <a:cs typeface="Gotham" pitchFamily="2" charset="0"/>
            </a:endParaRPr>
          </a:p>
        </p:txBody>
      </p:sp>
      <p:sp>
        <p:nvSpPr>
          <p:cNvPr id="4" name="Rectángulo 3"/>
          <p:cNvSpPr/>
          <p:nvPr/>
        </p:nvSpPr>
        <p:spPr>
          <a:xfrm>
            <a:off x="1" y="0"/>
            <a:ext cx="12191999" cy="1084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s-ES" sz="4000" b="1" dirty="0">
                <a:solidFill>
                  <a:srgbClr val="EE0000"/>
                </a:solidFill>
                <a:latin typeface="Gotham Black" panose="02000603040000020004" pitchFamily="2" charset="0"/>
              </a:rPr>
              <a:t>COPIAS DEL NUEVO TESTAMENTO</a:t>
            </a:r>
            <a:endParaRPr kumimoji="0" lang="en-US" sz="4000" b="1" i="0" u="none" strike="noStrike" kern="1200" cap="none" spc="0" normalizeH="0" baseline="0" noProof="0" dirty="0">
              <a:ln>
                <a:noFill/>
              </a:ln>
              <a:solidFill>
                <a:srgbClr val="EE0000"/>
              </a:solidFill>
              <a:effectLst/>
              <a:uLnTx/>
              <a:uFillTx/>
              <a:latin typeface="Gotham Black" panose="02000603040000020004" pitchFamily="2" charset="0"/>
            </a:endParaRPr>
          </a:p>
        </p:txBody>
      </p:sp>
    </p:spTree>
    <p:extLst>
      <p:ext uri="{BB962C8B-B14F-4D97-AF65-F5344CB8AC3E}">
        <p14:creationId xmlns:p14="http://schemas.microsoft.com/office/powerpoint/2010/main" val="1120076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9F7C9BC-3A36-424C-815E-8C973C4091BD}"/>
              </a:ext>
            </a:extLst>
          </p:cNvPr>
          <p:cNvSpPr/>
          <p:nvPr/>
        </p:nvSpPr>
        <p:spPr>
          <a:xfrm>
            <a:off x="0" y="1906292"/>
            <a:ext cx="12192000" cy="3959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p:cNvSpPr>
            <a:spLocks noGrp="1"/>
          </p:cNvSpPr>
          <p:nvPr>
            <p:ph idx="1"/>
          </p:nvPr>
        </p:nvSpPr>
        <p:spPr>
          <a:xfrm>
            <a:off x="212942" y="1906291"/>
            <a:ext cx="11561524" cy="3959816"/>
          </a:xfrm>
          <a:solidFill>
            <a:schemeClr val="bg1"/>
          </a:solidFill>
          <a:ln>
            <a:noFill/>
          </a:ln>
        </p:spPr>
        <p:txBody>
          <a:bodyPr>
            <a:noAutofit/>
          </a:bodyPr>
          <a:lstStyle/>
          <a:p>
            <a:pPr marL="0" lvl="0" indent="0" algn="just">
              <a:buNone/>
            </a:pPr>
            <a:endParaRPr lang="es-ES" sz="2400" dirty="0">
              <a:solidFill>
                <a:prstClr val="black"/>
              </a:solidFill>
              <a:latin typeface="Gotham" pitchFamily="2" charset="0"/>
              <a:cs typeface="Gotham" pitchFamily="2" charset="0"/>
            </a:endParaRPr>
          </a:p>
          <a:p>
            <a:pPr lvl="0" algn="just"/>
            <a:r>
              <a:rPr lang="es-ES" sz="2400" dirty="0">
                <a:solidFill>
                  <a:prstClr val="black"/>
                </a:solidFill>
                <a:latin typeface="Gotham" pitchFamily="2" charset="0"/>
                <a:cs typeface="Gotham" pitchFamily="2" charset="0"/>
              </a:rPr>
              <a:t>Las traducciones de la Biblia son versiones traducidas a idiomas como el inglés, el español y el chino; idiomas en los cuales la Biblia no fue originalmente escrita. Dios siempre ha amado a todas las personas. </a:t>
            </a:r>
          </a:p>
          <a:p>
            <a:pPr lvl="0" algn="just"/>
            <a:r>
              <a:rPr lang="es-ES" sz="2400" dirty="0">
                <a:solidFill>
                  <a:prstClr val="black"/>
                </a:solidFill>
                <a:latin typeface="Gotham" pitchFamily="2" charset="0"/>
                <a:cs typeface="Gotham" pitchFamily="2" charset="0"/>
              </a:rPr>
              <a:t>Los autores bíblicos escribieron las primeras Escrituras en hebreo, el idioma de los israelitas. Pero recuerde el propósito de Dios al escoger a Abraham y levantar a la nación judía. Dios prometió bendecir a todas las naciones de la tierra por medio de Abraham (</a:t>
            </a:r>
            <a:r>
              <a:rPr lang="es-ES" sz="2400" dirty="0" err="1">
                <a:solidFill>
                  <a:prstClr val="black"/>
                </a:solidFill>
                <a:latin typeface="Gotham" pitchFamily="2" charset="0"/>
                <a:cs typeface="Gotham" pitchFamily="2" charset="0"/>
              </a:rPr>
              <a:t>Gn</a:t>
            </a:r>
            <a:r>
              <a:rPr lang="es-ES" sz="2400" dirty="0">
                <a:solidFill>
                  <a:prstClr val="black"/>
                </a:solidFill>
                <a:latin typeface="Gotham" pitchFamily="2" charset="0"/>
                <a:cs typeface="Gotham" pitchFamily="2" charset="0"/>
              </a:rPr>
              <a:t> 12:3; 22:18).</a:t>
            </a:r>
            <a:endParaRPr lang="en-US" sz="2400" dirty="0">
              <a:solidFill>
                <a:prstClr val="black"/>
              </a:solidFill>
              <a:latin typeface="Gotham" pitchFamily="2" charset="0"/>
              <a:cs typeface="Gotham" pitchFamily="2" charset="0"/>
            </a:endParaRPr>
          </a:p>
          <a:p>
            <a:pPr marL="0" indent="0">
              <a:buNone/>
            </a:pPr>
            <a:endParaRPr lang="en-US" sz="2400" dirty="0">
              <a:solidFill>
                <a:srgbClr val="FF0000"/>
              </a:solidFill>
              <a:latin typeface="Gotham" pitchFamily="2" charset="0"/>
              <a:cs typeface="Gotham" pitchFamily="2" charset="0"/>
            </a:endParaRPr>
          </a:p>
        </p:txBody>
      </p:sp>
      <p:sp>
        <p:nvSpPr>
          <p:cNvPr id="4" name="Rectángulo 3"/>
          <p:cNvSpPr/>
          <p:nvPr/>
        </p:nvSpPr>
        <p:spPr>
          <a:xfrm>
            <a:off x="1" y="0"/>
            <a:ext cx="12191999" cy="991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4000" b="1" dirty="0">
                <a:solidFill>
                  <a:srgbClr val="EE0000"/>
                </a:solidFill>
                <a:latin typeface="Gotham Black" panose="02000603040000020004" pitchFamily="2" charset="0"/>
              </a:rPr>
              <a:t>LAS TRADUCCIONES DE LA BIBLIA</a:t>
            </a:r>
            <a:endParaRPr kumimoji="0" lang="en-US" sz="4000" b="1" i="0" u="none" strike="noStrike" kern="1200" cap="none" spc="0" normalizeH="0" baseline="0" noProof="0" dirty="0">
              <a:ln>
                <a:noFill/>
              </a:ln>
              <a:solidFill>
                <a:srgbClr val="EE0000"/>
              </a:solidFill>
              <a:effectLst/>
              <a:uLnTx/>
              <a:uFillTx/>
              <a:latin typeface="Gotham Black" panose="02000603040000020004" pitchFamily="2" charset="0"/>
            </a:endParaRPr>
          </a:p>
        </p:txBody>
      </p:sp>
    </p:spTree>
    <p:extLst>
      <p:ext uri="{BB962C8B-B14F-4D97-AF65-F5344CB8AC3E}">
        <p14:creationId xmlns:p14="http://schemas.microsoft.com/office/powerpoint/2010/main" val="28099121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EC0735F-8FF2-4FAC-BD51-F7EB2F3F02E7}"/>
              </a:ext>
            </a:extLst>
          </p:cNvPr>
          <p:cNvSpPr/>
          <p:nvPr/>
        </p:nvSpPr>
        <p:spPr>
          <a:xfrm>
            <a:off x="0" y="1172563"/>
            <a:ext cx="12192000" cy="5243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p:cNvSpPr>
            <a:spLocks noGrp="1"/>
          </p:cNvSpPr>
          <p:nvPr>
            <p:ph idx="1"/>
          </p:nvPr>
        </p:nvSpPr>
        <p:spPr>
          <a:xfrm>
            <a:off x="200416" y="1208868"/>
            <a:ext cx="11649206" cy="5207430"/>
          </a:xfrm>
          <a:solidFill>
            <a:schemeClr val="bg1"/>
          </a:solidFill>
          <a:ln>
            <a:noFill/>
          </a:ln>
        </p:spPr>
        <p:txBody>
          <a:bodyPr>
            <a:noAutofit/>
          </a:bodyPr>
          <a:lstStyle/>
          <a:p>
            <a:pPr lvl="0" algn="just"/>
            <a:r>
              <a:rPr lang="en-US" sz="2400" b="1" dirty="0">
                <a:solidFill>
                  <a:srgbClr val="FF0000"/>
                </a:solidFill>
                <a:latin typeface="Gotham" pitchFamily="2" charset="0"/>
                <a:cs typeface="Gotham" pitchFamily="2" charset="0"/>
              </a:rPr>
              <a:t>LA TRADUCCIÓN SEPTUAGINTA</a:t>
            </a:r>
            <a:r>
              <a:rPr lang="en-US" sz="2400" b="1" dirty="0">
                <a:solidFill>
                  <a:prstClr val="black"/>
                </a:solidFill>
                <a:latin typeface="Gotham" pitchFamily="2" charset="0"/>
                <a:cs typeface="Gotham" pitchFamily="2" charset="0"/>
              </a:rPr>
              <a:t>.</a:t>
            </a:r>
            <a:r>
              <a:rPr lang="es-ES" sz="2400" b="1" dirty="0">
                <a:solidFill>
                  <a:prstClr val="black"/>
                </a:solidFill>
                <a:latin typeface="Gotham" pitchFamily="2" charset="0"/>
                <a:cs typeface="Gotham" pitchFamily="2" charset="0"/>
              </a:rPr>
              <a:t> </a:t>
            </a:r>
            <a:r>
              <a:rPr lang="es-ES" sz="2400" dirty="0">
                <a:solidFill>
                  <a:prstClr val="black"/>
                </a:solidFill>
                <a:latin typeface="Gotham" pitchFamily="2" charset="0"/>
                <a:cs typeface="Gotham" pitchFamily="2" charset="0"/>
              </a:rPr>
              <a:t>Los judíos que vivían en Alejandría querían las Escrituras hebreas en griego. Durante el período de 250 a 150 a.C., los eruditos judíos le dieron al mundo el maravilloso regalo de la </a:t>
            </a:r>
            <a:r>
              <a:rPr lang="es-ES" sz="2400" dirty="0" err="1">
                <a:solidFill>
                  <a:prstClr val="black"/>
                </a:solidFill>
                <a:latin typeface="Gotham" pitchFamily="2" charset="0"/>
                <a:cs typeface="Gotham" pitchFamily="2" charset="0"/>
              </a:rPr>
              <a:t>Septuaginta</a:t>
            </a:r>
            <a:r>
              <a:rPr lang="es-ES" sz="2400" dirty="0">
                <a:solidFill>
                  <a:prstClr val="black"/>
                </a:solidFill>
                <a:latin typeface="Gotham" pitchFamily="2" charset="0"/>
                <a:cs typeface="Gotham" pitchFamily="2" charset="0"/>
              </a:rPr>
              <a:t>, la traducción griega de las Escrituras hebreas desde Génesis hasta Malaquías. </a:t>
            </a:r>
          </a:p>
          <a:p>
            <a:pPr lvl="0" algn="just"/>
            <a:r>
              <a:rPr lang="es-ES" sz="2400" dirty="0">
                <a:solidFill>
                  <a:prstClr val="black"/>
                </a:solidFill>
                <a:latin typeface="Gotham" pitchFamily="2" charset="0"/>
                <a:cs typeface="Gotham" pitchFamily="2" charset="0"/>
              </a:rPr>
              <a:t>Después de Pentecostés, los creyentes frecuentemente citaban la traducción </a:t>
            </a:r>
            <a:r>
              <a:rPr lang="es-ES" sz="2400" dirty="0" err="1">
                <a:solidFill>
                  <a:prstClr val="black"/>
                </a:solidFill>
                <a:latin typeface="Gotham" pitchFamily="2" charset="0"/>
                <a:cs typeface="Gotham" pitchFamily="2" charset="0"/>
              </a:rPr>
              <a:t>Septuaginta</a:t>
            </a:r>
            <a:r>
              <a:rPr lang="es-ES" sz="2400" dirty="0">
                <a:solidFill>
                  <a:prstClr val="black"/>
                </a:solidFill>
                <a:latin typeface="Gotham" pitchFamily="2" charset="0"/>
                <a:cs typeface="Gotham" pitchFamily="2" charset="0"/>
              </a:rPr>
              <a:t> mientras predicaban a Cristo, ¡ya que gran parte del mundo hablaba griego! De igual manera, el Espíritu Santo dirigió a los escritores del Nuevo Testamento para escribir en griego koiné, el griego que hablaba el común de las personas.</a:t>
            </a:r>
          </a:p>
          <a:p>
            <a:pPr lvl="0" algn="just"/>
            <a:r>
              <a:rPr lang="es-ES" sz="2400" dirty="0">
                <a:solidFill>
                  <a:prstClr val="black"/>
                </a:solidFill>
                <a:latin typeface="Gotham" pitchFamily="2" charset="0"/>
                <a:cs typeface="Gotham" pitchFamily="2" charset="0"/>
              </a:rPr>
              <a:t> Es asombroso ver cómo Dios usó a los paganos griegos para preparar al mundo para recibir las buenas nuevas de su Hijo, escritas en un idioma (GRIEGO) que gran parte del mundo comprendía. </a:t>
            </a:r>
            <a:endParaRPr lang="en-US" sz="2400" dirty="0">
              <a:solidFill>
                <a:prstClr val="black"/>
              </a:solidFill>
              <a:latin typeface="Gotham" pitchFamily="2" charset="0"/>
              <a:cs typeface="Gotham" pitchFamily="2" charset="0"/>
            </a:endParaRPr>
          </a:p>
          <a:p>
            <a:pPr marL="0" indent="0">
              <a:buNone/>
            </a:pPr>
            <a:endParaRPr lang="en-US" sz="2400" b="1" dirty="0">
              <a:solidFill>
                <a:srgbClr val="FF0000"/>
              </a:solidFill>
              <a:latin typeface="Gotham" pitchFamily="2" charset="0"/>
              <a:cs typeface="Gotham" pitchFamily="2" charset="0"/>
            </a:endParaRPr>
          </a:p>
        </p:txBody>
      </p:sp>
      <p:sp>
        <p:nvSpPr>
          <p:cNvPr id="4" name="Rectángulo 3"/>
          <p:cNvSpPr/>
          <p:nvPr/>
        </p:nvSpPr>
        <p:spPr>
          <a:xfrm>
            <a:off x="1" y="0"/>
            <a:ext cx="12191999" cy="770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4000" b="1" i="0" u="none" strike="noStrike" kern="1200" cap="none" spc="0" normalizeH="0" baseline="0" noProof="0" dirty="0">
                <a:ln>
                  <a:noFill/>
                </a:ln>
                <a:solidFill>
                  <a:srgbClr val="EE0000"/>
                </a:solidFill>
                <a:effectLst/>
                <a:uLnTx/>
                <a:uFillTx/>
                <a:latin typeface="Gotham Black" panose="02000603040000020004" pitchFamily="2" charset="0"/>
              </a:rPr>
              <a:t>LA SEPTUAGINTA</a:t>
            </a:r>
            <a:endParaRPr kumimoji="0" lang="en-US" sz="4000" b="1" i="0" u="none" strike="noStrike" kern="1200" cap="none" spc="0" normalizeH="0" baseline="0" noProof="0" dirty="0">
              <a:ln>
                <a:noFill/>
              </a:ln>
              <a:solidFill>
                <a:srgbClr val="EE0000"/>
              </a:solidFill>
              <a:effectLst/>
              <a:uLnTx/>
              <a:uFillTx/>
              <a:latin typeface="Gotham Black" panose="02000603040000020004" pitchFamily="2" charset="0"/>
            </a:endParaRPr>
          </a:p>
        </p:txBody>
      </p:sp>
    </p:spTree>
    <p:extLst>
      <p:ext uri="{BB962C8B-B14F-4D97-AF65-F5344CB8AC3E}">
        <p14:creationId xmlns:p14="http://schemas.microsoft.com/office/powerpoint/2010/main" val="8833537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A9E3885-14A3-4467-87E6-153B874D8009}"/>
              </a:ext>
            </a:extLst>
          </p:cNvPr>
          <p:cNvSpPr/>
          <p:nvPr/>
        </p:nvSpPr>
        <p:spPr>
          <a:xfrm>
            <a:off x="0" y="1172563"/>
            <a:ext cx="12192000" cy="4959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p:cNvSpPr>
            <a:spLocks noGrp="1"/>
          </p:cNvSpPr>
          <p:nvPr>
            <p:ph idx="1"/>
          </p:nvPr>
        </p:nvSpPr>
        <p:spPr>
          <a:xfrm>
            <a:off x="288098" y="1215450"/>
            <a:ext cx="11448789" cy="4897464"/>
          </a:xfrm>
          <a:solidFill>
            <a:schemeClr val="bg1"/>
          </a:solidFill>
          <a:ln>
            <a:noFill/>
          </a:ln>
        </p:spPr>
        <p:txBody>
          <a:bodyPr>
            <a:noAutofit/>
          </a:bodyPr>
          <a:lstStyle/>
          <a:p>
            <a:pPr lvl="0" algn="just"/>
            <a:r>
              <a:rPr lang="en-US" sz="2400" b="1" dirty="0">
                <a:solidFill>
                  <a:srgbClr val="FF0000"/>
                </a:solidFill>
                <a:latin typeface="Gotham" pitchFamily="2" charset="0"/>
                <a:cs typeface="Gotham" pitchFamily="2" charset="0"/>
              </a:rPr>
              <a:t>LA TRADUCCIÓN VULGATA.</a:t>
            </a:r>
            <a:r>
              <a:rPr lang="es-ES" sz="2400" b="1" dirty="0">
                <a:solidFill>
                  <a:srgbClr val="FF0000"/>
                </a:solidFill>
                <a:latin typeface="Gotham" pitchFamily="2" charset="0"/>
                <a:cs typeface="Gotham" pitchFamily="2" charset="0"/>
              </a:rPr>
              <a:t> </a:t>
            </a:r>
            <a:r>
              <a:rPr lang="es-ES" sz="2400" dirty="0">
                <a:solidFill>
                  <a:prstClr val="black"/>
                </a:solidFill>
                <a:latin typeface="Gotham" pitchFamily="2" charset="0"/>
                <a:cs typeface="Gotham" pitchFamily="2" charset="0"/>
              </a:rPr>
              <a:t>Cuatro siglos después de Cristo, la gente del imperio romano occidental ya no hablaba griego. Entonces, un erudito llamado Jerónimo </a:t>
            </a:r>
            <a:r>
              <a:rPr lang="es-ES" sz="2400" b="1" dirty="0">
                <a:solidFill>
                  <a:srgbClr val="FF0000"/>
                </a:solidFill>
                <a:latin typeface="Gotham" pitchFamily="2" charset="0"/>
                <a:cs typeface="Gotham" pitchFamily="2" charset="0"/>
              </a:rPr>
              <a:t>tradujo la Biblia del hebreo y el griego al latín</a:t>
            </a:r>
            <a:r>
              <a:rPr lang="es-ES" sz="2400" b="1" dirty="0">
                <a:solidFill>
                  <a:prstClr val="black"/>
                </a:solidFill>
                <a:latin typeface="Gotham" pitchFamily="2" charset="0"/>
                <a:cs typeface="Gotham" pitchFamily="2" charset="0"/>
              </a:rPr>
              <a:t>, </a:t>
            </a:r>
            <a:r>
              <a:rPr lang="es-ES" sz="2400" dirty="0">
                <a:solidFill>
                  <a:prstClr val="black"/>
                </a:solidFill>
                <a:latin typeface="Gotham" pitchFamily="2" charset="0"/>
                <a:cs typeface="Gotham" pitchFamily="2" charset="0"/>
              </a:rPr>
              <a:t>el cual hablaba mucha gente común. Esta versión latina de la Biblia se llama </a:t>
            </a:r>
            <a:r>
              <a:rPr lang="es-ES" sz="2400" b="1" dirty="0">
                <a:solidFill>
                  <a:srgbClr val="00B0F0"/>
                </a:solidFill>
                <a:latin typeface="Gotham" pitchFamily="2" charset="0"/>
                <a:cs typeface="Gotham" pitchFamily="2" charset="0"/>
              </a:rPr>
              <a:t>Vulgata (basada en las palabras latinas </a:t>
            </a:r>
            <a:r>
              <a:rPr lang="es-ES" sz="2400" b="1" dirty="0" err="1">
                <a:solidFill>
                  <a:srgbClr val="00B0F0"/>
                </a:solidFill>
                <a:latin typeface="Gotham" pitchFamily="2" charset="0"/>
                <a:cs typeface="Gotham" pitchFamily="2" charset="0"/>
              </a:rPr>
              <a:t>editio</a:t>
            </a:r>
            <a:r>
              <a:rPr lang="es-ES" sz="2400" b="1" dirty="0">
                <a:solidFill>
                  <a:srgbClr val="00B0F0"/>
                </a:solidFill>
                <a:latin typeface="Gotham" pitchFamily="2" charset="0"/>
                <a:cs typeface="Gotham" pitchFamily="2" charset="0"/>
              </a:rPr>
              <a:t> vulgata, que significa “versión común”). </a:t>
            </a:r>
          </a:p>
          <a:p>
            <a:pPr lvl="0" algn="just"/>
            <a:r>
              <a:rPr lang="es-ES" sz="2400" b="1" dirty="0">
                <a:solidFill>
                  <a:srgbClr val="FF0000"/>
                </a:solidFill>
                <a:latin typeface="Gotham" pitchFamily="2" charset="0"/>
                <a:cs typeface="Gotham" pitchFamily="2" charset="0"/>
              </a:rPr>
              <a:t>LA VULGATA </a:t>
            </a:r>
            <a:r>
              <a:rPr lang="es-ES" sz="2400" dirty="0">
                <a:solidFill>
                  <a:prstClr val="black"/>
                </a:solidFill>
                <a:latin typeface="Gotham" pitchFamily="2" charset="0"/>
                <a:cs typeface="Gotham" pitchFamily="2" charset="0"/>
              </a:rPr>
              <a:t>se convirtió en la versión oficial de la Biblia en latín de la iglesia católica, de Europa Occidental y de Inglaterra. Con el tiempo, la gente común ya no hablaba absolutamente nada de latín. Así que no tenían ninguna Biblia que pudieran leer y comprender. Aun así, los líderes de la iglesia (católica) desalentaban a los que intentaban traducir la Biblia a idiomas que la gente pudiera leer y comprender.</a:t>
            </a:r>
            <a:endParaRPr lang="en-US" sz="2400" dirty="0">
              <a:solidFill>
                <a:prstClr val="black"/>
              </a:solidFill>
              <a:latin typeface="Gotham" pitchFamily="2" charset="0"/>
              <a:cs typeface="Gotham" pitchFamily="2" charset="0"/>
            </a:endParaRPr>
          </a:p>
          <a:p>
            <a:pPr marL="0" indent="0">
              <a:buNone/>
            </a:pPr>
            <a:endParaRPr lang="en-US" sz="2400" b="1" dirty="0">
              <a:solidFill>
                <a:srgbClr val="FF0000"/>
              </a:solidFill>
              <a:latin typeface="Gotham" pitchFamily="2" charset="0"/>
              <a:cs typeface="Gotham" pitchFamily="2" charset="0"/>
            </a:endParaRPr>
          </a:p>
        </p:txBody>
      </p:sp>
      <p:sp>
        <p:nvSpPr>
          <p:cNvPr id="4" name="Rectángulo 3"/>
          <p:cNvSpPr/>
          <p:nvPr/>
        </p:nvSpPr>
        <p:spPr>
          <a:xfrm>
            <a:off x="1" y="0"/>
            <a:ext cx="12191999" cy="770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a:solidFill>
                  <a:srgbClr val="EE0000"/>
                </a:solidFill>
                <a:latin typeface="Gotham Black" panose="02000603040000020004" pitchFamily="2" charset="0"/>
              </a:rPr>
              <a:t>LA TRADUCCIÓN VULGATA</a:t>
            </a:r>
            <a:endParaRPr kumimoji="0" lang="en-US" sz="4000" b="1" i="0" u="none" strike="noStrike" kern="1200" cap="none" spc="0" normalizeH="0" baseline="0" noProof="0" dirty="0">
              <a:ln>
                <a:noFill/>
              </a:ln>
              <a:solidFill>
                <a:srgbClr val="EE0000"/>
              </a:solidFill>
              <a:effectLst/>
              <a:uLnTx/>
              <a:uFillTx/>
              <a:latin typeface="Gotham Black" panose="02000603040000020004" pitchFamily="2" charset="0"/>
            </a:endParaRPr>
          </a:p>
        </p:txBody>
      </p:sp>
    </p:spTree>
    <p:extLst>
      <p:ext uri="{BB962C8B-B14F-4D97-AF65-F5344CB8AC3E}">
        <p14:creationId xmlns:p14="http://schemas.microsoft.com/office/powerpoint/2010/main" val="35643688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7FB0287-2C1F-449B-BF4B-921CE6614FB8}"/>
              </a:ext>
            </a:extLst>
          </p:cNvPr>
          <p:cNvSpPr/>
          <p:nvPr/>
        </p:nvSpPr>
        <p:spPr>
          <a:xfrm>
            <a:off x="0" y="1510766"/>
            <a:ext cx="12192000" cy="4130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p:cNvSpPr>
            <a:spLocks noGrp="1"/>
          </p:cNvSpPr>
          <p:nvPr>
            <p:ph idx="1"/>
          </p:nvPr>
        </p:nvSpPr>
        <p:spPr>
          <a:xfrm>
            <a:off x="462366" y="1611825"/>
            <a:ext cx="11267268" cy="4029560"/>
          </a:xfrm>
          <a:solidFill>
            <a:schemeClr val="bg1"/>
          </a:solidFill>
          <a:ln>
            <a:noFill/>
          </a:ln>
        </p:spPr>
        <p:txBody>
          <a:bodyPr>
            <a:noAutofit/>
          </a:bodyPr>
          <a:lstStyle/>
          <a:p>
            <a:pPr marL="0" indent="0" algn="just">
              <a:buNone/>
            </a:pPr>
            <a:r>
              <a:rPr lang="es-ES" sz="2400" b="1" dirty="0">
                <a:solidFill>
                  <a:srgbClr val="FF0000"/>
                </a:solidFill>
                <a:latin typeface="Gotham" pitchFamily="2" charset="0"/>
                <a:cs typeface="Gotham" pitchFamily="2" charset="0"/>
              </a:rPr>
              <a:t>LA TRADUCCIÓN WYCLIFFE</a:t>
            </a:r>
            <a:r>
              <a:rPr lang="es-ES" sz="2400" b="1" dirty="0">
                <a:latin typeface="Gotham" pitchFamily="2" charset="0"/>
                <a:cs typeface="Gotham" pitchFamily="2" charset="0"/>
              </a:rPr>
              <a:t>. </a:t>
            </a:r>
            <a:r>
              <a:rPr lang="es-ES" sz="2400" dirty="0">
                <a:latin typeface="Gotham" pitchFamily="2" charset="0"/>
                <a:cs typeface="Gotham" pitchFamily="2" charset="0"/>
              </a:rPr>
              <a:t>Alrededor del año 1380 d. C., John </a:t>
            </a:r>
            <a:r>
              <a:rPr lang="es-ES" sz="2400" dirty="0" err="1">
                <a:latin typeface="Gotham" pitchFamily="2" charset="0"/>
                <a:cs typeface="Gotham" pitchFamily="2" charset="0"/>
              </a:rPr>
              <a:t>Wycliffe</a:t>
            </a:r>
            <a:r>
              <a:rPr lang="es-ES" sz="2400" dirty="0">
                <a:latin typeface="Gotham" pitchFamily="2" charset="0"/>
                <a:cs typeface="Gotham" pitchFamily="2" charset="0"/>
              </a:rPr>
              <a:t> tradujo la </a:t>
            </a:r>
            <a:r>
              <a:rPr lang="es-ES" sz="2400" b="1" dirty="0">
                <a:solidFill>
                  <a:srgbClr val="FF0000"/>
                </a:solidFill>
                <a:latin typeface="Gotham" pitchFamily="2" charset="0"/>
                <a:cs typeface="Gotham" pitchFamily="2" charset="0"/>
              </a:rPr>
              <a:t>Vulgata</a:t>
            </a:r>
            <a:r>
              <a:rPr lang="es-ES" sz="2400" dirty="0">
                <a:solidFill>
                  <a:srgbClr val="FF0000"/>
                </a:solidFill>
                <a:latin typeface="Gotham" pitchFamily="2" charset="0"/>
                <a:cs typeface="Gotham" pitchFamily="2" charset="0"/>
              </a:rPr>
              <a:t> </a:t>
            </a:r>
            <a:r>
              <a:rPr lang="es-ES" sz="2400" b="1" dirty="0">
                <a:solidFill>
                  <a:srgbClr val="FF0000"/>
                </a:solidFill>
                <a:latin typeface="Gotham" pitchFamily="2" charset="0"/>
                <a:cs typeface="Gotham" pitchFamily="2" charset="0"/>
              </a:rPr>
              <a:t>al</a:t>
            </a:r>
            <a:r>
              <a:rPr lang="es-ES" sz="2400" dirty="0">
                <a:solidFill>
                  <a:srgbClr val="FF0000"/>
                </a:solidFill>
                <a:latin typeface="Gotham" pitchFamily="2" charset="0"/>
                <a:cs typeface="Gotham" pitchFamily="2" charset="0"/>
              </a:rPr>
              <a:t> </a:t>
            </a:r>
            <a:r>
              <a:rPr lang="es-ES" sz="2400" b="1" dirty="0">
                <a:solidFill>
                  <a:srgbClr val="FF0000"/>
                </a:solidFill>
                <a:latin typeface="Gotham" pitchFamily="2" charset="0"/>
                <a:cs typeface="Gotham" pitchFamily="2" charset="0"/>
              </a:rPr>
              <a:t>inglés</a:t>
            </a:r>
            <a:r>
              <a:rPr lang="es-ES" sz="2400" dirty="0">
                <a:latin typeface="Gotham" pitchFamily="2" charset="0"/>
                <a:cs typeface="Gotham" pitchFamily="2" charset="0"/>
              </a:rPr>
              <a:t>, y muchas de personas se convirtieron a Cristo. Pero después de su muerte, solo cuatro años después en 1384, se levantó una persecución en contra de sus seguidores, porque ellos rechazaban algunas de las doctrinas católicas. </a:t>
            </a:r>
          </a:p>
          <a:p>
            <a:pPr marL="0" indent="0" algn="just">
              <a:buNone/>
            </a:pPr>
            <a:r>
              <a:rPr lang="es-ES" sz="2400" dirty="0">
                <a:latin typeface="Gotham" pitchFamily="2" charset="0"/>
                <a:cs typeface="Gotham" pitchFamily="2" charset="0"/>
              </a:rPr>
              <a:t>Y en 1415 un concilio general de la iglesia católica romana condenó las enseñanzas de </a:t>
            </a:r>
            <a:r>
              <a:rPr lang="es-ES" sz="2400" dirty="0" err="1">
                <a:latin typeface="Gotham" pitchFamily="2" charset="0"/>
                <a:cs typeface="Gotham" pitchFamily="2" charset="0"/>
              </a:rPr>
              <a:t>Wycliffe</a:t>
            </a:r>
            <a:r>
              <a:rPr lang="es-ES" sz="2400" dirty="0">
                <a:latin typeface="Gotham" pitchFamily="2" charset="0"/>
                <a:cs typeface="Gotham" pitchFamily="2" charset="0"/>
              </a:rPr>
              <a:t>. En1428 el Obispo Richard </a:t>
            </a:r>
            <a:r>
              <a:rPr lang="es-ES" sz="2400" dirty="0" err="1">
                <a:latin typeface="Gotham" pitchFamily="2" charset="0"/>
                <a:cs typeface="Gotham" pitchFamily="2" charset="0"/>
              </a:rPr>
              <a:t>Flemming</a:t>
            </a:r>
            <a:r>
              <a:rPr lang="es-ES" sz="2400" dirty="0">
                <a:latin typeface="Gotham" pitchFamily="2" charset="0"/>
                <a:cs typeface="Gotham" pitchFamily="2" charset="0"/>
              </a:rPr>
              <a:t> desenterró los huesos de </a:t>
            </a:r>
            <a:r>
              <a:rPr lang="es-ES" sz="2400" dirty="0" err="1">
                <a:latin typeface="Gotham" pitchFamily="2" charset="0"/>
                <a:cs typeface="Gotham" pitchFamily="2" charset="0"/>
              </a:rPr>
              <a:t>Wycliffe</a:t>
            </a:r>
            <a:r>
              <a:rPr lang="es-ES" sz="2400" dirty="0">
                <a:latin typeface="Gotham" pitchFamily="2" charset="0"/>
                <a:cs typeface="Gotham" pitchFamily="2" charset="0"/>
              </a:rPr>
              <a:t> y los quemó, arrojando sus cenizas a un arroyo. ¡También, quemaron la mayoría de las copias escritas a mano de la Biblia en inglés de </a:t>
            </a:r>
            <a:r>
              <a:rPr lang="es-ES" sz="2400" dirty="0" err="1">
                <a:latin typeface="Gotham" pitchFamily="2" charset="0"/>
                <a:cs typeface="Gotham" pitchFamily="2" charset="0"/>
              </a:rPr>
              <a:t>Wycliffe</a:t>
            </a:r>
            <a:r>
              <a:rPr lang="es-ES" sz="2400" dirty="0">
                <a:latin typeface="Gotham" pitchFamily="2" charset="0"/>
                <a:cs typeface="Gotham" pitchFamily="2" charset="0"/>
              </a:rPr>
              <a:t>!</a:t>
            </a:r>
            <a:endParaRPr lang="en-US" sz="2400" dirty="0">
              <a:solidFill>
                <a:srgbClr val="FF0000"/>
              </a:solidFill>
              <a:latin typeface="Gotham" pitchFamily="2" charset="0"/>
              <a:cs typeface="Gotham" pitchFamily="2" charset="0"/>
            </a:endParaRPr>
          </a:p>
        </p:txBody>
      </p:sp>
      <p:sp>
        <p:nvSpPr>
          <p:cNvPr id="4" name="Rectángulo 3"/>
          <p:cNvSpPr/>
          <p:nvPr/>
        </p:nvSpPr>
        <p:spPr>
          <a:xfrm>
            <a:off x="1" y="0"/>
            <a:ext cx="12191999" cy="770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a:solidFill>
                  <a:srgbClr val="EE0000"/>
                </a:solidFill>
                <a:latin typeface="Gotham Black" panose="02000603040000020004" pitchFamily="2" charset="0"/>
              </a:rPr>
              <a:t>LA TRADUCCIÓN WYCLIFFE. </a:t>
            </a:r>
            <a:endParaRPr kumimoji="0" lang="en-US" sz="4000" b="1" i="0" u="none" strike="noStrike" kern="1200" cap="none" spc="0" normalizeH="0" baseline="0" noProof="0" dirty="0">
              <a:ln>
                <a:noFill/>
              </a:ln>
              <a:solidFill>
                <a:srgbClr val="EE0000"/>
              </a:solidFill>
              <a:effectLst/>
              <a:uLnTx/>
              <a:uFillTx/>
              <a:latin typeface="Gotham Black" panose="02000603040000020004" pitchFamily="2" charset="0"/>
            </a:endParaRPr>
          </a:p>
        </p:txBody>
      </p:sp>
    </p:spTree>
    <p:extLst>
      <p:ext uri="{BB962C8B-B14F-4D97-AF65-F5344CB8AC3E}">
        <p14:creationId xmlns:p14="http://schemas.microsoft.com/office/powerpoint/2010/main" val="15700015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55F6BEB-3AFB-4926-9A61-BA550C24C6F8}"/>
              </a:ext>
            </a:extLst>
          </p:cNvPr>
          <p:cNvSpPr/>
          <p:nvPr/>
        </p:nvSpPr>
        <p:spPr>
          <a:xfrm>
            <a:off x="0" y="1348354"/>
            <a:ext cx="12192000" cy="3905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p:cNvSpPr>
            <a:spLocks noGrp="1"/>
          </p:cNvSpPr>
          <p:nvPr>
            <p:ph idx="1"/>
          </p:nvPr>
        </p:nvSpPr>
        <p:spPr>
          <a:xfrm>
            <a:off x="400833" y="1348353"/>
            <a:ext cx="11473842" cy="3905572"/>
          </a:xfrm>
          <a:solidFill>
            <a:schemeClr val="bg1"/>
          </a:solidFill>
          <a:ln>
            <a:noFill/>
          </a:ln>
        </p:spPr>
        <p:txBody>
          <a:bodyPr>
            <a:noAutofit/>
          </a:bodyPr>
          <a:lstStyle/>
          <a:p>
            <a:pPr marL="0" indent="0" algn="just">
              <a:buNone/>
            </a:pPr>
            <a:endParaRPr lang="es-ES" sz="2400" b="1" dirty="0">
              <a:solidFill>
                <a:srgbClr val="FF0000"/>
              </a:solidFill>
              <a:latin typeface="Gotham" pitchFamily="2" charset="0"/>
              <a:cs typeface="Gotham" pitchFamily="2" charset="0"/>
            </a:endParaRPr>
          </a:p>
          <a:p>
            <a:pPr marL="0" indent="0" algn="just">
              <a:buNone/>
            </a:pPr>
            <a:r>
              <a:rPr lang="es-ES" sz="2400" b="1" dirty="0">
                <a:solidFill>
                  <a:srgbClr val="FF0000"/>
                </a:solidFill>
                <a:latin typeface="Gotham" pitchFamily="2" charset="0"/>
                <a:cs typeface="Gotham" pitchFamily="2" charset="0"/>
              </a:rPr>
              <a:t>LA TRADUCCIÓN TYNDALE</a:t>
            </a:r>
            <a:r>
              <a:rPr lang="es-ES" sz="2400" b="1" dirty="0">
                <a:latin typeface="Gotham" pitchFamily="2" charset="0"/>
                <a:cs typeface="Gotham" pitchFamily="2" charset="0"/>
              </a:rPr>
              <a:t>. </a:t>
            </a:r>
            <a:r>
              <a:rPr lang="es-ES" sz="2400" dirty="0">
                <a:latin typeface="Gotham" pitchFamily="2" charset="0"/>
                <a:cs typeface="Gotham" pitchFamily="2" charset="0"/>
              </a:rPr>
              <a:t>En el año 1440 d. C., Johannes Gutenberg inventó la imprenta en Alemania. Entre los años 1462 y 1522, aparecieron por lo menos diecisiete versiones de la Biblia en alemán. Esto ayudó a preparar el camino para Martín Lutero, quien lideró la reforma. </a:t>
            </a:r>
          </a:p>
          <a:p>
            <a:pPr marL="0" indent="0" algn="just">
              <a:buNone/>
            </a:pPr>
            <a:r>
              <a:rPr lang="es-ES" sz="2400" dirty="0">
                <a:latin typeface="Gotham" pitchFamily="2" charset="0"/>
                <a:cs typeface="Gotham" pitchFamily="2" charset="0"/>
              </a:rPr>
              <a:t>Imprimir la Biblia en el idioma común hizo posible que la gente obtuviera un entendimiento bíblico de la salvación por gracia por medio de la fe. El mismo Lutero hizo una nueva traducción de la Biblia en alemán basada en los textos hebreos y griegos</a:t>
            </a:r>
            <a:endParaRPr lang="en-US" sz="2400" dirty="0">
              <a:solidFill>
                <a:srgbClr val="FF0000"/>
              </a:solidFill>
              <a:latin typeface="Gotham" pitchFamily="2" charset="0"/>
              <a:cs typeface="Gotham" pitchFamily="2" charset="0"/>
            </a:endParaRPr>
          </a:p>
        </p:txBody>
      </p:sp>
      <p:sp>
        <p:nvSpPr>
          <p:cNvPr id="4" name="Rectángulo 3"/>
          <p:cNvSpPr/>
          <p:nvPr/>
        </p:nvSpPr>
        <p:spPr>
          <a:xfrm>
            <a:off x="1" y="0"/>
            <a:ext cx="12191999" cy="770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a:solidFill>
                  <a:srgbClr val="EE0000"/>
                </a:solidFill>
                <a:latin typeface="Gotham Black" panose="02000603040000020004" pitchFamily="2" charset="0"/>
              </a:rPr>
              <a:t>LA TRADUCCIÓN TYNDALE. </a:t>
            </a:r>
            <a:endParaRPr kumimoji="0" lang="en-US" sz="4000" b="1" i="0" u="none" strike="noStrike" kern="1200" cap="none" spc="0" normalizeH="0" baseline="0" noProof="0" dirty="0">
              <a:ln>
                <a:noFill/>
              </a:ln>
              <a:solidFill>
                <a:srgbClr val="EE0000"/>
              </a:solidFill>
              <a:effectLst/>
              <a:uLnTx/>
              <a:uFillTx/>
              <a:latin typeface="Gotham Black" panose="02000603040000020004" pitchFamily="2" charset="0"/>
            </a:endParaRPr>
          </a:p>
        </p:txBody>
      </p:sp>
    </p:spTree>
    <p:extLst>
      <p:ext uri="{BB962C8B-B14F-4D97-AF65-F5344CB8AC3E}">
        <p14:creationId xmlns:p14="http://schemas.microsoft.com/office/powerpoint/2010/main" val="19482516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02224" y="976394"/>
            <a:ext cx="10187553" cy="4905213"/>
          </a:xfrm>
          <a:solidFill>
            <a:schemeClr val="bg1"/>
          </a:solidFill>
          <a:ln>
            <a:noFill/>
          </a:ln>
        </p:spPr>
        <p:txBody>
          <a:bodyPr>
            <a:normAutofit/>
          </a:bodyPr>
          <a:lstStyle/>
          <a:p>
            <a:r>
              <a:rPr lang="es-ES" sz="2600" dirty="0">
                <a:latin typeface="Gotham" pitchFamily="2" charset="0"/>
                <a:cs typeface="Gotham" pitchFamily="2" charset="0"/>
              </a:rPr>
              <a:t>Tenga en cuenta que las </a:t>
            </a:r>
            <a:r>
              <a:rPr lang="es-ES" sz="2600" b="1" dirty="0">
                <a:solidFill>
                  <a:srgbClr val="EE0000"/>
                </a:solidFill>
                <a:latin typeface="Gotham" pitchFamily="2" charset="0"/>
                <a:cs typeface="Gotham" pitchFamily="2" charset="0"/>
              </a:rPr>
              <a:t>TRADUCCIONES SON VERSIONES EXACTAS DE LO QUE DICE LA BIBLIA, </a:t>
            </a:r>
            <a:r>
              <a:rPr lang="es-ES" sz="2600" dirty="0">
                <a:latin typeface="Gotham" pitchFamily="2" charset="0"/>
                <a:cs typeface="Gotham" pitchFamily="2" charset="0"/>
              </a:rPr>
              <a:t>que traducen con precisión las palabras y el significado de un idioma a otro. </a:t>
            </a:r>
          </a:p>
          <a:p>
            <a:r>
              <a:rPr lang="es-ES" sz="2600" dirty="0">
                <a:latin typeface="Gotham" pitchFamily="2" charset="0"/>
                <a:cs typeface="Gotham" pitchFamily="2" charset="0"/>
              </a:rPr>
              <a:t>En contraste, </a:t>
            </a:r>
            <a:r>
              <a:rPr lang="es-ES" sz="2600" b="1" dirty="0">
                <a:solidFill>
                  <a:srgbClr val="EE0000"/>
                </a:solidFill>
                <a:latin typeface="Gotham" pitchFamily="2" charset="0"/>
                <a:cs typeface="Gotham" pitchFamily="2" charset="0"/>
              </a:rPr>
              <a:t>LAS PARÁFRASIS, QUE PUEDEN SER MÁS FÁCILES DE ENTENDER, SON MENOS PRECISAS</a:t>
            </a:r>
            <a:r>
              <a:rPr lang="es-ES" sz="2600" dirty="0">
                <a:latin typeface="Gotham" pitchFamily="2" charset="0"/>
                <a:cs typeface="Gotham" pitchFamily="2" charset="0"/>
              </a:rPr>
              <a:t>, porque incluyen mucha interpretación sobre lo que la Biblia quiere decir, en lugar de presentar textualmente lo que dice. Muchos de nosotros preferimos saber exactamente lo que dice la Biblia y llegar a nuestras propias conclusiones de lo que sus escritos significan.</a:t>
            </a:r>
            <a:endParaRPr lang="en-US" sz="2600" dirty="0">
              <a:latin typeface="Gotham" pitchFamily="2" charset="0"/>
              <a:cs typeface="Gotham" pitchFamily="2" charset="0"/>
            </a:endParaRPr>
          </a:p>
        </p:txBody>
      </p:sp>
    </p:spTree>
    <p:extLst>
      <p:ext uri="{BB962C8B-B14F-4D97-AF65-F5344CB8AC3E}">
        <p14:creationId xmlns:p14="http://schemas.microsoft.com/office/powerpoint/2010/main" val="37082626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1410" y="864031"/>
            <a:ext cx="10549180" cy="5129939"/>
          </a:xfrm>
          <a:solidFill>
            <a:schemeClr val="bg1"/>
          </a:solidFill>
          <a:ln>
            <a:noFill/>
          </a:ln>
        </p:spPr>
        <p:txBody>
          <a:bodyPr>
            <a:normAutofit/>
          </a:bodyPr>
          <a:lstStyle/>
          <a:p>
            <a:r>
              <a:rPr lang="es-ES" sz="2800" dirty="0">
                <a:latin typeface="Gotham" pitchFamily="2" charset="0"/>
                <a:cs typeface="Gotham" pitchFamily="2" charset="0"/>
              </a:rPr>
              <a:t>Hay historias de traducciones de la Biblia en muchos idiomas. Por ejemplo, dos famosas versiones en español son dignas de mencionar. Millones de creyentes aprecian la </a:t>
            </a:r>
            <a:r>
              <a:rPr lang="es-ES" sz="2800" b="1" dirty="0">
                <a:solidFill>
                  <a:srgbClr val="EE0000"/>
                </a:solidFill>
                <a:latin typeface="Gotham" pitchFamily="2" charset="0"/>
                <a:cs typeface="Gotham" pitchFamily="2" charset="0"/>
              </a:rPr>
              <a:t>versión de 1960 de la Biblia Reina Valera en español. </a:t>
            </a:r>
          </a:p>
          <a:p>
            <a:r>
              <a:rPr lang="es-ES" sz="2800" dirty="0">
                <a:latin typeface="Gotham" pitchFamily="2" charset="0"/>
                <a:cs typeface="Gotham" pitchFamily="2" charset="0"/>
              </a:rPr>
              <a:t>De igual manera, en 1990 el comité de traducción bíblica encabezada por los doctores René Padilla y Luciano Jaramillo dirigieron una traducción de manuscritos históricos de ambos testamentos directamente al español. Produjeron una </a:t>
            </a:r>
            <a:r>
              <a:rPr lang="es-ES" sz="2800" b="1" dirty="0">
                <a:solidFill>
                  <a:srgbClr val="EE0000"/>
                </a:solidFill>
                <a:latin typeface="Gotham" pitchFamily="2" charset="0"/>
                <a:cs typeface="Gotham" pitchFamily="2" charset="0"/>
              </a:rPr>
              <a:t>NUEVA VERSIÓN INTERNACIONAL (NVI) COMPLETA EN ESPAÑOL EN 1999. </a:t>
            </a:r>
            <a:r>
              <a:rPr lang="es-ES" sz="2800" dirty="0">
                <a:latin typeface="Gotham" pitchFamily="2" charset="0"/>
                <a:cs typeface="Gotham" pitchFamily="2" charset="0"/>
              </a:rPr>
              <a:t>Esta Biblia sigue creciendo en popularidad</a:t>
            </a:r>
            <a:endParaRPr lang="en-US" sz="2800" dirty="0">
              <a:latin typeface="Gotham" pitchFamily="2" charset="0"/>
              <a:cs typeface="Gotham" pitchFamily="2" charset="0"/>
            </a:endParaRPr>
          </a:p>
        </p:txBody>
      </p:sp>
    </p:spTree>
    <p:extLst>
      <p:ext uri="{BB962C8B-B14F-4D97-AF65-F5344CB8AC3E}">
        <p14:creationId xmlns:p14="http://schemas.microsoft.com/office/powerpoint/2010/main" val="16770950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6C1FB-FC78-6C6D-6EE1-0FA9A53CF842}"/>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Rectángulo 3"/>
          <p:cNvSpPr/>
          <p:nvPr/>
        </p:nvSpPr>
        <p:spPr>
          <a:xfrm>
            <a:off x="0" y="117566"/>
            <a:ext cx="12190475" cy="1509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s-ES" sz="3000" b="1" dirty="0">
                <a:solidFill>
                  <a:srgbClr val="EE0000"/>
                </a:solidFill>
                <a:latin typeface="Gotham Black" panose="02000603040000020004" pitchFamily="2" charset="0"/>
              </a:rPr>
              <a:t>E. CREEMOS QUE DIOS DIO A LA BIBLIA COMO LA MAYOR AUTORIDAD SOBRE NUESTRA FE Y ACCIONES.</a:t>
            </a:r>
            <a:endParaRPr lang="en-US" sz="3000" b="1" dirty="0">
              <a:solidFill>
                <a:srgbClr val="EE0000"/>
              </a:solidFill>
              <a:latin typeface="Gotham Black" panose="02000603040000020004" pitchFamily="2" charset="0"/>
            </a:endParaRPr>
          </a:p>
        </p:txBody>
      </p:sp>
      <p:pic>
        <p:nvPicPr>
          <p:cNvPr id="14" name="11 Marcador de contenido"/>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41457"/>
            <a:ext cx="4023360" cy="4327552"/>
          </a:xfrm>
          <a:prstGeom prst="rect">
            <a:avLst/>
          </a:prstGeom>
          <a:noFill/>
          <a:ln>
            <a:noFill/>
          </a:ln>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274" y="1941457"/>
            <a:ext cx="4344678" cy="4327553"/>
          </a:xfrm>
          <a:prstGeom prst="rect">
            <a:avLst/>
          </a:prstGeom>
        </p:spPr>
      </p:pic>
      <p:pic>
        <p:nvPicPr>
          <p:cNvPr id="15" name="Imagen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476" y="1906465"/>
            <a:ext cx="3810000" cy="4397537"/>
          </a:xfrm>
          <a:prstGeom prst="rect">
            <a:avLst/>
          </a:prstGeom>
        </p:spPr>
      </p:pic>
    </p:spTree>
    <p:extLst>
      <p:ext uri="{BB962C8B-B14F-4D97-AF65-F5344CB8AC3E}">
        <p14:creationId xmlns:p14="http://schemas.microsoft.com/office/powerpoint/2010/main" val="937524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ACBF5-485F-B3B7-36B2-B49C17F86D76}"/>
            </a:ext>
          </a:extLst>
        </p:cNvPr>
        <p:cNvGrpSpPr/>
        <p:nvPr/>
      </p:nvGrpSpPr>
      <p:grpSpPr>
        <a:xfrm>
          <a:off x="0" y="0"/>
          <a:ext cx="0" cy="0"/>
          <a:chOff x="0" y="0"/>
          <a:chExt cx="0" cy="0"/>
        </a:xfrm>
      </p:grpSpPr>
      <p:pic>
        <p:nvPicPr>
          <p:cNvPr id="12" name="Imagen 11" descr="Patrón de fondo&#10;&#10;El contenido generado por IA puede ser incorrecto.">
            <a:extLst>
              <a:ext uri="{FF2B5EF4-FFF2-40B4-BE49-F238E27FC236}">
                <a16:creationId xmlns:a16="http://schemas.microsoft.com/office/drawing/2014/main" id="{AD11F56F-0A72-443D-2437-46696AD02C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C8AB260A-AD43-42B5-B3D8-FC3D1F62F65A}"/>
              </a:ext>
            </a:extLst>
          </p:cNvPr>
          <p:cNvSpPr txBox="1"/>
          <p:nvPr/>
        </p:nvSpPr>
        <p:spPr>
          <a:xfrm>
            <a:off x="-1523" y="1768955"/>
            <a:ext cx="7921284" cy="646331"/>
          </a:xfrm>
          <a:prstGeom prst="rect">
            <a:avLst/>
          </a:prstGeom>
          <a:solidFill>
            <a:srgbClr val="FFC000"/>
          </a:solidFill>
        </p:spPr>
        <p:txBody>
          <a:bodyPr wrap="square" rtlCol="0">
            <a:spAutoFit/>
          </a:bodyPr>
          <a:lstStyle/>
          <a:p>
            <a:pPr marL="228600" lvl="0" indent="-228600" algn="ctr">
              <a:lnSpc>
                <a:spcPct val="90000"/>
              </a:lnSpc>
              <a:spcBef>
                <a:spcPts val="1000"/>
              </a:spcBef>
              <a:buFont typeface="Arial" panose="020B0604020202020204" pitchFamily="34" charset="0"/>
              <a:buChar char="•"/>
            </a:pPr>
            <a:r>
              <a:rPr lang="es-PE" sz="2000" b="1" dirty="0">
                <a:solidFill>
                  <a:prstClr val="black"/>
                </a:solidFill>
                <a:latin typeface="Gotham" pitchFamily="2" charset="0"/>
                <a:cs typeface="Gotham" pitchFamily="2" charset="0"/>
              </a:rPr>
              <a:t>Nuestras creencias acerca de la biblia moldean nuestra teología.</a:t>
            </a:r>
          </a:p>
        </p:txBody>
      </p:sp>
      <p:sp>
        <p:nvSpPr>
          <p:cNvPr id="8" name="2 Rectángulo"/>
          <p:cNvSpPr/>
          <p:nvPr/>
        </p:nvSpPr>
        <p:spPr>
          <a:xfrm>
            <a:off x="22953" y="2444831"/>
            <a:ext cx="7853951" cy="1339065"/>
          </a:xfrm>
          <a:prstGeom prst="rect">
            <a:avLst/>
          </a:prstGeom>
          <a:solidFill>
            <a:srgbClr val="002060"/>
          </a:solidFill>
          <a:ln w="25400" cap="flat" cmpd="sng" algn="ctr">
            <a:noFill/>
            <a:prstDash val="solid"/>
          </a:ln>
          <a:effectLst/>
          <a:scene3d>
            <a:camera prst="orthographicFront"/>
            <a:lightRig rig="threePt" dir="t"/>
          </a:scene3d>
          <a:sp3d>
            <a:bevelT prst="angle"/>
          </a:sp3d>
        </p:spPr>
        <p:txBody>
          <a:bodyPr rtlCol="0" anchor="ctr"/>
          <a:lstStyle/>
          <a:p>
            <a:pPr lvl="0" algn="ctr">
              <a:lnSpc>
                <a:spcPct val="90000"/>
              </a:lnSpc>
              <a:spcBef>
                <a:spcPts val="1000"/>
              </a:spcBef>
            </a:pPr>
            <a:r>
              <a:rPr lang="es-PE" sz="4000" dirty="0">
                <a:solidFill>
                  <a:schemeClr val="bg1"/>
                </a:solidFill>
                <a:latin typeface="Gotham Black" panose="02000603040000020004" pitchFamily="2" charset="0"/>
                <a:cs typeface="Gotham" pitchFamily="2" charset="0"/>
              </a:rPr>
              <a:t>PARTE 1</a:t>
            </a:r>
          </a:p>
        </p:txBody>
      </p:sp>
      <p:sp>
        <p:nvSpPr>
          <p:cNvPr id="9" name="3 Rectángulo"/>
          <p:cNvSpPr/>
          <p:nvPr/>
        </p:nvSpPr>
        <p:spPr>
          <a:xfrm>
            <a:off x="1" y="3757827"/>
            <a:ext cx="7896808" cy="1757632"/>
          </a:xfrm>
          <a:prstGeom prst="rect">
            <a:avLst/>
          </a:prstGeom>
          <a:solidFill>
            <a:srgbClr val="FF0000"/>
          </a:solidFill>
          <a:ln w="25400" cap="flat" cmpd="sng" algn="ctr">
            <a:noFill/>
            <a:prstDash val="solid"/>
          </a:ln>
          <a:effectLst/>
        </p:spPr>
        <p:txBody>
          <a:bodyPr rtlCol="0" anchor="ctr"/>
          <a:lstStyle/>
          <a:p>
            <a:pPr lvl="0" algn="ctr">
              <a:defRPr/>
            </a:pPr>
            <a:r>
              <a:rPr lang="es-ES" sz="2000" b="1" kern="0" dirty="0">
                <a:solidFill>
                  <a:schemeClr val="bg1"/>
                </a:solidFill>
                <a:latin typeface="Gotham" pitchFamily="2" charset="0"/>
                <a:cs typeface="Gotham" pitchFamily="2" charset="0"/>
              </a:rPr>
              <a:t> Las escrituras, tanto el antiguo como el nuevo testamento,  son verbalmente inspiradas  por dios y son la revelación de dios para el hombre,  la regla infalible y autoritaria de fe y conducta.</a:t>
            </a:r>
            <a:endParaRPr kumimoji="0" lang="es-PE" sz="2000" b="1" i="0" u="none" strike="noStrike" kern="0" cap="none" spc="0" normalizeH="0" baseline="0" noProof="0" dirty="0">
              <a:ln>
                <a:noFill/>
              </a:ln>
              <a:solidFill>
                <a:schemeClr val="bg1"/>
              </a:solidFill>
              <a:effectLst/>
              <a:uLnTx/>
              <a:uFillTx/>
              <a:latin typeface="Gotham" pitchFamily="2" charset="0"/>
              <a:cs typeface="Gotham" pitchFamily="2"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8333" y="930729"/>
            <a:ext cx="4292143" cy="49965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687510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4769FF0-4069-4C66-AC9C-8174E39E8895}"/>
              </a:ext>
            </a:extLst>
          </p:cNvPr>
          <p:cNvSpPr/>
          <p:nvPr/>
        </p:nvSpPr>
        <p:spPr>
          <a:xfrm>
            <a:off x="0" y="1782305"/>
            <a:ext cx="12192000" cy="43085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p:cNvSpPr>
            <a:spLocks noGrp="1"/>
          </p:cNvSpPr>
          <p:nvPr>
            <p:ph idx="1"/>
          </p:nvPr>
        </p:nvSpPr>
        <p:spPr>
          <a:xfrm>
            <a:off x="338203" y="1782305"/>
            <a:ext cx="11448790" cy="4308529"/>
          </a:xfrm>
          <a:solidFill>
            <a:schemeClr val="bg1"/>
          </a:solidFill>
          <a:ln>
            <a:noFill/>
          </a:ln>
        </p:spPr>
        <p:txBody>
          <a:bodyPr>
            <a:noAutofit/>
          </a:bodyPr>
          <a:lstStyle/>
          <a:p>
            <a:pPr marL="0" indent="0" algn="just">
              <a:buNone/>
            </a:pPr>
            <a:r>
              <a:rPr lang="es-ES" sz="2400" b="1" dirty="0">
                <a:solidFill>
                  <a:srgbClr val="FF0000"/>
                </a:solidFill>
                <a:latin typeface="Gotham" pitchFamily="2" charset="0"/>
                <a:cs typeface="Gotham" pitchFamily="2" charset="0"/>
              </a:rPr>
              <a:t>EL PENSAMIENTO HUMANO </a:t>
            </a:r>
            <a:r>
              <a:rPr lang="es-ES" sz="2400" dirty="0">
                <a:latin typeface="Gotham" pitchFamily="2" charset="0"/>
                <a:cs typeface="Gotham" pitchFamily="2" charset="0"/>
              </a:rPr>
              <a:t>es uno de los privilegios y bendiciones importantes de la vida. Pero algunas personas elevan el pensamiento humano demasiado alto. Es un error exaltar el pensamiento humano al nivel de Dios o de su Palabra. Algunos yerran al llamar el pensamiento humano la principal autoridad sobre la fe y la conducta. A esto lo llamamos humanismo, que enseña que las personas son lo suficientemente inteligentes como para solucionar todos sus problemas. </a:t>
            </a:r>
          </a:p>
          <a:p>
            <a:pPr marL="0" indent="0" algn="just">
              <a:buNone/>
            </a:pPr>
            <a:r>
              <a:rPr lang="es-ES" sz="2400" b="1" dirty="0">
                <a:solidFill>
                  <a:srgbClr val="FF0000"/>
                </a:solidFill>
                <a:latin typeface="Gotham" pitchFamily="2" charset="0"/>
                <a:cs typeface="Gotham" pitchFamily="2" charset="0"/>
              </a:rPr>
              <a:t>En contraste, la Biblia enseña que solamente Dios es lo suficientemente sabio como para gobernar al mundo y juzgar lo que es correcto o incorrecto.</a:t>
            </a:r>
            <a:endParaRPr lang="en-US" sz="2400" b="1" dirty="0">
              <a:solidFill>
                <a:srgbClr val="FF0000"/>
              </a:solidFill>
              <a:latin typeface="Gotham" pitchFamily="2" charset="0"/>
              <a:cs typeface="Gotham" pitchFamily="2" charset="0"/>
            </a:endParaRPr>
          </a:p>
        </p:txBody>
      </p:sp>
      <p:sp>
        <p:nvSpPr>
          <p:cNvPr id="4" name="Rectángulo 3"/>
          <p:cNvSpPr/>
          <p:nvPr/>
        </p:nvSpPr>
        <p:spPr>
          <a:xfrm>
            <a:off x="1" y="-1"/>
            <a:ext cx="12191999" cy="124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s-ES" sz="4000" b="1" dirty="0">
                <a:solidFill>
                  <a:srgbClr val="EE0000"/>
                </a:solidFill>
                <a:latin typeface="Gotham Black" panose="02000603040000020004" pitchFamily="2" charset="0"/>
              </a:rPr>
              <a:t>EL PENSAMIENTO HUMANO</a:t>
            </a:r>
            <a:endParaRPr kumimoji="0" lang="en-US" sz="4000" b="1" i="0" u="none" strike="noStrike" kern="1200" cap="none" spc="0" normalizeH="0" baseline="0" noProof="0" dirty="0">
              <a:ln>
                <a:noFill/>
              </a:ln>
              <a:solidFill>
                <a:srgbClr val="EE0000"/>
              </a:solidFill>
              <a:effectLst/>
              <a:uLnTx/>
              <a:uFillTx/>
              <a:latin typeface="Gotham Black" panose="02000603040000020004" pitchFamily="2" charset="0"/>
            </a:endParaRPr>
          </a:p>
        </p:txBody>
      </p:sp>
    </p:spTree>
    <p:extLst>
      <p:ext uri="{BB962C8B-B14F-4D97-AF65-F5344CB8AC3E}">
        <p14:creationId xmlns:p14="http://schemas.microsoft.com/office/powerpoint/2010/main" val="32424923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a:solidFill>
                  <a:srgbClr val="EE0000"/>
                </a:solidFill>
                <a:latin typeface="Gotham Black" panose="02000603040000020004" pitchFamily="2" charset="0"/>
              </a:rPr>
              <a:t>EL CARISMA HUMANO</a:t>
            </a:r>
            <a:endParaRPr lang="en-US" sz="4000" dirty="0">
              <a:solidFill>
                <a:srgbClr val="EE0000"/>
              </a:solidFill>
              <a:latin typeface="Gotham Black" panose="02000603040000020004" pitchFamily="2" charset="0"/>
            </a:endParaRPr>
          </a:p>
        </p:txBody>
      </p:sp>
      <p:sp>
        <p:nvSpPr>
          <p:cNvPr id="4" name="Rectángulo 3">
            <a:extLst>
              <a:ext uri="{FF2B5EF4-FFF2-40B4-BE49-F238E27FC236}">
                <a16:creationId xmlns:a16="http://schemas.microsoft.com/office/drawing/2014/main" id="{F7C3A163-F28D-4CD7-A310-8A37C597FBA0}"/>
              </a:ext>
            </a:extLst>
          </p:cNvPr>
          <p:cNvSpPr/>
          <p:nvPr/>
        </p:nvSpPr>
        <p:spPr>
          <a:xfrm>
            <a:off x="0" y="1172563"/>
            <a:ext cx="12192000" cy="4959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p:cNvSpPr>
            <a:spLocks noGrp="1"/>
          </p:cNvSpPr>
          <p:nvPr>
            <p:ph idx="1"/>
          </p:nvPr>
        </p:nvSpPr>
        <p:spPr>
          <a:xfrm>
            <a:off x="296449" y="1172563"/>
            <a:ext cx="11599102" cy="4959459"/>
          </a:xfrm>
          <a:solidFill>
            <a:schemeClr val="bg1"/>
          </a:solidFill>
          <a:ln>
            <a:noFill/>
          </a:ln>
        </p:spPr>
        <p:txBody>
          <a:bodyPr>
            <a:noAutofit/>
          </a:bodyPr>
          <a:lstStyle/>
          <a:p>
            <a:pPr marL="0" indent="0" algn="just">
              <a:buNone/>
            </a:pPr>
            <a:r>
              <a:rPr lang="es-ES" sz="2600" b="1" dirty="0">
                <a:solidFill>
                  <a:srgbClr val="FF0000"/>
                </a:solidFill>
                <a:latin typeface="Gotham" pitchFamily="2" charset="0"/>
                <a:cs typeface="Gotham" pitchFamily="2" charset="0"/>
              </a:rPr>
              <a:t>EL CARISMA HUMANO </a:t>
            </a:r>
            <a:r>
              <a:rPr lang="es-ES" sz="2600" dirty="0">
                <a:latin typeface="Gotham" pitchFamily="2" charset="0"/>
                <a:cs typeface="Gotham" pitchFamily="2" charset="0"/>
              </a:rPr>
              <a:t>es una segunda fuente débil de autoridad. El carisma se refiere a los dones, la gracia, los talentos y las habilidades de las personas. Viene de una palabra griega que significa “dones espirituales” y está relacionada con la palabra gracia. Así que, Pablo se refiere al </a:t>
            </a:r>
            <a:r>
              <a:rPr lang="es-ES" sz="2600" dirty="0" err="1">
                <a:latin typeface="Gotham" pitchFamily="2" charset="0"/>
                <a:cs typeface="Gotham" pitchFamily="2" charset="0"/>
              </a:rPr>
              <a:t>charismata</a:t>
            </a:r>
            <a:r>
              <a:rPr lang="es-ES" sz="2600" dirty="0">
                <a:latin typeface="Gotham" pitchFamily="2" charset="0"/>
                <a:cs typeface="Gotham" pitchFamily="2" charset="0"/>
              </a:rPr>
              <a:t> (plural), los dones sobrenaturales que Dios les concede a los creyentes por gracia (1 Co 12:4, 9, 28, 30-31). </a:t>
            </a:r>
          </a:p>
          <a:p>
            <a:pPr marL="0" indent="0" algn="just">
              <a:buNone/>
            </a:pPr>
            <a:r>
              <a:rPr lang="es-ES" sz="2600" dirty="0">
                <a:latin typeface="Gotham" pitchFamily="2" charset="0"/>
                <a:cs typeface="Gotham" pitchFamily="2" charset="0"/>
              </a:rPr>
              <a:t>Los líderes humanos con un carisma sobresaliente pueden tener miles o millones de seguidores. Pero aun los lideres carismáticos más dotados no son dignos de nuestra completa confianza y dependencia. Los mejores líderes carismáticos humanos pueden cometer errores y desviar a la gente.</a:t>
            </a:r>
            <a:r>
              <a:rPr lang="es-ES" sz="2600" b="1" dirty="0">
                <a:latin typeface="Gotham" pitchFamily="2" charset="0"/>
                <a:cs typeface="Gotham" pitchFamily="2" charset="0"/>
              </a:rPr>
              <a:t> </a:t>
            </a:r>
            <a:r>
              <a:rPr lang="es-ES" sz="2600" b="1" dirty="0">
                <a:solidFill>
                  <a:srgbClr val="FF0000"/>
                </a:solidFill>
                <a:latin typeface="Gotham" pitchFamily="2" charset="0"/>
                <a:cs typeface="Gotham" pitchFamily="2" charset="0"/>
              </a:rPr>
              <a:t>Dios y solo Dios es digno de nuestra absoluta confianza. </a:t>
            </a:r>
            <a:endParaRPr lang="en-US" sz="2600" b="1" dirty="0">
              <a:solidFill>
                <a:srgbClr val="FF0000"/>
              </a:solidFill>
              <a:latin typeface="Gotham" pitchFamily="2" charset="0"/>
              <a:cs typeface="Gotham" pitchFamily="2" charset="0"/>
            </a:endParaRPr>
          </a:p>
        </p:txBody>
      </p:sp>
    </p:spTree>
    <p:extLst>
      <p:ext uri="{BB962C8B-B14F-4D97-AF65-F5344CB8AC3E}">
        <p14:creationId xmlns:p14="http://schemas.microsoft.com/office/powerpoint/2010/main" val="16128927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888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a:solidFill>
                  <a:srgbClr val="EE0000"/>
                </a:solidFill>
                <a:latin typeface="Gotham Black" panose="02000603040000020004" pitchFamily="2" charset="0"/>
              </a:rPr>
              <a:t>LA TRADICIÓN HUMANA</a:t>
            </a:r>
            <a:endParaRPr lang="en-US" sz="4000" dirty="0">
              <a:solidFill>
                <a:srgbClr val="EE0000"/>
              </a:solidFill>
              <a:latin typeface="Gotham Black" panose="02000603040000020004" pitchFamily="2" charset="0"/>
            </a:endParaRPr>
          </a:p>
        </p:txBody>
      </p:sp>
      <p:sp>
        <p:nvSpPr>
          <p:cNvPr id="4" name="Rectángulo 3">
            <a:extLst>
              <a:ext uri="{FF2B5EF4-FFF2-40B4-BE49-F238E27FC236}">
                <a16:creationId xmlns:a16="http://schemas.microsoft.com/office/drawing/2014/main" id="{D2B27BA6-E468-44C8-9A0C-08E594A5F850}"/>
              </a:ext>
            </a:extLst>
          </p:cNvPr>
          <p:cNvSpPr/>
          <p:nvPr/>
        </p:nvSpPr>
        <p:spPr>
          <a:xfrm>
            <a:off x="0" y="1309604"/>
            <a:ext cx="12192000" cy="4959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p:cNvSpPr>
            <a:spLocks noGrp="1"/>
          </p:cNvSpPr>
          <p:nvPr>
            <p:ph idx="1"/>
          </p:nvPr>
        </p:nvSpPr>
        <p:spPr>
          <a:xfrm>
            <a:off x="325677" y="1425845"/>
            <a:ext cx="11574050" cy="4843218"/>
          </a:xfrm>
          <a:solidFill>
            <a:schemeClr val="bg1"/>
          </a:solidFill>
          <a:ln>
            <a:noFill/>
          </a:ln>
        </p:spPr>
        <p:txBody>
          <a:bodyPr>
            <a:noAutofit/>
          </a:bodyPr>
          <a:lstStyle/>
          <a:p>
            <a:pPr marL="0" indent="0" algn="just">
              <a:buNone/>
            </a:pPr>
            <a:r>
              <a:rPr lang="es-ES" sz="2800" b="1" dirty="0">
                <a:solidFill>
                  <a:srgbClr val="FF0000"/>
                </a:solidFill>
                <a:latin typeface="Gotham" pitchFamily="2" charset="0"/>
                <a:cs typeface="Gotham" pitchFamily="2" charset="0"/>
              </a:rPr>
              <a:t>LA TRADICIÓN HUMANA </a:t>
            </a:r>
            <a:r>
              <a:rPr lang="es-ES" sz="2800" dirty="0">
                <a:latin typeface="Gotham" pitchFamily="2" charset="0"/>
                <a:cs typeface="Gotham" pitchFamily="2" charset="0"/>
              </a:rPr>
              <a:t>puede ser útil o perjudicial. En cada nación, hay muchas tradiciones: días de fiesta, valores y celebraciones que son buenas. Además, mientras interpretemos la Biblia de acuerdo con las enseñanzas de la iglesia basadas en la Biblia, como el Credo de los Apóstoles, mantenemos nuestra teología ortodoxa. </a:t>
            </a:r>
            <a:r>
              <a:rPr lang="es-ES" sz="2800" b="1" dirty="0">
                <a:solidFill>
                  <a:srgbClr val="FF0000"/>
                </a:solidFill>
                <a:latin typeface="Gotham" pitchFamily="2" charset="0"/>
                <a:cs typeface="Gotham" pitchFamily="2" charset="0"/>
              </a:rPr>
              <a:t>Para agradar a Dios, debemos exaltar su Palabra como la autoridad por sobre las tradiciones humanas.</a:t>
            </a:r>
            <a:r>
              <a:rPr lang="es-ES" sz="2800" b="1" dirty="0">
                <a:latin typeface="Gotham" pitchFamily="2" charset="0"/>
                <a:cs typeface="Gotham" pitchFamily="2" charset="0"/>
              </a:rPr>
              <a:t> </a:t>
            </a:r>
          </a:p>
          <a:p>
            <a:pPr marL="0" indent="0" algn="just">
              <a:buNone/>
            </a:pPr>
            <a:r>
              <a:rPr lang="es-ES" sz="2800" b="1" dirty="0">
                <a:solidFill>
                  <a:srgbClr val="FF0000"/>
                </a:solidFill>
                <a:latin typeface="Gotham" pitchFamily="2" charset="0"/>
                <a:cs typeface="Gotham" pitchFamily="2" charset="0"/>
              </a:rPr>
              <a:t>LAS ESCRITURAS, </a:t>
            </a:r>
            <a:r>
              <a:rPr lang="es-ES" sz="2800" dirty="0">
                <a:latin typeface="Gotham" pitchFamily="2" charset="0"/>
                <a:cs typeface="Gotham" pitchFamily="2" charset="0"/>
              </a:rPr>
              <a:t>no la tradición ni el pensamiento mundano, deben ser el estándar y el juez de lo que creemos y practicamos. </a:t>
            </a:r>
            <a:endParaRPr lang="en-US" sz="2800" dirty="0">
              <a:solidFill>
                <a:srgbClr val="FF0000"/>
              </a:solidFill>
              <a:latin typeface="Gotham" pitchFamily="2" charset="0"/>
              <a:cs typeface="Gotham" pitchFamily="2" charset="0"/>
            </a:endParaRPr>
          </a:p>
        </p:txBody>
      </p:sp>
    </p:spTree>
    <p:extLst>
      <p:ext uri="{BB962C8B-B14F-4D97-AF65-F5344CB8AC3E}">
        <p14:creationId xmlns:p14="http://schemas.microsoft.com/office/powerpoint/2010/main" val="22805950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
            <a:ext cx="12192000" cy="1146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rgbClr val="EE0000"/>
                </a:solidFill>
                <a:latin typeface="Gotham Black" panose="02000603040000020004" pitchFamily="2" charset="0"/>
              </a:rPr>
              <a:t>LA PALABRA DE DIOS ES LA AUTORIDAD </a:t>
            </a:r>
          </a:p>
          <a:p>
            <a:pPr algn="ctr"/>
            <a:r>
              <a:rPr lang="es-ES" sz="3200" b="1" dirty="0">
                <a:solidFill>
                  <a:srgbClr val="EE0000"/>
                </a:solidFill>
                <a:latin typeface="Gotham Black" panose="02000603040000020004" pitchFamily="2" charset="0"/>
              </a:rPr>
              <a:t>DEL MISMO DIOS</a:t>
            </a:r>
            <a:r>
              <a:rPr lang="es-ES" sz="3200" dirty="0">
                <a:solidFill>
                  <a:srgbClr val="EE0000"/>
                </a:solidFill>
                <a:latin typeface="Gotham Black" panose="02000603040000020004" pitchFamily="2" charset="0"/>
              </a:rPr>
              <a:t>.</a:t>
            </a:r>
            <a:endParaRPr lang="en-US" dirty="0">
              <a:solidFill>
                <a:srgbClr val="EE0000"/>
              </a:solidFill>
              <a:latin typeface="Gotham Black" panose="02000603040000020004" pitchFamily="2" charset="0"/>
            </a:endParaRPr>
          </a:p>
        </p:txBody>
      </p:sp>
      <p:sp>
        <p:nvSpPr>
          <p:cNvPr id="4" name="Rectángulo 3">
            <a:extLst>
              <a:ext uri="{FF2B5EF4-FFF2-40B4-BE49-F238E27FC236}">
                <a16:creationId xmlns:a16="http://schemas.microsoft.com/office/drawing/2014/main" id="{E0EA163D-97D4-473D-A2F9-D88BFBBF5119}"/>
              </a:ext>
            </a:extLst>
          </p:cNvPr>
          <p:cNvSpPr/>
          <p:nvPr/>
        </p:nvSpPr>
        <p:spPr>
          <a:xfrm>
            <a:off x="0" y="1974549"/>
            <a:ext cx="12192000" cy="3699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p:cNvSpPr>
            <a:spLocks noGrp="1"/>
          </p:cNvSpPr>
          <p:nvPr>
            <p:ph idx="1"/>
          </p:nvPr>
        </p:nvSpPr>
        <p:spPr>
          <a:xfrm>
            <a:off x="350729" y="1968285"/>
            <a:ext cx="11548998" cy="3699742"/>
          </a:xfrm>
          <a:solidFill>
            <a:schemeClr val="bg1"/>
          </a:solidFill>
          <a:ln>
            <a:noFill/>
          </a:ln>
        </p:spPr>
        <p:txBody>
          <a:bodyPr>
            <a:noAutofit/>
          </a:bodyPr>
          <a:lstStyle/>
          <a:p>
            <a:pPr marL="0" indent="0">
              <a:buNone/>
            </a:pPr>
            <a:r>
              <a:rPr lang="es-ES" sz="2800" dirty="0">
                <a:latin typeface="Gotham" pitchFamily="2" charset="0"/>
                <a:cs typeface="Gotham" pitchFamily="2" charset="0"/>
              </a:rPr>
              <a:t>Aquellos que confían en los humanos, confían en una telaraña (Job 8:14). En contraste, Jesús nos enseñó a depender de las Escrituras como nuestra principal autoridad. </a:t>
            </a:r>
          </a:p>
          <a:p>
            <a:pPr marL="0" indent="0">
              <a:buNone/>
            </a:pPr>
            <a:r>
              <a:rPr lang="es-ES" sz="2800" dirty="0">
                <a:latin typeface="Gotham" pitchFamily="2" charset="0"/>
                <a:cs typeface="Gotham" pitchFamily="2" charset="0"/>
              </a:rPr>
              <a:t>Tres veces nuestro Señor Jesucristo superó el error con “escrito está” (Mt 4). Nuestro Señor nos enseñó a vencer las tentaciones y las falsas enseñanzas con la </a:t>
            </a:r>
            <a:r>
              <a:rPr lang="es-ES" sz="2800" b="1" dirty="0">
                <a:solidFill>
                  <a:srgbClr val="EE0000"/>
                </a:solidFill>
                <a:latin typeface="Gotham" pitchFamily="2" charset="0"/>
                <a:cs typeface="Gotham" pitchFamily="2" charset="0"/>
              </a:rPr>
              <a:t>“ESPADA DEL ESPÍRITU, QUE ES LA PALABRA DE DIOS”</a:t>
            </a:r>
            <a:r>
              <a:rPr lang="es-ES" sz="2800" dirty="0">
                <a:solidFill>
                  <a:srgbClr val="FF0000"/>
                </a:solidFill>
                <a:latin typeface="Gotham" pitchFamily="2" charset="0"/>
                <a:cs typeface="Gotham" pitchFamily="2" charset="0"/>
              </a:rPr>
              <a:t> </a:t>
            </a:r>
            <a:r>
              <a:rPr lang="es-ES" sz="2800" dirty="0">
                <a:latin typeface="Gotham" pitchFamily="2" charset="0"/>
                <a:cs typeface="Gotham" pitchFamily="2" charset="0"/>
              </a:rPr>
              <a:t>(</a:t>
            </a:r>
            <a:r>
              <a:rPr lang="es-ES" sz="2800" dirty="0" err="1">
                <a:latin typeface="Gotham" pitchFamily="2" charset="0"/>
                <a:cs typeface="Gotham" pitchFamily="2" charset="0"/>
              </a:rPr>
              <a:t>Ef</a:t>
            </a:r>
            <a:r>
              <a:rPr lang="es-ES" sz="2800" dirty="0">
                <a:latin typeface="Gotham" pitchFamily="2" charset="0"/>
                <a:cs typeface="Gotham" pitchFamily="2" charset="0"/>
              </a:rPr>
              <a:t> 6:17). </a:t>
            </a:r>
          </a:p>
        </p:txBody>
      </p:sp>
    </p:spTree>
    <p:extLst>
      <p:ext uri="{BB962C8B-B14F-4D97-AF65-F5344CB8AC3E}">
        <p14:creationId xmlns:p14="http://schemas.microsoft.com/office/powerpoint/2010/main" val="15580410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966252D-0B5D-4B0D-B427-EFDEF033A34E}"/>
              </a:ext>
            </a:extLst>
          </p:cNvPr>
          <p:cNvSpPr/>
          <p:nvPr/>
        </p:nvSpPr>
        <p:spPr>
          <a:xfrm>
            <a:off x="0" y="2141949"/>
            <a:ext cx="12192000" cy="3096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p:cNvSpPr>
            <a:spLocks noGrp="1"/>
          </p:cNvSpPr>
          <p:nvPr>
            <p:ph idx="1"/>
          </p:nvPr>
        </p:nvSpPr>
        <p:spPr>
          <a:xfrm>
            <a:off x="252608" y="2346186"/>
            <a:ext cx="11686784" cy="2688001"/>
          </a:xfrm>
          <a:solidFill>
            <a:schemeClr val="bg1"/>
          </a:solidFill>
          <a:ln>
            <a:noFill/>
          </a:ln>
        </p:spPr>
        <p:txBody>
          <a:bodyPr>
            <a:noAutofit/>
          </a:bodyPr>
          <a:lstStyle/>
          <a:p>
            <a:pPr marL="0" indent="0" algn="just">
              <a:buNone/>
            </a:pPr>
            <a:r>
              <a:rPr lang="es-ES" sz="2400" dirty="0">
                <a:latin typeface="Gotham" pitchFamily="2" charset="0"/>
                <a:cs typeface="Gotham" pitchFamily="2" charset="0"/>
              </a:rPr>
              <a:t>Pablo le recordó a Timoteo: “…y que desde la niñez has sabido </a:t>
            </a:r>
            <a:r>
              <a:rPr lang="es-ES" sz="2400" b="1" dirty="0">
                <a:solidFill>
                  <a:srgbClr val="FF0000"/>
                </a:solidFill>
                <a:latin typeface="Gotham" pitchFamily="2" charset="0"/>
                <a:cs typeface="Gotham" pitchFamily="2" charset="0"/>
              </a:rPr>
              <a:t>LAS </a:t>
            </a:r>
            <a:r>
              <a:rPr lang="es-ES" sz="2400" b="1" dirty="0">
                <a:solidFill>
                  <a:srgbClr val="EE0000"/>
                </a:solidFill>
                <a:latin typeface="Gotham" pitchFamily="2" charset="0"/>
                <a:cs typeface="Gotham" pitchFamily="2" charset="0"/>
              </a:rPr>
              <a:t>SAGRADAS ESCRITURAS, </a:t>
            </a:r>
            <a:r>
              <a:rPr lang="es-ES" sz="2400" dirty="0">
                <a:latin typeface="Gotham" pitchFamily="2" charset="0"/>
                <a:cs typeface="Gotham" pitchFamily="2" charset="0"/>
              </a:rPr>
              <a:t>las cuales te pueden hacer sabio para la salvación por la fe que es en Cristo Jesús. </a:t>
            </a:r>
          </a:p>
          <a:p>
            <a:pPr marL="0" indent="0" algn="just">
              <a:buNone/>
            </a:pPr>
            <a:r>
              <a:rPr lang="es-ES" sz="2400" b="1" dirty="0">
                <a:solidFill>
                  <a:srgbClr val="FF0000"/>
                </a:solidFill>
                <a:latin typeface="Gotham" pitchFamily="2" charset="0"/>
                <a:cs typeface="Gotham" pitchFamily="2" charset="0"/>
              </a:rPr>
              <a:t>TODA LA ESCRITURA </a:t>
            </a:r>
            <a:r>
              <a:rPr lang="es-ES" sz="2400" dirty="0">
                <a:latin typeface="Gotham" pitchFamily="2" charset="0"/>
                <a:cs typeface="Gotham" pitchFamily="2" charset="0"/>
              </a:rPr>
              <a:t>es inspirada por Dios, y útil para enseñar, para redargüir, para corregir, para instruir en justicia…” (2 Ti 3:15-16). </a:t>
            </a:r>
            <a:endParaRPr lang="en-US" sz="2400" b="1" dirty="0">
              <a:solidFill>
                <a:srgbClr val="FF0000"/>
              </a:solidFill>
              <a:latin typeface="Gotham" pitchFamily="2" charset="0"/>
              <a:cs typeface="Gotham" pitchFamily="2" charset="0"/>
            </a:endParaRPr>
          </a:p>
        </p:txBody>
      </p:sp>
      <p:sp>
        <p:nvSpPr>
          <p:cNvPr id="2" name="Rectángulo 1"/>
          <p:cNvSpPr/>
          <p:nvPr/>
        </p:nvSpPr>
        <p:spPr>
          <a:xfrm>
            <a:off x="0" y="-1"/>
            <a:ext cx="12192000" cy="1379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solidFill>
                  <a:srgbClr val="EE0000"/>
                </a:solidFill>
                <a:latin typeface="Gotham Black" panose="02000603040000020004" pitchFamily="2" charset="0"/>
              </a:rPr>
              <a:t>LA PALABRA DE DIOS ES LA AUTORIDAD DEL MISMO DIOS</a:t>
            </a:r>
            <a:r>
              <a:rPr lang="es-ES" sz="3600" dirty="0">
                <a:solidFill>
                  <a:srgbClr val="EE0000"/>
                </a:solidFill>
                <a:latin typeface="Gotham Black" panose="02000603040000020004" pitchFamily="2" charset="0"/>
              </a:rPr>
              <a:t>.</a:t>
            </a:r>
            <a:endParaRPr lang="en-US" sz="3600" dirty="0">
              <a:solidFill>
                <a:srgbClr val="EE0000"/>
              </a:solidFill>
              <a:latin typeface="Gotham Black" panose="02000603040000020004" pitchFamily="2" charset="0"/>
            </a:endParaRPr>
          </a:p>
        </p:txBody>
      </p:sp>
    </p:spTree>
    <p:extLst>
      <p:ext uri="{BB962C8B-B14F-4D97-AF65-F5344CB8AC3E}">
        <p14:creationId xmlns:p14="http://schemas.microsoft.com/office/powerpoint/2010/main" val="30908882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1522708"/>
            <a:ext cx="121920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000" b="1" i="0" u="none" strike="noStrike" kern="1200" cap="none" spc="0" normalizeH="0" baseline="0" noProof="0" dirty="0">
                <a:ln>
                  <a:noFill/>
                </a:ln>
                <a:solidFill>
                  <a:prstClr val="white"/>
                </a:solidFill>
                <a:effectLst/>
                <a:uLnTx/>
                <a:uFillTx/>
                <a:latin typeface="Gotham" pitchFamily="2" charset="0"/>
                <a:cs typeface="Gotham" pitchFamily="2" charset="0"/>
              </a:rPr>
              <a:t>ESCUELA DE FORMACIÓN MINISTERIAL-LADP-2025</a:t>
            </a:r>
            <a:endParaRPr kumimoji="0" lang="en-US" sz="3000" b="1" i="0" u="none" strike="noStrike" kern="1200" cap="none" spc="0" normalizeH="0" baseline="0" noProof="0" dirty="0">
              <a:ln>
                <a:noFill/>
              </a:ln>
              <a:solidFill>
                <a:prstClr val="white"/>
              </a:solidFill>
              <a:effectLst/>
              <a:uLnTx/>
              <a:uFillTx/>
              <a:latin typeface="Gotham" pitchFamily="2" charset="0"/>
              <a:cs typeface="Gotham" pitchFamily="2" charset="0"/>
            </a:endParaRPr>
          </a:p>
        </p:txBody>
      </p:sp>
      <p:sp>
        <p:nvSpPr>
          <p:cNvPr id="4" name="Rectángulo 3">
            <a:extLst>
              <a:ext uri="{FF2B5EF4-FFF2-40B4-BE49-F238E27FC236}">
                <a16:creationId xmlns:a16="http://schemas.microsoft.com/office/drawing/2014/main" id="{BDB63133-7AE6-E255-444E-A7AC33AA367C}"/>
              </a:ext>
            </a:extLst>
          </p:cNvPr>
          <p:cNvSpPr/>
          <p:nvPr/>
        </p:nvSpPr>
        <p:spPr>
          <a:xfrm>
            <a:off x="-3" y="2437108"/>
            <a:ext cx="12192001" cy="190629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CuadroTexto 7">
            <a:extLst>
              <a:ext uri="{FF2B5EF4-FFF2-40B4-BE49-F238E27FC236}">
                <a16:creationId xmlns:a16="http://schemas.microsoft.com/office/drawing/2014/main" id="{32343EBB-0B51-50E7-C63E-FB8BFC771CDE}"/>
              </a:ext>
            </a:extLst>
          </p:cNvPr>
          <p:cNvSpPr txBox="1"/>
          <p:nvPr/>
        </p:nvSpPr>
        <p:spPr>
          <a:xfrm>
            <a:off x="1053885" y="2613392"/>
            <a:ext cx="10290874" cy="1631216"/>
          </a:xfrm>
          <a:prstGeom prst="rect">
            <a:avLst/>
          </a:prstGeom>
          <a:noFill/>
        </p:spPr>
        <p:txBody>
          <a:bodyPr wrap="square" rtlCol="0">
            <a:spAutoFit/>
          </a:bodyPr>
          <a:lstStyle/>
          <a:p>
            <a:pPr algn="ctr"/>
            <a:r>
              <a:rPr lang="es-PE" sz="5000" b="1" dirty="0">
                <a:solidFill>
                  <a:schemeClr val="bg1"/>
                </a:solidFill>
                <a:latin typeface="Gotham Black" panose="02000603040000020004" pitchFamily="2" charset="0"/>
              </a:rPr>
              <a:t>AUTOEVALUACIÓN LAS ESCRITURAS </a:t>
            </a:r>
            <a:r>
              <a:rPr lang="es-PE" sz="5000" b="1" dirty="0">
                <a:solidFill>
                  <a:srgbClr val="FFC000"/>
                </a:solidFill>
                <a:latin typeface="Gotham Black" panose="02000603040000020004" pitchFamily="2" charset="0"/>
              </a:rPr>
              <a:t>Página 48</a:t>
            </a:r>
            <a:endParaRPr lang="es-PE" sz="5000" dirty="0">
              <a:solidFill>
                <a:srgbClr val="FFC000"/>
              </a:solidFill>
            </a:endParaRPr>
          </a:p>
        </p:txBody>
      </p:sp>
      <p:sp>
        <p:nvSpPr>
          <p:cNvPr id="9" name="Rectángulo 8">
            <a:extLst>
              <a:ext uri="{FF2B5EF4-FFF2-40B4-BE49-F238E27FC236}">
                <a16:creationId xmlns:a16="http://schemas.microsoft.com/office/drawing/2014/main" id="{680F5651-BC7F-9969-99B2-C8192C2C50F3}"/>
              </a:ext>
            </a:extLst>
          </p:cNvPr>
          <p:cNvSpPr/>
          <p:nvPr/>
        </p:nvSpPr>
        <p:spPr>
          <a:xfrm>
            <a:off x="-3" y="4343400"/>
            <a:ext cx="12192001" cy="77104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CuadroTexto 9">
            <a:extLst>
              <a:ext uri="{FF2B5EF4-FFF2-40B4-BE49-F238E27FC236}">
                <a16:creationId xmlns:a16="http://schemas.microsoft.com/office/drawing/2014/main" id="{7F97A84F-BBCF-5D2C-05C0-EB4441807A92}"/>
              </a:ext>
            </a:extLst>
          </p:cNvPr>
          <p:cNvSpPr txBox="1"/>
          <p:nvPr/>
        </p:nvSpPr>
        <p:spPr>
          <a:xfrm>
            <a:off x="1833966" y="4359478"/>
            <a:ext cx="8524068" cy="707886"/>
          </a:xfrm>
          <a:prstGeom prst="rect">
            <a:avLst/>
          </a:prstGeom>
          <a:noFill/>
        </p:spPr>
        <p:txBody>
          <a:bodyPr wrap="square" rtlCol="0">
            <a:spAutoFit/>
          </a:bodyPr>
          <a:lstStyle/>
          <a:p>
            <a:pPr algn="ctr"/>
            <a:r>
              <a:rPr lang="es-PE" sz="4000" b="1" dirty="0">
                <a:solidFill>
                  <a:srgbClr val="002060"/>
                </a:solidFill>
                <a:latin typeface="Gotham Black" panose="02000603040000020004" pitchFamily="2" charset="0"/>
              </a:rPr>
              <a:t>10 PREGUNTAS</a:t>
            </a:r>
            <a:endParaRPr lang="en-US" sz="4000" b="1" dirty="0">
              <a:solidFill>
                <a:srgbClr val="002060"/>
              </a:solidFill>
              <a:latin typeface="Gotham Black" panose="02000603040000020004" pitchFamily="2" charset="0"/>
            </a:endParaRPr>
          </a:p>
        </p:txBody>
      </p:sp>
    </p:spTree>
    <p:extLst>
      <p:ext uri="{BB962C8B-B14F-4D97-AF65-F5344CB8AC3E}">
        <p14:creationId xmlns:p14="http://schemas.microsoft.com/office/powerpoint/2010/main" val="18179797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08867"/>
            <a:ext cx="12192000" cy="2495005"/>
          </a:xfrm>
          <a:solidFill>
            <a:schemeClr val="bg1"/>
          </a:solidFill>
        </p:spPr>
        <p:txBody>
          <a:bodyPr>
            <a:noAutofit/>
          </a:bodyPr>
          <a:lstStyle/>
          <a:p>
            <a:r>
              <a:rPr lang="es-ES" sz="3600" b="1" dirty="0">
                <a:solidFill>
                  <a:srgbClr val="002060"/>
                </a:solidFill>
                <a:latin typeface="Gotham Black" panose="02000603040000020004" pitchFamily="2" charset="0"/>
                <a:ea typeface="+mn-ea"/>
                <a:cs typeface="Gotham" pitchFamily="2" charset="0"/>
              </a:rPr>
              <a:t>EVALUACIÓN DE LAS ESCRITURAS CONTIENE 10 PREGUNTAS DE LAS TRES LECCIONES A MANERA DE AUTOEVALUACIÓN</a:t>
            </a:r>
            <a:endParaRPr lang="en-US" sz="3600" b="1" dirty="0">
              <a:solidFill>
                <a:srgbClr val="002060"/>
              </a:solidFill>
              <a:latin typeface="Gotham Black" panose="02000603040000020004" pitchFamily="2" charset="0"/>
              <a:cs typeface="Gotham" pitchFamily="2" charset="0"/>
            </a:endParaRPr>
          </a:p>
        </p:txBody>
      </p:sp>
      <p:sp>
        <p:nvSpPr>
          <p:cNvPr id="3" name="Marcador de contenido 2"/>
          <p:cNvSpPr>
            <a:spLocks noGrp="1"/>
          </p:cNvSpPr>
          <p:nvPr>
            <p:ph idx="1"/>
          </p:nvPr>
        </p:nvSpPr>
        <p:spPr>
          <a:xfrm>
            <a:off x="0" y="3703872"/>
            <a:ext cx="12192000" cy="1867991"/>
          </a:xfrm>
          <a:solidFill>
            <a:srgbClr val="002060"/>
          </a:solidFill>
        </p:spPr>
        <p:txBody>
          <a:bodyPr>
            <a:normAutofit/>
          </a:bodyPr>
          <a:lstStyle/>
          <a:p>
            <a:pPr marL="0" lvl="0" indent="0">
              <a:spcBef>
                <a:spcPts val="0"/>
              </a:spcBef>
              <a:buNone/>
            </a:pPr>
            <a:r>
              <a:rPr lang="es-ES" sz="3600" b="1" dirty="0">
                <a:solidFill>
                  <a:schemeClr val="bg1"/>
                </a:solidFill>
                <a:latin typeface="Gotham Black" panose="02000603040000020004" pitchFamily="2" charset="0"/>
                <a:cs typeface="Gotham" pitchFamily="2" charset="0"/>
              </a:rPr>
              <a:t>AUTOEVALUACIÓN: </a:t>
            </a:r>
            <a:r>
              <a:rPr lang="es-ES" sz="3600" b="1" dirty="0">
                <a:solidFill>
                  <a:srgbClr val="FFC000"/>
                </a:solidFill>
                <a:latin typeface="Gotham" pitchFamily="2" charset="0"/>
                <a:cs typeface="Gotham" pitchFamily="2" charset="0"/>
              </a:rPr>
              <a:t>Dibuje un círculo alrededor de la letra que complete mejor cada pregunta  o declaración:</a:t>
            </a:r>
          </a:p>
          <a:p>
            <a:endParaRPr lang="en-US" sz="3600" b="1" dirty="0">
              <a:latin typeface="Gotham" pitchFamily="2" charset="0"/>
              <a:cs typeface="Gotham" pitchFamily="2" charset="0"/>
            </a:endParaRPr>
          </a:p>
        </p:txBody>
      </p:sp>
    </p:spTree>
    <p:extLst>
      <p:ext uri="{BB962C8B-B14F-4D97-AF65-F5344CB8AC3E}">
        <p14:creationId xmlns:p14="http://schemas.microsoft.com/office/powerpoint/2010/main" val="22961515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19B76B4-7E57-51A3-0BA1-A5198ECD0A56}"/>
              </a:ext>
            </a:extLst>
          </p:cNvPr>
          <p:cNvSpPr/>
          <p:nvPr/>
        </p:nvSpPr>
        <p:spPr>
          <a:xfrm>
            <a:off x="0" y="372947"/>
            <a:ext cx="12192000" cy="61121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p:cNvSpPr/>
          <p:nvPr/>
        </p:nvSpPr>
        <p:spPr>
          <a:xfrm>
            <a:off x="1159791" y="428179"/>
            <a:ext cx="9872419" cy="6001643"/>
          </a:xfrm>
          <a:prstGeom prst="rect">
            <a:avLst/>
          </a:prstGeom>
        </p:spPr>
        <p:txBody>
          <a:bodyPr wrap="square">
            <a:spAutoFit/>
          </a:bodyPr>
          <a:lstStyle/>
          <a:p>
            <a:r>
              <a:rPr lang="es-ES" sz="2400" b="1" dirty="0">
                <a:solidFill>
                  <a:srgbClr val="FF0000"/>
                </a:solidFill>
                <a:latin typeface="Gotham" pitchFamily="2" charset="0"/>
                <a:cs typeface="Gotham" pitchFamily="2" charset="0"/>
              </a:rPr>
              <a:t>1. La teología es</a:t>
            </a:r>
          </a:p>
          <a:p>
            <a:r>
              <a:rPr lang="es-ES" sz="2400" dirty="0">
                <a:latin typeface="Gotham" pitchFamily="2" charset="0"/>
                <a:cs typeface="Gotham" pitchFamily="2" charset="0"/>
              </a:rPr>
              <a:t> a) La doctrina de la Trinidad</a:t>
            </a:r>
          </a:p>
          <a:p>
            <a:r>
              <a:rPr lang="es-ES" sz="2400" dirty="0">
                <a:latin typeface="Gotham" pitchFamily="2" charset="0"/>
                <a:cs typeface="Gotham" pitchFamily="2" charset="0"/>
              </a:rPr>
              <a:t> b) El estudio de Dios</a:t>
            </a:r>
          </a:p>
          <a:p>
            <a:r>
              <a:rPr lang="es-ES" sz="2400" dirty="0">
                <a:latin typeface="Gotham" pitchFamily="2" charset="0"/>
                <a:cs typeface="Gotham" pitchFamily="2" charset="0"/>
              </a:rPr>
              <a:t> c) La Palabra de Dios</a:t>
            </a:r>
          </a:p>
          <a:p>
            <a:r>
              <a:rPr lang="es-ES" sz="2400" dirty="0">
                <a:latin typeface="Gotham" pitchFamily="2" charset="0"/>
                <a:cs typeface="Gotham" pitchFamily="2" charset="0"/>
              </a:rPr>
              <a:t> d) Los atributos de Dios</a:t>
            </a:r>
          </a:p>
          <a:p>
            <a:r>
              <a:rPr lang="es-ES" sz="2400" b="1" dirty="0">
                <a:solidFill>
                  <a:srgbClr val="FF0000"/>
                </a:solidFill>
                <a:latin typeface="Gotham" pitchFamily="2" charset="0"/>
                <a:cs typeface="Gotham" pitchFamily="2" charset="0"/>
              </a:rPr>
              <a:t> 2. ¿Las creencias iniciales de quién le ayudaron a conocer mejor a Dios?</a:t>
            </a:r>
          </a:p>
          <a:p>
            <a:r>
              <a:rPr lang="es-ES" sz="2400" dirty="0">
                <a:solidFill>
                  <a:srgbClr val="FF0000"/>
                </a:solidFill>
                <a:latin typeface="Gotham" pitchFamily="2" charset="0"/>
                <a:cs typeface="Gotham" pitchFamily="2" charset="0"/>
              </a:rPr>
              <a:t> </a:t>
            </a:r>
            <a:r>
              <a:rPr lang="es-ES" sz="2400" dirty="0">
                <a:latin typeface="Gotham" pitchFamily="2" charset="0"/>
                <a:cs typeface="Gotham" pitchFamily="2" charset="0"/>
              </a:rPr>
              <a:t>a) Pablo</a:t>
            </a:r>
          </a:p>
          <a:p>
            <a:r>
              <a:rPr lang="es-ES" sz="2400" dirty="0">
                <a:latin typeface="Gotham" pitchFamily="2" charset="0"/>
                <a:cs typeface="Gotham" pitchFamily="2" charset="0"/>
              </a:rPr>
              <a:t> b) Caifás</a:t>
            </a:r>
          </a:p>
          <a:p>
            <a:r>
              <a:rPr lang="es-ES" sz="2400" dirty="0">
                <a:latin typeface="Gotham" pitchFamily="2" charset="0"/>
                <a:cs typeface="Gotham" pitchFamily="2" charset="0"/>
              </a:rPr>
              <a:t> c) </a:t>
            </a:r>
            <a:r>
              <a:rPr lang="es-ES" sz="2400" dirty="0" err="1">
                <a:latin typeface="Gotham" pitchFamily="2" charset="0"/>
                <a:cs typeface="Gotham" pitchFamily="2" charset="0"/>
              </a:rPr>
              <a:t>Tamar</a:t>
            </a:r>
            <a:endParaRPr lang="es-ES" sz="2400" dirty="0">
              <a:latin typeface="Gotham" pitchFamily="2" charset="0"/>
              <a:cs typeface="Gotham" pitchFamily="2" charset="0"/>
            </a:endParaRPr>
          </a:p>
          <a:p>
            <a:r>
              <a:rPr lang="es-ES" sz="2400" dirty="0">
                <a:latin typeface="Gotham" pitchFamily="2" charset="0"/>
                <a:cs typeface="Gotham" pitchFamily="2" charset="0"/>
              </a:rPr>
              <a:t> d) Simón el mago</a:t>
            </a:r>
          </a:p>
          <a:p>
            <a:r>
              <a:rPr lang="es-ES" sz="2400" b="1" dirty="0">
                <a:solidFill>
                  <a:srgbClr val="FF0000"/>
                </a:solidFill>
                <a:latin typeface="Gotham" pitchFamily="2" charset="0"/>
                <a:cs typeface="Gotham" pitchFamily="2" charset="0"/>
              </a:rPr>
              <a:t> 3. Un versículo importante sobre la inspiración es</a:t>
            </a:r>
          </a:p>
          <a:p>
            <a:r>
              <a:rPr lang="es-ES" sz="2400" dirty="0">
                <a:latin typeface="Gotham" pitchFamily="2" charset="0"/>
                <a:cs typeface="Gotham" pitchFamily="2" charset="0"/>
              </a:rPr>
              <a:t> a) </a:t>
            </a:r>
            <a:r>
              <a:rPr lang="es-ES" sz="2400" dirty="0" err="1">
                <a:latin typeface="Gotham" pitchFamily="2" charset="0"/>
                <a:cs typeface="Gotham" pitchFamily="2" charset="0"/>
              </a:rPr>
              <a:t>Jn</a:t>
            </a:r>
            <a:r>
              <a:rPr lang="es-ES" sz="2400" dirty="0">
                <a:latin typeface="Gotham" pitchFamily="2" charset="0"/>
                <a:cs typeface="Gotham" pitchFamily="2" charset="0"/>
              </a:rPr>
              <a:t> 3:16</a:t>
            </a:r>
          </a:p>
          <a:p>
            <a:r>
              <a:rPr lang="es-ES" sz="2400" dirty="0">
                <a:latin typeface="Gotham" pitchFamily="2" charset="0"/>
                <a:cs typeface="Gotham" pitchFamily="2" charset="0"/>
              </a:rPr>
              <a:t> b) 2 Ti 3:16</a:t>
            </a:r>
          </a:p>
          <a:p>
            <a:r>
              <a:rPr lang="es-ES" sz="2400" dirty="0">
                <a:latin typeface="Gotham" pitchFamily="2" charset="0"/>
                <a:cs typeface="Gotham" pitchFamily="2" charset="0"/>
              </a:rPr>
              <a:t> c) 1 P 1:21</a:t>
            </a:r>
          </a:p>
          <a:p>
            <a:r>
              <a:rPr lang="es-ES" sz="2400" dirty="0">
                <a:latin typeface="Gotham" pitchFamily="2" charset="0"/>
                <a:cs typeface="Gotham" pitchFamily="2" charset="0"/>
              </a:rPr>
              <a:t> d) </a:t>
            </a:r>
            <a:r>
              <a:rPr lang="es-ES" sz="2400" dirty="0" err="1">
                <a:latin typeface="Gotham" pitchFamily="2" charset="0"/>
                <a:cs typeface="Gotham" pitchFamily="2" charset="0"/>
              </a:rPr>
              <a:t>Heb</a:t>
            </a:r>
            <a:r>
              <a:rPr lang="es-ES" sz="2400" dirty="0">
                <a:latin typeface="Gotham" pitchFamily="2" charset="0"/>
                <a:cs typeface="Gotham" pitchFamily="2" charset="0"/>
              </a:rPr>
              <a:t> 10:12</a:t>
            </a:r>
          </a:p>
        </p:txBody>
      </p:sp>
    </p:spTree>
    <p:extLst>
      <p:ext uri="{BB962C8B-B14F-4D97-AF65-F5344CB8AC3E}">
        <p14:creationId xmlns:p14="http://schemas.microsoft.com/office/powerpoint/2010/main" val="12638612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8D0F7A6-626A-F425-2620-ACE7248E009E}"/>
              </a:ext>
            </a:extLst>
          </p:cNvPr>
          <p:cNvSpPr/>
          <p:nvPr/>
        </p:nvSpPr>
        <p:spPr>
          <a:xfrm>
            <a:off x="0" y="1048370"/>
            <a:ext cx="12192000" cy="476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p:cNvSpPr/>
          <p:nvPr/>
        </p:nvSpPr>
        <p:spPr>
          <a:xfrm>
            <a:off x="0" y="1351508"/>
            <a:ext cx="12192001" cy="4154984"/>
          </a:xfrm>
          <a:prstGeom prst="rect">
            <a:avLst/>
          </a:prstGeom>
        </p:spPr>
        <p:txBody>
          <a:bodyPr wrap="square">
            <a:spAutoFit/>
          </a:bodyPr>
          <a:lstStyle/>
          <a:p>
            <a:r>
              <a:rPr lang="es-ES" sz="2400" b="1" dirty="0">
                <a:solidFill>
                  <a:srgbClr val="FF0000"/>
                </a:solidFill>
                <a:latin typeface="Gotham" pitchFamily="2" charset="0"/>
                <a:cs typeface="Gotham" pitchFamily="2" charset="0"/>
              </a:rPr>
              <a:t>4. Infalible significa</a:t>
            </a:r>
          </a:p>
          <a:p>
            <a:r>
              <a:rPr lang="es-ES" sz="2400" dirty="0">
                <a:latin typeface="Gotham" pitchFamily="2" charset="0"/>
                <a:cs typeface="Gotham" pitchFamily="2" charset="0"/>
              </a:rPr>
              <a:t> a) inspirado por Dios</a:t>
            </a:r>
          </a:p>
          <a:p>
            <a:r>
              <a:rPr lang="es-ES" sz="2400" dirty="0">
                <a:latin typeface="Gotham" pitchFamily="2" charset="0"/>
                <a:cs typeface="Gotham" pitchFamily="2" charset="0"/>
              </a:rPr>
              <a:t> b) tradicional</a:t>
            </a:r>
          </a:p>
          <a:p>
            <a:r>
              <a:rPr lang="es-ES" sz="2400" dirty="0">
                <a:latin typeface="Gotham" pitchFamily="2" charset="0"/>
                <a:cs typeface="Gotham" pitchFamily="2" charset="0"/>
              </a:rPr>
              <a:t> c) incapaz de equivocarse</a:t>
            </a:r>
          </a:p>
          <a:p>
            <a:r>
              <a:rPr lang="es-ES" sz="2400" dirty="0">
                <a:latin typeface="Gotham" pitchFamily="2" charset="0"/>
                <a:cs typeface="Gotham" pitchFamily="2" charset="0"/>
              </a:rPr>
              <a:t> d) lleno de errores</a:t>
            </a:r>
          </a:p>
          <a:p>
            <a:endParaRPr lang="es-ES" sz="2400" b="1" dirty="0">
              <a:latin typeface="Gotham" pitchFamily="2" charset="0"/>
              <a:cs typeface="Gotham" pitchFamily="2" charset="0"/>
            </a:endParaRPr>
          </a:p>
          <a:p>
            <a:r>
              <a:rPr lang="es-ES" sz="2400" b="1" dirty="0">
                <a:latin typeface="Gotham" pitchFamily="2" charset="0"/>
                <a:cs typeface="Gotham" pitchFamily="2" charset="0"/>
              </a:rPr>
              <a:t> </a:t>
            </a:r>
            <a:r>
              <a:rPr lang="es-ES" sz="2400" b="1" dirty="0">
                <a:solidFill>
                  <a:srgbClr val="FF0000"/>
                </a:solidFill>
                <a:latin typeface="Gotham" pitchFamily="2" charset="0"/>
                <a:cs typeface="Gotham" pitchFamily="2" charset="0"/>
              </a:rPr>
              <a:t>5. ¿Cuál de las siguientes frases es prueba del origen divino de la Biblia?</a:t>
            </a:r>
          </a:p>
          <a:p>
            <a:r>
              <a:rPr lang="es-ES" sz="2400" dirty="0">
                <a:latin typeface="Gotham" pitchFamily="2" charset="0"/>
                <a:cs typeface="Gotham" pitchFamily="2" charset="0"/>
              </a:rPr>
              <a:t> a) La interpretación bíblica</a:t>
            </a:r>
          </a:p>
          <a:p>
            <a:r>
              <a:rPr lang="es-ES" sz="2400" dirty="0">
                <a:latin typeface="Gotham" pitchFamily="2" charset="0"/>
                <a:cs typeface="Gotham" pitchFamily="2" charset="0"/>
              </a:rPr>
              <a:t> b) Un debate bíblico</a:t>
            </a:r>
          </a:p>
          <a:p>
            <a:r>
              <a:rPr lang="es-ES" sz="2400" dirty="0">
                <a:latin typeface="Gotham" pitchFamily="2" charset="0"/>
                <a:cs typeface="Gotham" pitchFamily="2" charset="0"/>
              </a:rPr>
              <a:t> c) Una investigación bíblica</a:t>
            </a:r>
          </a:p>
          <a:p>
            <a:r>
              <a:rPr lang="es-ES" sz="2400" dirty="0">
                <a:latin typeface="Gotham" pitchFamily="2" charset="0"/>
                <a:cs typeface="Gotham" pitchFamily="2" charset="0"/>
              </a:rPr>
              <a:t> d) Una profecía bíblica</a:t>
            </a:r>
          </a:p>
        </p:txBody>
      </p:sp>
    </p:spTree>
    <p:extLst>
      <p:ext uri="{BB962C8B-B14F-4D97-AF65-F5344CB8AC3E}">
        <p14:creationId xmlns:p14="http://schemas.microsoft.com/office/powerpoint/2010/main" val="19742834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65951A8-A8EC-A2A0-1DF5-B6A86FEA809D}"/>
              </a:ext>
            </a:extLst>
          </p:cNvPr>
          <p:cNvSpPr/>
          <p:nvPr/>
        </p:nvSpPr>
        <p:spPr>
          <a:xfrm>
            <a:off x="0" y="1048370"/>
            <a:ext cx="12192000" cy="476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p:cNvSpPr/>
          <p:nvPr/>
        </p:nvSpPr>
        <p:spPr>
          <a:xfrm>
            <a:off x="0" y="1351508"/>
            <a:ext cx="12192001" cy="4154984"/>
          </a:xfrm>
          <a:prstGeom prst="rect">
            <a:avLst/>
          </a:prstGeom>
        </p:spPr>
        <p:txBody>
          <a:bodyPr wrap="square">
            <a:spAutoFit/>
          </a:bodyPr>
          <a:lstStyle/>
          <a:p>
            <a:r>
              <a:rPr lang="es-ES" sz="2400" b="1" dirty="0">
                <a:solidFill>
                  <a:srgbClr val="FF0000"/>
                </a:solidFill>
                <a:latin typeface="Gotham" pitchFamily="2" charset="0"/>
                <a:cs typeface="Gotham" pitchFamily="2" charset="0"/>
              </a:rPr>
              <a:t>6. En teología, el canon se refiere a</a:t>
            </a:r>
          </a:p>
          <a:p>
            <a:r>
              <a:rPr lang="es-ES" sz="2400" dirty="0">
                <a:latin typeface="Gotham" pitchFamily="2" charset="0"/>
                <a:cs typeface="Gotham" pitchFamily="2" charset="0"/>
              </a:rPr>
              <a:t> a) un arma bíblica</a:t>
            </a:r>
          </a:p>
          <a:p>
            <a:r>
              <a:rPr lang="es-ES" sz="2400" dirty="0">
                <a:latin typeface="Gotham" pitchFamily="2" charset="0"/>
                <a:cs typeface="Gotham" pitchFamily="2" charset="0"/>
              </a:rPr>
              <a:t> b) un libro de la Biblia</a:t>
            </a:r>
          </a:p>
          <a:p>
            <a:r>
              <a:rPr lang="es-ES" sz="2400" dirty="0">
                <a:latin typeface="Gotham" pitchFamily="2" charset="0"/>
                <a:cs typeface="Gotham" pitchFamily="2" charset="0"/>
              </a:rPr>
              <a:t> c) una colección de libros inspirados</a:t>
            </a:r>
          </a:p>
          <a:p>
            <a:r>
              <a:rPr lang="es-ES" sz="2400" dirty="0">
                <a:latin typeface="Gotham" pitchFamily="2" charset="0"/>
                <a:cs typeface="Gotham" pitchFamily="2" charset="0"/>
              </a:rPr>
              <a:t> d) un estatus para los creyentes</a:t>
            </a:r>
          </a:p>
          <a:p>
            <a:endParaRPr lang="es-ES" sz="2400" dirty="0">
              <a:latin typeface="Gotham" pitchFamily="2" charset="0"/>
              <a:cs typeface="Gotham" pitchFamily="2" charset="0"/>
            </a:endParaRPr>
          </a:p>
          <a:p>
            <a:r>
              <a:rPr lang="es-ES" sz="2400" b="1" dirty="0">
                <a:latin typeface="Gotham" pitchFamily="2" charset="0"/>
                <a:cs typeface="Gotham" pitchFamily="2" charset="0"/>
              </a:rPr>
              <a:t> </a:t>
            </a:r>
            <a:r>
              <a:rPr lang="es-ES" sz="2400" b="1" dirty="0">
                <a:solidFill>
                  <a:srgbClr val="FF0000"/>
                </a:solidFill>
                <a:latin typeface="Gotham" pitchFamily="2" charset="0"/>
                <a:cs typeface="Gotham" pitchFamily="2" charset="0"/>
              </a:rPr>
              <a:t>7. ¿Quiénes creyeron en los libros apócrifos?</a:t>
            </a:r>
          </a:p>
          <a:p>
            <a:r>
              <a:rPr lang="es-ES" sz="2400" dirty="0">
                <a:latin typeface="Gotham" pitchFamily="2" charset="0"/>
                <a:cs typeface="Gotham" pitchFamily="2" charset="0"/>
              </a:rPr>
              <a:t> a) Los judíos en el tiempo de Jesús</a:t>
            </a:r>
          </a:p>
          <a:p>
            <a:r>
              <a:rPr lang="es-ES" sz="2400" dirty="0">
                <a:latin typeface="Gotham" pitchFamily="2" charset="0"/>
                <a:cs typeface="Gotham" pitchFamily="2" charset="0"/>
              </a:rPr>
              <a:t> b) Jesús y los apóstoles</a:t>
            </a:r>
          </a:p>
          <a:p>
            <a:r>
              <a:rPr lang="es-ES" sz="2400" dirty="0">
                <a:latin typeface="Gotham" pitchFamily="2" charset="0"/>
                <a:cs typeface="Gotham" pitchFamily="2" charset="0"/>
              </a:rPr>
              <a:t> c) Los filósofos griegos</a:t>
            </a:r>
          </a:p>
          <a:p>
            <a:r>
              <a:rPr lang="es-ES" sz="2400" dirty="0">
                <a:latin typeface="Gotham" pitchFamily="2" charset="0"/>
                <a:cs typeface="Gotham" pitchFamily="2" charset="0"/>
              </a:rPr>
              <a:t> d) Los católicos en el tiempo de Martín Lutero</a:t>
            </a:r>
          </a:p>
        </p:txBody>
      </p:sp>
    </p:spTree>
    <p:extLst>
      <p:ext uri="{BB962C8B-B14F-4D97-AF65-F5344CB8AC3E}">
        <p14:creationId xmlns:p14="http://schemas.microsoft.com/office/powerpoint/2010/main" val="844917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Patrón de fondo">
            <a:extLst>
              <a:ext uri="{FF2B5EF4-FFF2-40B4-BE49-F238E27FC236}">
                <a16:creationId xmlns:a16="http://schemas.microsoft.com/office/drawing/2014/main" id="{99FD7B3C-41D3-DD9B-E2F7-B0AC23BFD7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1 Rectángulo"/>
          <p:cNvSpPr/>
          <p:nvPr/>
        </p:nvSpPr>
        <p:spPr>
          <a:xfrm>
            <a:off x="0" y="3258096"/>
            <a:ext cx="12192000" cy="894471"/>
          </a:xfrm>
          <a:prstGeom prst="rect">
            <a:avLst/>
          </a:prstGeom>
          <a:solidFill>
            <a:srgbClr val="FFC000"/>
          </a:solidFill>
          <a:ln>
            <a:solidFill>
              <a:schemeClr val="tx2">
                <a:lumMod val="50000"/>
              </a:schemeClr>
            </a:solidFill>
          </a:ln>
          <a:effectLst>
            <a:outerShdw blurRad="50800" dist="38100" dir="5400000" algn="t"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a:ln>
                  <a:noFill/>
                </a:ln>
                <a:solidFill>
                  <a:prstClr val="black"/>
                </a:solidFill>
                <a:effectLst/>
                <a:uLnTx/>
                <a:uFillTx/>
                <a:latin typeface="Gotham Black" panose="02000603040000020004" pitchFamily="2" charset="0"/>
              </a:rPr>
              <a:t>DEFINICIÓN DE TEOLOGÍA</a:t>
            </a:r>
            <a:endParaRPr kumimoji="0" lang="es-PE" sz="4800" b="1" i="0" u="none" strike="noStrike" kern="1200" cap="none" spc="0" normalizeH="0" baseline="0" noProof="0" dirty="0">
              <a:ln>
                <a:noFill/>
              </a:ln>
              <a:solidFill>
                <a:prstClr val="black"/>
              </a:solidFill>
              <a:effectLst/>
              <a:uLnTx/>
              <a:uFillTx/>
              <a:latin typeface="Gotham Black" panose="02000603040000020004" pitchFamily="2" charset="0"/>
            </a:endParaRPr>
          </a:p>
        </p:txBody>
      </p:sp>
      <p:sp>
        <p:nvSpPr>
          <p:cNvPr id="5" name="4 Flecha curvada hacia abajo"/>
          <p:cNvSpPr/>
          <p:nvPr/>
        </p:nvSpPr>
        <p:spPr>
          <a:xfrm rot="17562718">
            <a:off x="-442241" y="1104748"/>
            <a:ext cx="2475656" cy="859464"/>
          </a:xfrm>
          <a:prstGeom prst="curvedDownArrow">
            <a:avLst>
              <a:gd name="adj1" fmla="val 31614"/>
              <a:gd name="adj2" fmla="val 80477"/>
              <a:gd name="adj3" fmla="val 25000"/>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5 Flecha curvada hacia abajo"/>
          <p:cNvSpPr/>
          <p:nvPr/>
        </p:nvSpPr>
        <p:spPr>
          <a:xfrm rot="14139186" flipH="1">
            <a:off x="-175115" y="5381496"/>
            <a:ext cx="1941406" cy="1064029"/>
          </a:xfrm>
          <a:prstGeom prst="curvedDownArrow">
            <a:avLst>
              <a:gd name="adj1" fmla="val 31614"/>
              <a:gd name="adj2" fmla="val 80477"/>
              <a:gd name="adj3" fmla="val 25000"/>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ángulo 8">
            <a:extLst>
              <a:ext uri="{FF2B5EF4-FFF2-40B4-BE49-F238E27FC236}">
                <a16:creationId xmlns:a16="http://schemas.microsoft.com/office/drawing/2014/main" id="{21B6B6A6-BB90-2384-60ED-1882F9D92CDB}"/>
              </a:ext>
            </a:extLst>
          </p:cNvPr>
          <p:cNvSpPr/>
          <p:nvPr/>
        </p:nvSpPr>
        <p:spPr>
          <a:xfrm>
            <a:off x="1782512" y="226717"/>
            <a:ext cx="10072031" cy="302266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200" b="1" dirty="0">
                <a:solidFill>
                  <a:srgbClr val="FFC000"/>
                </a:solidFill>
                <a:latin typeface="Gotham" pitchFamily="2" charset="0"/>
                <a:cs typeface="Gotham" pitchFamily="2" charset="0"/>
              </a:rPr>
              <a:t>El vocablo teología es de origen griego. </a:t>
            </a:r>
            <a:r>
              <a:rPr lang="es-ES" sz="3200" b="1" dirty="0">
                <a:solidFill>
                  <a:prstClr val="white"/>
                </a:solidFill>
                <a:latin typeface="Gotham" pitchFamily="2" charset="0"/>
                <a:cs typeface="Gotham" pitchFamily="2" charset="0"/>
              </a:rPr>
              <a:t>Etimológicamente es un término compuesto por el genitivo </a:t>
            </a:r>
            <a:r>
              <a:rPr lang="es-ES" sz="3200" b="1" dirty="0" err="1">
                <a:solidFill>
                  <a:srgbClr val="FFC000"/>
                </a:solidFill>
                <a:latin typeface="Gotham" pitchFamily="2" charset="0"/>
                <a:cs typeface="Gotham" pitchFamily="2" charset="0"/>
              </a:rPr>
              <a:t>θεος</a:t>
            </a:r>
            <a:r>
              <a:rPr lang="es-ES" sz="3200" b="1" dirty="0">
                <a:solidFill>
                  <a:srgbClr val="FFC000"/>
                </a:solidFill>
                <a:latin typeface="Gotham" pitchFamily="2" charset="0"/>
                <a:cs typeface="Gotham" pitchFamily="2" charset="0"/>
              </a:rPr>
              <a:t> (</a:t>
            </a:r>
            <a:r>
              <a:rPr lang="es-ES" sz="3200" b="1" dirty="0" err="1">
                <a:solidFill>
                  <a:srgbClr val="FFC000"/>
                </a:solidFill>
                <a:latin typeface="Gotham" pitchFamily="2" charset="0"/>
                <a:cs typeface="Gotham" pitchFamily="2" charset="0"/>
              </a:rPr>
              <a:t>theos</a:t>
            </a:r>
            <a:r>
              <a:rPr lang="es-ES" sz="3200" b="1" dirty="0">
                <a:solidFill>
                  <a:srgbClr val="FFC000"/>
                </a:solidFill>
                <a:latin typeface="Gotham" pitchFamily="2" charset="0"/>
                <a:cs typeface="Gotham" pitchFamily="2" charset="0"/>
              </a:rPr>
              <a:t>) </a:t>
            </a:r>
            <a:r>
              <a:rPr lang="es-ES" sz="3200" b="1" dirty="0">
                <a:solidFill>
                  <a:prstClr val="white"/>
                </a:solidFill>
                <a:latin typeface="Gotham" pitchFamily="2" charset="0"/>
                <a:cs typeface="Gotham" pitchFamily="2" charset="0"/>
              </a:rPr>
              <a:t>que significa </a:t>
            </a:r>
            <a:r>
              <a:rPr lang="es-ES" sz="3200" b="1" dirty="0">
                <a:solidFill>
                  <a:srgbClr val="FFC000"/>
                </a:solidFill>
                <a:latin typeface="Gotham" pitchFamily="2" charset="0"/>
                <a:cs typeface="Gotham" pitchFamily="2" charset="0"/>
              </a:rPr>
              <a:t>“Dios”</a:t>
            </a:r>
          </a:p>
          <a:p>
            <a:pPr lvl="0" algn="ctr">
              <a:defRPr/>
            </a:pPr>
            <a:r>
              <a:rPr lang="es-ES" sz="3200" b="1" dirty="0">
                <a:solidFill>
                  <a:prstClr val="white"/>
                </a:solidFill>
                <a:latin typeface="Gotham" pitchFamily="2" charset="0"/>
                <a:cs typeface="Gotham" pitchFamily="2" charset="0"/>
              </a:rPr>
              <a:t>y el nominativo </a:t>
            </a:r>
            <a:r>
              <a:rPr lang="es-ES" sz="3200" b="1" dirty="0" err="1">
                <a:solidFill>
                  <a:srgbClr val="00B0F0"/>
                </a:solidFill>
                <a:latin typeface="Gotham" pitchFamily="2" charset="0"/>
                <a:cs typeface="Gotham" pitchFamily="2" charset="0"/>
              </a:rPr>
              <a:t>λογος</a:t>
            </a:r>
            <a:r>
              <a:rPr lang="es-ES" sz="3200" b="1" dirty="0">
                <a:solidFill>
                  <a:srgbClr val="00B0F0"/>
                </a:solidFill>
                <a:latin typeface="Gotham" pitchFamily="2" charset="0"/>
                <a:cs typeface="Gotham" pitchFamily="2" charset="0"/>
              </a:rPr>
              <a:t> (logos) </a:t>
            </a:r>
            <a:r>
              <a:rPr lang="es-ES" sz="3200" b="1" dirty="0">
                <a:solidFill>
                  <a:prstClr val="white"/>
                </a:solidFill>
                <a:latin typeface="Gotham" pitchFamily="2" charset="0"/>
                <a:cs typeface="Gotham" pitchFamily="2" charset="0"/>
              </a:rPr>
              <a:t>que expresa </a:t>
            </a:r>
            <a:r>
              <a:rPr lang="es-ES" sz="3200" b="1" dirty="0">
                <a:solidFill>
                  <a:srgbClr val="FFC000"/>
                </a:solidFill>
                <a:latin typeface="Gotham" pitchFamily="2" charset="0"/>
                <a:cs typeface="Gotham" pitchFamily="2" charset="0"/>
              </a:rPr>
              <a:t>“palabra” “razonamiento” o “discurso”.</a:t>
            </a:r>
            <a:r>
              <a:rPr lang="es-ES" sz="2800" b="1" dirty="0">
                <a:solidFill>
                  <a:srgbClr val="FFC000"/>
                </a:solidFill>
                <a:latin typeface="Gotham" pitchFamily="2" charset="0"/>
                <a:cs typeface="Gotham" pitchFamily="2" charset="0"/>
              </a:rPr>
              <a:t> </a:t>
            </a:r>
          </a:p>
        </p:txBody>
      </p:sp>
      <p:sp>
        <p:nvSpPr>
          <p:cNvPr id="10" name="Rectángulo 9">
            <a:extLst>
              <a:ext uri="{FF2B5EF4-FFF2-40B4-BE49-F238E27FC236}">
                <a16:creationId xmlns:a16="http://schemas.microsoft.com/office/drawing/2014/main" id="{4EC23827-D7E7-F0CF-7111-9C26F3D6C0C8}"/>
              </a:ext>
            </a:extLst>
          </p:cNvPr>
          <p:cNvSpPr/>
          <p:nvPr/>
        </p:nvSpPr>
        <p:spPr>
          <a:xfrm>
            <a:off x="2057400" y="4425043"/>
            <a:ext cx="9797143" cy="208243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PE" sz="4000" b="1" dirty="0">
                <a:solidFill>
                  <a:srgbClr val="FFC000"/>
                </a:solidFill>
                <a:latin typeface="Gotham" pitchFamily="2" charset="0"/>
                <a:cs typeface="Gotham" pitchFamily="2" charset="0"/>
              </a:rPr>
              <a:t>TEOLOGÍA </a:t>
            </a:r>
            <a:r>
              <a:rPr lang="es-PE" sz="4000" b="1" dirty="0">
                <a:solidFill>
                  <a:schemeClr val="bg1"/>
                </a:solidFill>
                <a:latin typeface="Gotham" pitchFamily="2" charset="0"/>
                <a:cs typeface="Gotham" pitchFamily="2" charset="0"/>
              </a:rPr>
              <a:t>es una palabra o estudio acerca de Dios</a:t>
            </a:r>
            <a:r>
              <a:rPr lang="es-PE" sz="2800" b="1" dirty="0">
                <a:solidFill>
                  <a:schemeClr val="bg1"/>
                </a:solidFill>
                <a:latin typeface="Gotham" pitchFamily="2" charset="0"/>
                <a:cs typeface="Gotham" pitchFamily="2" charset="0"/>
              </a:rPr>
              <a:t>.</a:t>
            </a:r>
          </a:p>
        </p:txBody>
      </p:sp>
    </p:spTree>
    <p:extLst>
      <p:ext uri="{BB962C8B-B14F-4D97-AF65-F5344CB8AC3E}">
        <p14:creationId xmlns:p14="http://schemas.microsoft.com/office/powerpoint/2010/main" val="8386065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AEADD01-28F5-D9C8-F4ED-F4FE9BE7846F}"/>
              </a:ext>
            </a:extLst>
          </p:cNvPr>
          <p:cNvSpPr/>
          <p:nvPr/>
        </p:nvSpPr>
        <p:spPr>
          <a:xfrm>
            <a:off x="0" y="372947"/>
            <a:ext cx="12192000" cy="61121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4" name="Rectángulo 3"/>
          <p:cNvSpPr/>
          <p:nvPr/>
        </p:nvSpPr>
        <p:spPr>
          <a:xfrm>
            <a:off x="0" y="612844"/>
            <a:ext cx="12191999" cy="5632311"/>
          </a:xfrm>
          <a:prstGeom prst="rect">
            <a:avLst/>
          </a:prstGeom>
        </p:spPr>
        <p:txBody>
          <a:bodyPr wrap="square">
            <a:spAutoFit/>
          </a:bodyPr>
          <a:lstStyle/>
          <a:p>
            <a:r>
              <a:rPr lang="es-ES" sz="2400" b="1" dirty="0">
                <a:solidFill>
                  <a:srgbClr val="FF0000"/>
                </a:solidFill>
                <a:latin typeface="Gotham" pitchFamily="2" charset="0"/>
                <a:cs typeface="Gotham" pitchFamily="2" charset="0"/>
              </a:rPr>
              <a:t>8. Una doctrina basada en los libros apócrifos es</a:t>
            </a:r>
          </a:p>
          <a:p>
            <a:r>
              <a:rPr lang="es-ES" sz="2400" dirty="0">
                <a:latin typeface="Gotham" pitchFamily="2" charset="0"/>
                <a:cs typeface="Gotham" pitchFamily="2" charset="0"/>
              </a:rPr>
              <a:t> a) la inspiración de las Escrituras</a:t>
            </a:r>
          </a:p>
          <a:p>
            <a:r>
              <a:rPr lang="es-ES" sz="2400" dirty="0">
                <a:latin typeface="Gotham" pitchFamily="2" charset="0"/>
                <a:cs typeface="Gotham" pitchFamily="2" charset="0"/>
              </a:rPr>
              <a:t> b) la Segunda Venida</a:t>
            </a:r>
          </a:p>
          <a:p>
            <a:r>
              <a:rPr lang="es-ES" sz="2400" dirty="0">
                <a:latin typeface="Gotham" pitchFamily="2" charset="0"/>
                <a:cs typeface="Gotham" pitchFamily="2" charset="0"/>
              </a:rPr>
              <a:t> c) el purgatorio</a:t>
            </a:r>
          </a:p>
          <a:p>
            <a:r>
              <a:rPr lang="es-ES" sz="2400" dirty="0">
                <a:latin typeface="Gotham" pitchFamily="2" charset="0"/>
                <a:cs typeface="Gotham" pitchFamily="2" charset="0"/>
              </a:rPr>
              <a:t> d) el bautismo infantil</a:t>
            </a:r>
          </a:p>
          <a:p>
            <a:r>
              <a:rPr lang="es-ES" sz="2400" b="1" dirty="0">
                <a:latin typeface="Gotham" pitchFamily="2" charset="0"/>
                <a:cs typeface="Gotham" pitchFamily="2" charset="0"/>
              </a:rPr>
              <a:t> </a:t>
            </a:r>
            <a:r>
              <a:rPr lang="es-ES" sz="2400" b="1" dirty="0">
                <a:solidFill>
                  <a:srgbClr val="FF0000"/>
                </a:solidFill>
                <a:latin typeface="Gotham" pitchFamily="2" charset="0"/>
                <a:cs typeface="Gotham" pitchFamily="2" charset="0"/>
              </a:rPr>
              <a:t>9. La </a:t>
            </a:r>
            <a:r>
              <a:rPr lang="es-ES" sz="2400" b="1" dirty="0" err="1">
                <a:solidFill>
                  <a:srgbClr val="FF0000"/>
                </a:solidFill>
                <a:latin typeface="Gotham" pitchFamily="2" charset="0"/>
                <a:cs typeface="Gotham" pitchFamily="2" charset="0"/>
              </a:rPr>
              <a:t>Septuaginta</a:t>
            </a:r>
            <a:r>
              <a:rPr lang="es-ES" sz="2400" b="1" dirty="0">
                <a:solidFill>
                  <a:srgbClr val="FF0000"/>
                </a:solidFill>
                <a:latin typeface="Gotham" pitchFamily="2" charset="0"/>
                <a:cs typeface="Gotham" pitchFamily="2" charset="0"/>
              </a:rPr>
              <a:t> es</a:t>
            </a:r>
          </a:p>
          <a:p>
            <a:r>
              <a:rPr lang="es-ES" sz="2400" dirty="0">
                <a:latin typeface="Gotham" pitchFamily="2" charset="0"/>
                <a:cs typeface="Gotham" pitchFamily="2" charset="0"/>
              </a:rPr>
              <a:t> a) la traducción griega del Antiguo Testamento</a:t>
            </a:r>
          </a:p>
          <a:p>
            <a:r>
              <a:rPr lang="es-ES" sz="2400" dirty="0">
                <a:latin typeface="Gotham" pitchFamily="2" charset="0"/>
                <a:cs typeface="Gotham" pitchFamily="2" charset="0"/>
              </a:rPr>
              <a:t> b) la traducción latina de los libros apócrifos</a:t>
            </a:r>
          </a:p>
          <a:p>
            <a:r>
              <a:rPr lang="es-ES" sz="2400" dirty="0">
                <a:latin typeface="Gotham" pitchFamily="2" charset="0"/>
                <a:cs typeface="Gotham" pitchFamily="2" charset="0"/>
              </a:rPr>
              <a:t> c) los mismos </a:t>
            </a:r>
            <a:r>
              <a:rPr lang="es-ES" sz="2400" dirty="0" err="1">
                <a:latin typeface="Gotham" pitchFamily="2" charset="0"/>
                <a:cs typeface="Gotham" pitchFamily="2" charset="0"/>
              </a:rPr>
              <a:t>pseudoepígrafos</a:t>
            </a:r>
            <a:endParaRPr lang="es-ES" sz="2400" dirty="0">
              <a:latin typeface="Gotham" pitchFamily="2" charset="0"/>
              <a:cs typeface="Gotham" pitchFamily="2" charset="0"/>
            </a:endParaRPr>
          </a:p>
          <a:p>
            <a:r>
              <a:rPr lang="es-ES" sz="2400" dirty="0">
                <a:latin typeface="Gotham" pitchFamily="2" charset="0"/>
                <a:cs typeface="Gotham" pitchFamily="2" charset="0"/>
              </a:rPr>
              <a:t> d) el tribunal religioso judío</a:t>
            </a:r>
          </a:p>
          <a:p>
            <a:r>
              <a:rPr lang="es-ES" sz="2400" b="1" dirty="0">
                <a:latin typeface="Gotham" pitchFamily="2" charset="0"/>
                <a:cs typeface="Gotham" pitchFamily="2" charset="0"/>
              </a:rPr>
              <a:t> </a:t>
            </a:r>
            <a:r>
              <a:rPr lang="es-ES" sz="2400" b="1" dirty="0">
                <a:solidFill>
                  <a:srgbClr val="FF0000"/>
                </a:solidFill>
                <a:latin typeface="Gotham" pitchFamily="2" charset="0"/>
                <a:cs typeface="Gotham" pitchFamily="2" charset="0"/>
              </a:rPr>
              <a:t>10. ¿Cuál de las siguientes frases no tiene  debilidades?</a:t>
            </a:r>
          </a:p>
          <a:p>
            <a:r>
              <a:rPr lang="es-ES" sz="2400" dirty="0">
                <a:latin typeface="Gotham" pitchFamily="2" charset="0"/>
                <a:cs typeface="Gotham" pitchFamily="2" charset="0"/>
              </a:rPr>
              <a:t> a) El pensamiento humano</a:t>
            </a:r>
          </a:p>
          <a:p>
            <a:r>
              <a:rPr lang="es-ES" sz="2400" dirty="0">
                <a:latin typeface="Gotham" pitchFamily="2" charset="0"/>
                <a:cs typeface="Gotham" pitchFamily="2" charset="0"/>
              </a:rPr>
              <a:t> b) El carisma angelical</a:t>
            </a:r>
          </a:p>
          <a:p>
            <a:r>
              <a:rPr lang="es-ES" sz="2400" dirty="0">
                <a:latin typeface="Gotham" pitchFamily="2" charset="0"/>
                <a:cs typeface="Gotham" pitchFamily="2" charset="0"/>
              </a:rPr>
              <a:t> c) La tradición humana</a:t>
            </a:r>
          </a:p>
          <a:p>
            <a:r>
              <a:rPr lang="es-ES" sz="2400" dirty="0">
                <a:latin typeface="Gotham" pitchFamily="2" charset="0"/>
                <a:cs typeface="Gotham" pitchFamily="2" charset="0"/>
              </a:rPr>
              <a:t> d) La Palabra de Dios</a:t>
            </a:r>
          </a:p>
        </p:txBody>
      </p:sp>
    </p:spTree>
    <p:extLst>
      <p:ext uri="{BB962C8B-B14F-4D97-AF65-F5344CB8AC3E}">
        <p14:creationId xmlns:p14="http://schemas.microsoft.com/office/powerpoint/2010/main" val="3595884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Patrón de fondo">
            <a:extLst>
              <a:ext uri="{FF2B5EF4-FFF2-40B4-BE49-F238E27FC236}">
                <a16:creationId xmlns:a16="http://schemas.microsoft.com/office/drawing/2014/main" id="{362A1528-2057-A579-9481-490F77DAE3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orma libre: forma 10">
            <a:extLst>
              <a:ext uri="{FF2B5EF4-FFF2-40B4-BE49-F238E27FC236}">
                <a16:creationId xmlns:a16="http://schemas.microsoft.com/office/drawing/2014/main" id="{65CFD96C-0389-6C93-3D7B-1370D5341206}"/>
              </a:ext>
            </a:extLst>
          </p:cNvPr>
          <p:cNvSpPr/>
          <p:nvPr/>
        </p:nvSpPr>
        <p:spPr>
          <a:xfrm>
            <a:off x="1544038" y="496214"/>
            <a:ext cx="9989377" cy="792681"/>
          </a:xfrm>
          <a:custGeom>
            <a:avLst/>
            <a:gdLst>
              <a:gd name="connsiteX0" fmla="*/ 0 w 11199300"/>
              <a:gd name="connsiteY0" fmla="*/ 0 h 943331"/>
              <a:gd name="connsiteX1" fmla="*/ 10727635 w 11199300"/>
              <a:gd name="connsiteY1" fmla="*/ 0 h 943331"/>
              <a:gd name="connsiteX2" fmla="*/ 11199300 w 11199300"/>
              <a:gd name="connsiteY2" fmla="*/ 471666 h 943331"/>
              <a:gd name="connsiteX3" fmla="*/ 10727635 w 11199300"/>
              <a:gd name="connsiteY3" fmla="*/ 943331 h 943331"/>
              <a:gd name="connsiteX4" fmla="*/ 0 w 11199300"/>
              <a:gd name="connsiteY4" fmla="*/ 943331 h 943331"/>
              <a:gd name="connsiteX5" fmla="*/ 0 w 11199300"/>
              <a:gd name="connsiteY5" fmla="*/ 0 h 94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99300" h="943331">
                <a:moveTo>
                  <a:pt x="11199300" y="943330"/>
                </a:moveTo>
                <a:lnTo>
                  <a:pt x="471665" y="943330"/>
                </a:lnTo>
                <a:lnTo>
                  <a:pt x="0" y="471665"/>
                </a:lnTo>
                <a:lnTo>
                  <a:pt x="471665" y="1"/>
                </a:lnTo>
                <a:lnTo>
                  <a:pt x="11199300" y="1"/>
                </a:lnTo>
                <a:lnTo>
                  <a:pt x="11199300" y="943330"/>
                </a:ln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53193" tIns="106681" rIns="199136" bIns="106681" numCol="1" spcCol="1270" anchor="ctr" anchorCtr="0">
            <a:noAutofit/>
          </a:bodyPr>
          <a:lstStyle/>
          <a:p>
            <a:pPr marL="0" lvl="0" indent="0" algn="ctr" defTabSz="1244600">
              <a:lnSpc>
                <a:spcPct val="90000"/>
              </a:lnSpc>
              <a:spcBef>
                <a:spcPct val="0"/>
              </a:spcBef>
              <a:spcAft>
                <a:spcPct val="35000"/>
              </a:spcAft>
              <a:buNone/>
            </a:pPr>
            <a:r>
              <a:rPr lang="es-PE" sz="2000" b="1" kern="1200" dirty="0">
                <a:solidFill>
                  <a:srgbClr val="FFFF00"/>
                </a:solidFill>
                <a:latin typeface="Gotham" pitchFamily="2" charset="0"/>
                <a:cs typeface="Gotham" pitchFamily="2" charset="0"/>
              </a:rPr>
              <a:t>Nuestras creencias o suposiciones </a:t>
            </a:r>
            <a:r>
              <a:rPr lang="es-PE" sz="2000" b="1" kern="1200" dirty="0">
                <a:solidFill>
                  <a:schemeClr val="bg1"/>
                </a:solidFill>
                <a:latin typeface="Gotham" pitchFamily="2" charset="0"/>
                <a:cs typeface="Gotham" pitchFamily="2" charset="0"/>
              </a:rPr>
              <a:t>acerca de la biblia moldean nuestra teología.</a:t>
            </a:r>
            <a:endParaRPr lang="es-ES" sz="2000" b="1" kern="1200" dirty="0">
              <a:solidFill>
                <a:schemeClr val="bg1"/>
              </a:solidFill>
              <a:latin typeface="Gotham" pitchFamily="2" charset="0"/>
              <a:cs typeface="Gotham" pitchFamily="2" charset="0"/>
            </a:endParaRPr>
          </a:p>
        </p:txBody>
      </p:sp>
      <p:sp>
        <p:nvSpPr>
          <p:cNvPr id="12" name="Elipse 11">
            <a:extLst>
              <a:ext uri="{FF2B5EF4-FFF2-40B4-BE49-F238E27FC236}">
                <a16:creationId xmlns:a16="http://schemas.microsoft.com/office/drawing/2014/main" id="{F675B2B3-CC92-4683-2AC2-0BA598FF4827}"/>
              </a:ext>
            </a:extLst>
          </p:cNvPr>
          <p:cNvSpPr/>
          <p:nvPr/>
        </p:nvSpPr>
        <p:spPr>
          <a:xfrm>
            <a:off x="658586" y="442505"/>
            <a:ext cx="1248747" cy="1176415"/>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PE" sz="2000" dirty="0">
              <a:latin typeface="Gotham" pitchFamily="2" charset="0"/>
              <a:cs typeface="Gotham" pitchFamily="2" charset="0"/>
            </a:endParaRPr>
          </a:p>
        </p:txBody>
      </p:sp>
      <p:sp>
        <p:nvSpPr>
          <p:cNvPr id="13" name="Forma libre: forma 12">
            <a:extLst>
              <a:ext uri="{FF2B5EF4-FFF2-40B4-BE49-F238E27FC236}">
                <a16:creationId xmlns:a16="http://schemas.microsoft.com/office/drawing/2014/main" id="{955816A7-DF77-54D9-D549-DD0A8C072929}"/>
              </a:ext>
            </a:extLst>
          </p:cNvPr>
          <p:cNvSpPr/>
          <p:nvPr/>
        </p:nvSpPr>
        <p:spPr>
          <a:xfrm>
            <a:off x="1536411" y="1626387"/>
            <a:ext cx="9996970" cy="868760"/>
          </a:xfrm>
          <a:custGeom>
            <a:avLst/>
            <a:gdLst>
              <a:gd name="connsiteX0" fmla="*/ 0 w 11207813"/>
              <a:gd name="connsiteY0" fmla="*/ 0 h 1033869"/>
              <a:gd name="connsiteX1" fmla="*/ 10690879 w 11207813"/>
              <a:gd name="connsiteY1" fmla="*/ 0 h 1033869"/>
              <a:gd name="connsiteX2" fmla="*/ 11207813 w 11207813"/>
              <a:gd name="connsiteY2" fmla="*/ 516935 h 1033869"/>
              <a:gd name="connsiteX3" fmla="*/ 10690879 w 11207813"/>
              <a:gd name="connsiteY3" fmla="*/ 1033869 h 1033869"/>
              <a:gd name="connsiteX4" fmla="*/ 0 w 11207813"/>
              <a:gd name="connsiteY4" fmla="*/ 1033869 h 1033869"/>
              <a:gd name="connsiteX5" fmla="*/ 0 w 11207813"/>
              <a:gd name="connsiteY5" fmla="*/ 0 h 103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07813" h="1033869">
                <a:moveTo>
                  <a:pt x="11207813" y="1033868"/>
                </a:moveTo>
                <a:lnTo>
                  <a:pt x="516934" y="1033868"/>
                </a:lnTo>
                <a:lnTo>
                  <a:pt x="0" y="516934"/>
                </a:lnTo>
                <a:lnTo>
                  <a:pt x="516934" y="1"/>
                </a:lnTo>
                <a:lnTo>
                  <a:pt x="11207813" y="1"/>
                </a:lnTo>
                <a:lnTo>
                  <a:pt x="11207813" y="1033868"/>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75827" tIns="106681" rIns="199136" bIns="106681" numCol="1" spcCol="1270" anchor="ctr" anchorCtr="0">
            <a:noAutofit/>
          </a:bodyPr>
          <a:lstStyle/>
          <a:p>
            <a:pPr marL="0" lvl="0" indent="0" algn="ctr" defTabSz="1244600">
              <a:lnSpc>
                <a:spcPct val="90000"/>
              </a:lnSpc>
              <a:spcBef>
                <a:spcPct val="0"/>
              </a:spcBef>
              <a:spcAft>
                <a:spcPct val="35000"/>
              </a:spcAft>
              <a:buNone/>
            </a:pPr>
            <a:r>
              <a:rPr lang="es-PE" sz="2000" b="1" kern="1200" dirty="0">
                <a:solidFill>
                  <a:srgbClr val="FF0000"/>
                </a:solidFill>
                <a:latin typeface="Gotham" pitchFamily="2" charset="0"/>
                <a:cs typeface="Gotham" pitchFamily="2" charset="0"/>
              </a:rPr>
              <a:t>LAS CREENCIA </a:t>
            </a:r>
            <a:r>
              <a:rPr lang="es-PE" sz="2000" b="1" kern="1200" dirty="0">
                <a:solidFill>
                  <a:schemeClr val="tx1"/>
                </a:solidFill>
                <a:latin typeface="Gotham" pitchFamily="2" charset="0"/>
                <a:cs typeface="Gotham" pitchFamily="2" charset="0"/>
              </a:rPr>
              <a:t>son el punto de partida de la teología. Son los pensamientos y las opiniones con los que comenzamos</a:t>
            </a:r>
            <a:r>
              <a:rPr lang="es-PE" sz="2000" kern="1200" dirty="0">
                <a:solidFill>
                  <a:schemeClr val="tx1"/>
                </a:solidFill>
                <a:latin typeface="Gotham" pitchFamily="2" charset="0"/>
                <a:cs typeface="Gotham" pitchFamily="2" charset="0"/>
              </a:rPr>
              <a:t>. </a:t>
            </a:r>
            <a:endParaRPr lang="es-ES" sz="2000" kern="1200" dirty="0">
              <a:solidFill>
                <a:schemeClr val="tx1"/>
              </a:solidFill>
              <a:latin typeface="Gotham" pitchFamily="2" charset="0"/>
              <a:cs typeface="Gotham" pitchFamily="2" charset="0"/>
            </a:endParaRPr>
          </a:p>
        </p:txBody>
      </p:sp>
      <p:sp>
        <p:nvSpPr>
          <p:cNvPr id="14" name="Elipse 13">
            <a:extLst>
              <a:ext uri="{FF2B5EF4-FFF2-40B4-BE49-F238E27FC236}">
                <a16:creationId xmlns:a16="http://schemas.microsoft.com/office/drawing/2014/main" id="{E0A023D2-75D8-A558-CBBD-5013B0AB98A7}"/>
              </a:ext>
            </a:extLst>
          </p:cNvPr>
          <p:cNvSpPr/>
          <p:nvPr/>
        </p:nvSpPr>
        <p:spPr>
          <a:xfrm>
            <a:off x="658586" y="1627752"/>
            <a:ext cx="1248747" cy="1176415"/>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PE" sz="2000" dirty="0">
              <a:latin typeface="Gotham" pitchFamily="2" charset="0"/>
              <a:cs typeface="Gotham" pitchFamily="2" charset="0"/>
            </a:endParaRPr>
          </a:p>
        </p:txBody>
      </p:sp>
      <p:sp>
        <p:nvSpPr>
          <p:cNvPr id="15" name="Forma libre: forma 14">
            <a:extLst>
              <a:ext uri="{FF2B5EF4-FFF2-40B4-BE49-F238E27FC236}">
                <a16:creationId xmlns:a16="http://schemas.microsoft.com/office/drawing/2014/main" id="{16C52BAD-2B4C-8FE8-727D-4B4067DE90A7}"/>
              </a:ext>
            </a:extLst>
          </p:cNvPr>
          <p:cNvSpPr/>
          <p:nvPr/>
        </p:nvSpPr>
        <p:spPr>
          <a:xfrm>
            <a:off x="1466407" y="3003790"/>
            <a:ext cx="10066973" cy="760930"/>
          </a:xfrm>
          <a:custGeom>
            <a:avLst/>
            <a:gdLst>
              <a:gd name="connsiteX0" fmla="*/ 0 w 11286295"/>
              <a:gd name="connsiteY0" fmla="*/ 0 h 905545"/>
              <a:gd name="connsiteX1" fmla="*/ 10833523 w 11286295"/>
              <a:gd name="connsiteY1" fmla="*/ 0 h 905545"/>
              <a:gd name="connsiteX2" fmla="*/ 11286295 w 11286295"/>
              <a:gd name="connsiteY2" fmla="*/ 452773 h 905545"/>
              <a:gd name="connsiteX3" fmla="*/ 10833523 w 11286295"/>
              <a:gd name="connsiteY3" fmla="*/ 905545 h 905545"/>
              <a:gd name="connsiteX4" fmla="*/ 0 w 11286295"/>
              <a:gd name="connsiteY4" fmla="*/ 905545 h 905545"/>
              <a:gd name="connsiteX5" fmla="*/ 0 w 11286295"/>
              <a:gd name="connsiteY5" fmla="*/ 0 h 90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6295" h="905545">
                <a:moveTo>
                  <a:pt x="11286295" y="905544"/>
                </a:moveTo>
                <a:lnTo>
                  <a:pt x="452772" y="905544"/>
                </a:lnTo>
                <a:lnTo>
                  <a:pt x="0" y="452772"/>
                </a:lnTo>
                <a:lnTo>
                  <a:pt x="452772" y="1"/>
                </a:lnTo>
                <a:lnTo>
                  <a:pt x="11286295" y="1"/>
                </a:lnTo>
                <a:lnTo>
                  <a:pt x="11286295" y="905544"/>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3746" tIns="106681" rIns="199136" bIns="106680" numCol="1" spcCol="1270" anchor="ctr" anchorCtr="0">
            <a:noAutofit/>
          </a:bodyPr>
          <a:lstStyle/>
          <a:p>
            <a:pPr marL="0" lvl="0" indent="0" algn="ctr" defTabSz="1244600">
              <a:lnSpc>
                <a:spcPct val="90000"/>
              </a:lnSpc>
              <a:spcBef>
                <a:spcPct val="0"/>
              </a:spcBef>
              <a:spcAft>
                <a:spcPct val="35000"/>
              </a:spcAft>
              <a:buNone/>
            </a:pPr>
            <a:r>
              <a:rPr lang="es-PE" sz="2000" b="1" kern="1200" dirty="0">
                <a:solidFill>
                  <a:srgbClr val="FF0000"/>
                </a:solidFill>
                <a:latin typeface="Gotham" pitchFamily="2" charset="0"/>
                <a:cs typeface="Gotham" pitchFamily="2" charset="0"/>
              </a:rPr>
              <a:t>LAS CREENCIAS </a:t>
            </a:r>
            <a:r>
              <a:rPr lang="es-PE" sz="2000" b="1" kern="1200" dirty="0">
                <a:solidFill>
                  <a:schemeClr val="tx1"/>
                </a:solidFill>
                <a:latin typeface="Gotham" pitchFamily="2" charset="0"/>
                <a:cs typeface="Gotham" pitchFamily="2" charset="0"/>
              </a:rPr>
              <a:t>son las que comprendemos y pensamos que es verdad, a medida que estudiamos, oramos, meditamos y adoramos</a:t>
            </a:r>
            <a:r>
              <a:rPr lang="es-PE" sz="2000" b="1" kern="1200" dirty="0">
                <a:latin typeface="Gotham" pitchFamily="2" charset="0"/>
                <a:cs typeface="Gotham" pitchFamily="2" charset="0"/>
              </a:rPr>
              <a:t>. </a:t>
            </a:r>
            <a:endParaRPr lang="es-ES" sz="2000" b="1" kern="1200" dirty="0">
              <a:latin typeface="Gotham" pitchFamily="2" charset="0"/>
              <a:cs typeface="Gotham" pitchFamily="2" charset="0"/>
            </a:endParaRPr>
          </a:p>
        </p:txBody>
      </p:sp>
      <p:sp>
        <p:nvSpPr>
          <p:cNvPr id="16" name="Elipse 15">
            <a:extLst>
              <a:ext uri="{FF2B5EF4-FFF2-40B4-BE49-F238E27FC236}">
                <a16:creationId xmlns:a16="http://schemas.microsoft.com/office/drawing/2014/main" id="{61D9EB01-41F2-454C-7235-FD4AAC258216}"/>
              </a:ext>
            </a:extLst>
          </p:cNvPr>
          <p:cNvSpPr/>
          <p:nvPr/>
        </p:nvSpPr>
        <p:spPr>
          <a:xfrm>
            <a:off x="658586" y="2891666"/>
            <a:ext cx="1248747" cy="1176415"/>
          </a:xfrm>
          <a:prstGeom prst="ellipse">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PE" sz="2000" dirty="0">
              <a:latin typeface="Gotham" pitchFamily="2" charset="0"/>
              <a:cs typeface="Gotham" pitchFamily="2" charset="0"/>
            </a:endParaRPr>
          </a:p>
        </p:txBody>
      </p:sp>
      <p:sp>
        <p:nvSpPr>
          <p:cNvPr id="17" name="Forma libre: forma 16">
            <a:extLst>
              <a:ext uri="{FF2B5EF4-FFF2-40B4-BE49-F238E27FC236}">
                <a16:creationId xmlns:a16="http://schemas.microsoft.com/office/drawing/2014/main" id="{8CF584EF-5945-6DC4-A06B-9C969890313C}"/>
              </a:ext>
            </a:extLst>
          </p:cNvPr>
          <p:cNvSpPr/>
          <p:nvPr/>
        </p:nvSpPr>
        <p:spPr>
          <a:xfrm>
            <a:off x="1427606" y="4194625"/>
            <a:ext cx="10105809" cy="803209"/>
          </a:xfrm>
          <a:custGeom>
            <a:avLst/>
            <a:gdLst>
              <a:gd name="connsiteX0" fmla="*/ 0 w 11329834"/>
              <a:gd name="connsiteY0" fmla="*/ 0 h 955861"/>
              <a:gd name="connsiteX1" fmla="*/ 10851904 w 11329834"/>
              <a:gd name="connsiteY1" fmla="*/ 0 h 955861"/>
              <a:gd name="connsiteX2" fmla="*/ 11329834 w 11329834"/>
              <a:gd name="connsiteY2" fmla="*/ 477931 h 955861"/>
              <a:gd name="connsiteX3" fmla="*/ 10851904 w 11329834"/>
              <a:gd name="connsiteY3" fmla="*/ 955861 h 955861"/>
              <a:gd name="connsiteX4" fmla="*/ 0 w 11329834"/>
              <a:gd name="connsiteY4" fmla="*/ 955861 h 955861"/>
              <a:gd name="connsiteX5" fmla="*/ 0 w 11329834"/>
              <a:gd name="connsiteY5" fmla="*/ 0 h 95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9834" h="955861">
                <a:moveTo>
                  <a:pt x="11329834" y="955860"/>
                </a:moveTo>
                <a:lnTo>
                  <a:pt x="477930" y="955860"/>
                </a:lnTo>
                <a:lnTo>
                  <a:pt x="0" y="477930"/>
                </a:lnTo>
                <a:lnTo>
                  <a:pt x="477930" y="1"/>
                </a:lnTo>
                <a:lnTo>
                  <a:pt x="11329834" y="1"/>
                </a:lnTo>
                <a:lnTo>
                  <a:pt x="11329834" y="955860"/>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56325" tIns="106681" rIns="199136" bIns="106680" numCol="1" spcCol="1270" anchor="ctr" anchorCtr="0">
            <a:noAutofit/>
          </a:bodyPr>
          <a:lstStyle/>
          <a:p>
            <a:pPr marL="0" lvl="0" indent="0" algn="ctr" defTabSz="1244600">
              <a:lnSpc>
                <a:spcPct val="90000"/>
              </a:lnSpc>
              <a:spcBef>
                <a:spcPct val="0"/>
              </a:spcBef>
              <a:spcAft>
                <a:spcPct val="35000"/>
              </a:spcAft>
              <a:buNone/>
            </a:pPr>
            <a:r>
              <a:rPr lang="es-PE" sz="2000" b="1" kern="1200" dirty="0">
                <a:solidFill>
                  <a:srgbClr val="FFFF00"/>
                </a:solidFill>
                <a:latin typeface="Gotham" pitchFamily="2" charset="0"/>
                <a:cs typeface="Gotham" pitchFamily="2" charset="0"/>
              </a:rPr>
              <a:t>NUESTRAS CREENCIAS </a:t>
            </a:r>
            <a:r>
              <a:rPr lang="es-PE" sz="2000" b="1" kern="1200" dirty="0">
                <a:solidFill>
                  <a:schemeClr val="bg1"/>
                </a:solidFill>
                <a:latin typeface="Gotham" pitchFamily="2" charset="0"/>
                <a:cs typeface="Gotham" pitchFamily="2" charset="0"/>
              </a:rPr>
              <a:t>(punto de vista) o distorsionan nuestra teología o nos guían a la verdad.</a:t>
            </a:r>
            <a:endParaRPr lang="es-ES" sz="2000" b="1" kern="1200" dirty="0">
              <a:solidFill>
                <a:schemeClr val="bg1"/>
              </a:solidFill>
              <a:latin typeface="Gotham" pitchFamily="2" charset="0"/>
              <a:cs typeface="Gotham" pitchFamily="2" charset="0"/>
            </a:endParaRPr>
          </a:p>
        </p:txBody>
      </p:sp>
      <p:sp>
        <p:nvSpPr>
          <p:cNvPr id="18" name="Elipse 17">
            <a:extLst>
              <a:ext uri="{FF2B5EF4-FFF2-40B4-BE49-F238E27FC236}">
                <a16:creationId xmlns:a16="http://schemas.microsoft.com/office/drawing/2014/main" id="{CC28DDAF-00AC-6EA6-B329-C1DC3ACAE12D}"/>
              </a:ext>
            </a:extLst>
          </p:cNvPr>
          <p:cNvSpPr/>
          <p:nvPr/>
        </p:nvSpPr>
        <p:spPr>
          <a:xfrm>
            <a:off x="658586" y="4050361"/>
            <a:ext cx="1248747" cy="1176415"/>
          </a:xfrm>
          <a:prstGeom prst="ellipse">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PE" sz="2000" dirty="0">
              <a:latin typeface="Gotham" pitchFamily="2" charset="0"/>
              <a:cs typeface="Gotham" pitchFamily="2" charset="0"/>
            </a:endParaRPr>
          </a:p>
        </p:txBody>
      </p:sp>
      <p:sp>
        <p:nvSpPr>
          <p:cNvPr id="3" name="Rectángulo 2"/>
          <p:cNvSpPr/>
          <p:nvPr/>
        </p:nvSpPr>
        <p:spPr>
          <a:xfrm>
            <a:off x="0" y="5669280"/>
            <a:ext cx="12192000" cy="118872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dirty="0">
                <a:latin typeface="Gotham" pitchFamily="2" charset="0"/>
                <a:cs typeface="Gotham" pitchFamily="2" charset="0"/>
              </a:rPr>
              <a:t>A CONTINUACIÓN VEREMOS EN LOS SIGUIENTES EJEMPLOS LAS EVIDENCIAS HISTORICAS DE ESTA VERDAD:</a:t>
            </a:r>
            <a:endParaRPr lang="en-US" sz="2400" b="1" dirty="0">
              <a:latin typeface="Gotham" pitchFamily="2" charset="0"/>
              <a:cs typeface="Gotham" pitchFamily="2" charset="0"/>
            </a:endParaRPr>
          </a:p>
        </p:txBody>
      </p:sp>
    </p:spTree>
    <p:extLst>
      <p:ext uri="{BB962C8B-B14F-4D97-AF65-F5344CB8AC3E}">
        <p14:creationId xmlns:p14="http://schemas.microsoft.com/office/powerpoint/2010/main" val="3396572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atrón de fondo">
            <a:extLst>
              <a:ext uri="{FF2B5EF4-FFF2-40B4-BE49-F238E27FC236}">
                <a16:creationId xmlns:a16="http://schemas.microsoft.com/office/drawing/2014/main" id="{3E233214-75F9-42B8-424B-7613ADACD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0" y="437607"/>
            <a:ext cx="12192000" cy="2991393"/>
          </a:xfrm>
          <a:solidFill>
            <a:srgbClr val="002060"/>
          </a:solidFill>
          <a:ln>
            <a:noFill/>
          </a:ln>
        </p:spPr>
        <p:txBody>
          <a:bodyPr>
            <a:normAutofit/>
          </a:bodyPr>
          <a:lstStyle/>
          <a:p>
            <a:pPr marL="342900" lvl="0" indent="-342900">
              <a:spcBef>
                <a:spcPct val="20000"/>
              </a:spcBef>
            </a:pPr>
            <a:r>
              <a:rPr lang="es-ES" sz="2000" b="1" dirty="0">
                <a:solidFill>
                  <a:srgbClr val="FFFF00"/>
                </a:solidFill>
                <a:latin typeface="Gotham" pitchFamily="2" charset="0"/>
                <a:ea typeface="+mn-ea"/>
                <a:cs typeface="Gotham" pitchFamily="2" charset="0"/>
              </a:rPr>
              <a:t>LOS ERUDITOS LIBERALES. </a:t>
            </a:r>
            <a:r>
              <a:rPr lang="es-ES" sz="2000" b="1" dirty="0">
                <a:solidFill>
                  <a:schemeClr val="bg1"/>
                </a:solidFill>
                <a:latin typeface="Gotham" pitchFamily="2" charset="0"/>
                <a:ea typeface="+mn-ea"/>
                <a:cs typeface="Gotham" pitchFamily="2" charset="0"/>
              </a:rPr>
              <a:t>Los que creen que las Escrituras dan conocimientos, pero que estos no son exactos sobre la historia o los hechos, como la vida y las enseñanzas de Jesús, su deidad, la Resurrección o la Segunda Venida. Algunos enseñan que los evangelios no son relatos históricos. Afirman que debemos *</a:t>
            </a:r>
            <a:r>
              <a:rPr lang="es-ES" sz="2000" b="1" dirty="0">
                <a:solidFill>
                  <a:srgbClr val="FFC000"/>
                </a:solidFill>
                <a:latin typeface="Gotham" pitchFamily="2" charset="0"/>
                <a:ea typeface="+mn-ea"/>
                <a:cs typeface="Gotham" pitchFamily="2" charset="0"/>
              </a:rPr>
              <a:t>desmitificar la Biblia; es decir, mirar detrás de los relatos de lo sobrenatural para encontrar el “significado más profundo</a:t>
            </a:r>
            <a:r>
              <a:rPr lang="es-ES" sz="2000" b="1" dirty="0">
                <a:solidFill>
                  <a:schemeClr val="bg1"/>
                </a:solidFill>
                <a:latin typeface="Gotham" pitchFamily="2" charset="0"/>
                <a:ea typeface="+mn-ea"/>
                <a:cs typeface="Gotham" pitchFamily="2" charset="0"/>
              </a:rPr>
              <a:t>”†</a:t>
            </a:r>
            <a:endParaRPr lang="en-US" sz="2000" b="1" dirty="0">
              <a:solidFill>
                <a:schemeClr val="bg1"/>
              </a:solidFill>
              <a:latin typeface="Gotham" pitchFamily="2" charset="0"/>
              <a:cs typeface="Gotham" pitchFamily="2" charset="0"/>
            </a:endParaRPr>
          </a:p>
        </p:txBody>
      </p:sp>
      <p:sp>
        <p:nvSpPr>
          <p:cNvPr id="3" name="Marcador de contenido 2"/>
          <p:cNvSpPr>
            <a:spLocks noGrp="1"/>
          </p:cNvSpPr>
          <p:nvPr>
            <p:ph idx="1"/>
          </p:nvPr>
        </p:nvSpPr>
        <p:spPr>
          <a:xfrm>
            <a:off x="968828" y="3866607"/>
            <a:ext cx="7004959" cy="1711235"/>
          </a:xfrm>
          <a:solidFill>
            <a:srgbClr val="FFC000"/>
          </a:solidFill>
        </p:spPr>
        <p:txBody>
          <a:bodyPr>
            <a:normAutofit fontScale="85000" lnSpcReduction="10000"/>
          </a:bodyPr>
          <a:lstStyle/>
          <a:p>
            <a:r>
              <a:rPr lang="es-ES" sz="2000" b="1" dirty="0">
                <a:solidFill>
                  <a:srgbClr val="FF0000"/>
                </a:solidFill>
                <a:latin typeface="Gotham" pitchFamily="2" charset="0"/>
                <a:cs typeface="Gotham" pitchFamily="2" charset="0"/>
              </a:rPr>
              <a:t>LOS *LIBERALES </a:t>
            </a:r>
            <a:r>
              <a:rPr lang="es-ES" sz="2000" b="1" dirty="0">
                <a:latin typeface="Gotham" pitchFamily="2" charset="0"/>
                <a:cs typeface="Gotham" pitchFamily="2" charset="0"/>
              </a:rPr>
              <a:t>se acercan a la Biblia con ojos escépticos y críticos; dudando y sin creer lo que leen. Suponen que no podemos confiar en la Biblia. Así que, al final de sus estudios teológicos, su comprensión de Dios se ve obstaculizada por sus creencias iniciales. </a:t>
            </a:r>
            <a:r>
              <a:rPr lang="es-ES" sz="2000" b="1" dirty="0">
                <a:solidFill>
                  <a:srgbClr val="FF0000"/>
                </a:solidFill>
                <a:latin typeface="Gotham" pitchFamily="2" charset="0"/>
                <a:cs typeface="Gotham" pitchFamily="2" charset="0"/>
              </a:rPr>
              <a:t>AQUELLOS QUE USAN LENTES OSCUROS VEN UN MUNDO OSCURO. </a:t>
            </a:r>
            <a:endParaRPr lang="en-US" sz="2000" b="1" dirty="0">
              <a:solidFill>
                <a:srgbClr val="FF0000"/>
              </a:solidFill>
              <a:latin typeface="Gotham" pitchFamily="2" charset="0"/>
              <a:cs typeface="Gotham" pitchFamily="2" charset="0"/>
            </a:endParaRPr>
          </a:p>
        </p:txBody>
      </p:sp>
      <p:pic>
        <p:nvPicPr>
          <p:cNvPr id="7" name="Imagen 6">
            <a:extLst>
              <a:ext uri="{FF2B5EF4-FFF2-40B4-BE49-F238E27FC236}">
                <a16:creationId xmlns:a16="http://schemas.microsoft.com/office/drawing/2014/main" id="{FB7A270A-258E-3EE9-4B2B-A513F6004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134" y="3429000"/>
            <a:ext cx="2811780" cy="27595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37540553"/>
      </p:ext>
    </p:extLst>
  </p:cSld>
  <p:clrMapOvr>
    <a:masterClrMapping/>
  </p:clrMapOvr>
</p:sld>
</file>

<file path=ppt/theme/theme1.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3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1941</TotalTime>
  <Words>5945</Words>
  <Application>Microsoft Office PowerPoint</Application>
  <PresentationFormat>Panorámica</PresentationFormat>
  <Paragraphs>253</Paragraphs>
  <Slides>70</Slides>
  <Notes>0</Notes>
  <HiddenSlides>0</HiddenSlides>
  <MMClips>0</MMClips>
  <ScaleCrop>false</ScaleCrop>
  <HeadingPairs>
    <vt:vector size="6" baseType="variant">
      <vt:variant>
        <vt:lpstr>Fuentes usadas</vt:lpstr>
      </vt:variant>
      <vt:variant>
        <vt:i4>8</vt:i4>
      </vt:variant>
      <vt:variant>
        <vt:lpstr>Tema</vt:lpstr>
      </vt:variant>
      <vt:variant>
        <vt:i4>6</vt:i4>
      </vt:variant>
      <vt:variant>
        <vt:lpstr>Títulos de diapositiva</vt:lpstr>
      </vt:variant>
      <vt:variant>
        <vt:i4>70</vt:i4>
      </vt:variant>
    </vt:vector>
  </HeadingPairs>
  <TitlesOfParts>
    <vt:vector size="84" baseType="lpstr">
      <vt:lpstr>Aptos</vt:lpstr>
      <vt:lpstr>Aptos Display</vt:lpstr>
      <vt:lpstr>Arial</vt:lpstr>
      <vt:lpstr>Arial Rounded MT Bold</vt:lpstr>
      <vt:lpstr>Calibri</vt:lpstr>
      <vt:lpstr>Calibri Light</vt:lpstr>
      <vt:lpstr>Gotham</vt:lpstr>
      <vt:lpstr>Gotham Black</vt:lpstr>
      <vt:lpstr>4_Tema de Office</vt:lpstr>
      <vt:lpstr>10_Tema de Office</vt:lpstr>
      <vt:lpstr>1_Tema de Office</vt:lpstr>
      <vt:lpstr>2_Tema de Office</vt:lpstr>
      <vt:lpstr>3_Tema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LOS ERUDITOS LIBERALES. Los que creen que las Escrituras dan conocimientos, pero que estos no son exactos sobre la historia o los hechos, como la vida y las enseñanzas de Jesús, su deidad, la Resurrección o la Segunda Venida. Algunos enseñan que los evangelios no son relatos históricos. Afirman que debemos *desmitificar la Biblia; es decir, mirar detrás de los relatos de lo sobrenatural para encontrar el “significado más profundo”†</vt:lpstr>
      <vt:lpstr>Presentación de PowerPoint</vt:lpstr>
      <vt:lpstr>Presentación de PowerPoint</vt:lpstr>
      <vt:lpstr>Presentación de PowerPoint</vt:lpstr>
      <vt:lpstr>. </vt:lpstr>
      <vt:lpstr>APLICACIÓN Y AFIRMACIÓN</vt:lpstr>
      <vt:lpstr>CINCO CREENCIAS DE LOS SEGUIDORES CONSERVADORES DE CRISTO</vt:lpstr>
      <vt:lpstr>Presentación de PowerPoint</vt:lpstr>
      <vt:lpstr>REVELADA. la verdad revelada es la verdad que solo podemos conocer cuando Dios nos la muestra</vt:lpstr>
      <vt:lpstr>Presentación de PowerPoint</vt:lpstr>
      <vt:lpstr>ESCRITURA INSPIRADA significa que la Biblia es el respiro o soplo de Dios sobre los escritores. SU ESPÍRITU  SANTO GUIO A LOS ESCRITORES, PARA QUE ELLOS ESCRIBIERAN LO QUE DIOS DESEABA (2 Ti 3:16; 2 P 1:21). </vt:lpstr>
      <vt:lpstr>Presentación de PowerPoint</vt:lpstr>
      <vt:lpstr>ILUMINACIÓN: discernimiento o sabiduría espiritual</vt:lpstr>
      <vt:lpstr>INERRANTE. verdad sin error. Dios es el Autor de la Biblia y Él no puede mentir</vt:lpstr>
      <vt:lpstr>Presentación de PowerPoint</vt:lpstr>
      <vt:lpstr>INFALIBLE. no puede estar equivocado; la Palabra de Dios es totalmente confiable y no nos llevará por   mal camino.</vt:lpstr>
      <vt:lpstr>Presentación de PowerPoint</vt:lpstr>
      <vt:lpstr>Presentación de PowerPoint</vt:lpstr>
      <vt:lpstr>1. UNIDAD</vt:lpstr>
      <vt:lpstr>2. RELEVANCIA.</vt:lpstr>
      <vt:lpstr>3. MORALIDAD</vt:lpstr>
      <vt:lpstr>4. PROFECÍA.</vt:lpstr>
      <vt:lpstr>5. SOCIEDAD.</vt:lpstr>
      <vt:lpstr>6. EXACTITUD.</vt:lpstr>
      <vt:lpstr>7. SEÑALES EXTRAORDINARIAS.</vt:lpstr>
      <vt:lpstr>8. DURABILIDAD.</vt:lpstr>
      <vt:lpstr>Presentación de PowerPoint</vt:lpstr>
      <vt:lpstr>Presentación de PowerPoint</vt:lpstr>
      <vt:lpstr>1. LIBROS DEL ANTIGUO TESTAMENTO</vt:lpstr>
      <vt:lpstr>2. LIBROS DEL NUEVO TESTAMENTO. </vt:lpstr>
      <vt:lpstr>Presentación de PowerPoint</vt:lpstr>
      <vt:lpstr>Presentación de PowerPoint</vt:lpstr>
      <vt:lpstr>3. LIBROS APÓCRIFOS</vt:lpstr>
      <vt:lpstr>4. LOS LIBROS *PSEUDOEPÍGRAFOS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EVALUACIÓN DE LAS ESCRITURAS CONTIENE 10 PREGUNTAS DE LAS TRES LECCIONES A MANERA DE AUTOEVALUACIÓN</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LADP PRODUCCION</cp:lastModifiedBy>
  <cp:revision>123</cp:revision>
  <dcterms:created xsi:type="dcterms:W3CDTF">2025-08-15T01:08:39Z</dcterms:created>
  <dcterms:modified xsi:type="dcterms:W3CDTF">2025-10-07T23:06:26Z</dcterms:modified>
</cp:coreProperties>
</file>