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sldIdLst>
    <p:sldId id="258" r:id="rId7"/>
    <p:sldId id="331" r:id="rId8"/>
    <p:sldId id="259" r:id="rId9"/>
    <p:sldId id="260" r:id="rId10"/>
    <p:sldId id="283" r:id="rId11"/>
    <p:sldId id="282" r:id="rId12"/>
    <p:sldId id="284" r:id="rId13"/>
    <p:sldId id="285" r:id="rId14"/>
    <p:sldId id="281" r:id="rId15"/>
    <p:sldId id="319" r:id="rId16"/>
    <p:sldId id="309" r:id="rId17"/>
    <p:sldId id="280" r:id="rId18"/>
    <p:sldId id="308" r:id="rId19"/>
    <p:sldId id="279" r:id="rId20"/>
    <p:sldId id="307" r:id="rId21"/>
    <p:sldId id="278" r:id="rId22"/>
    <p:sldId id="311" r:id="rId23"/>
    <p:sldId id="306" r:id="rId24"/>
    <p:sldId id="277" r:id="rId25"/>
    <p:sldId id="310" r:id="rId26"/>
    <p:sldId id="276" r:id="rId27"/>
    <p:sldId id="286" r:id="rId28"/>
    <p:sldId id="275" r:id="rId29"/>
    <p:sldId id="274" r:id="rId30"/>
    <p:sldId id="273" r:id="rId31"/>
    <p:sldId id="312" r:id="rId32"/>
    <p:sldId id="272" r:id="rId33"/>
    <p:sldId id="313" r:id="rId34"/>
    <p:sldId id="314" r:id="rId35"/>
    <p:sldId id="271" r:id="rId36"/>
    <p:sldId id="315" r:id="rId37"/>
    <p:sldId id="270" r:id="rId38"/>
    <p:sldId id="328" r:id="rId39"/>
    <p:sldId id="269" r:id="rId40"/>
    <p:sldId id="316" r:id="rId41"/>
    <p:sldId id="317" r:id="rId42"/>
    <p:sldId id="268" r:id="rId43"/>
    <p:sldId id="267" r:id="rId44"/>
    <p:sldId id="266" r:id="rId45"/>
    <p:sldId id="265" r:id="rId46"/>
    <p:sldId id="264" r:id="rId47"/>
    <p:sldId id="318" r:id="rId48"/>
    <p:sldId id="289" r:id="rId49"/>
    <p:sldId id="290" r:id="rId50"/>
    <p:sldId id="320" r:id="rId51"/>
    <p:sldId id="291" r:id="rId52"/>
    <p:sldId id="297" r:id="rId53"/>
    <p:sldId id="296" r:id="rId54"/>
    <p:sldId id="295" r:id="rId55"/>
    <p:sldId id="321" r:id="rId56"/>
    <p:sldId id="294" r:id="rId57"/>
    <p:sldId id="293" r:id="rId58"/>
    <p:sldId id="298" r:id="rId59"/>
    <p:sldId id="322" r:id="rId60"/>
    <p:sldId id="299" r:id="rId61"/>
    <p:sldId id="323" r:id="rId62"/>
    <p:sldId id="300" r:id="rId63"/>
    <p:sldId id="305" r:id="rId64"/>
    <p:sldId id="325" r:id="rId65"/>
    <p:sldId id="324" r:id="rId66"/>
    <p:sldId id="304" r:id="rId67"/>
    <p:sldId id="303" r:id="rId68"/>
    <p:sldId id="357" r:id="rId69"/>
    <p:sldId id="338" r:id="rId70"/>
    <p:sldId id="302" r:id="rId71"/>
    <p:sldId id="301" r:id="rId72"/>
    <p:sldId id="327" r:id="rId73"/>
    <p:sldId id="326"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2" d="100"/>
          <a:sy n="82" d="100"/>
        </p:scale>
        <p:origin x="96" y="1002"/>
      </p:cViewPr>
      <p:guideLst/>
    </p:cSldViewPr>
  </p:slideViewPr>
  <p:notesTextViewPr>
    <p:cViewPr>
      <p:scale>
        <a:sx n="1" d="1"/>
        <a:sy n="1" d="1"/>
      </p:scale>
      <p:origin x="0" y="0"/>
    </p:cViewPr>
  </p:notesTextViewPr>
  <p:sorterViewPr>
    <p:cViewPr>
      <p:scale>
        <a:sx n="120" d="100"/>
        <a:sy n="120" d="100"/>
      </p:scale>
      <p:origin x="0" y="-3219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a:p>
        </p:txBody>
      </p:sp>
      <p:sp>
        <p:nvSpPr>
          <p:cNvPr id="4" name="Marcador de fecha 3"/>
          <p:cNvSpPr>
            <a:spLocks noGrp="1"/>
          </p:cNvSpPr>
          <p:nvPr>
            <p:ph type="dt" sz="half" idx="10"/>
          </p:nvPr>
        </p:nvSpPr>
        <p:spPr/>
        <p:txBody>
          <a:bodyPr/>
          <a:lstStyle/>
          <a:p>
            <a:fld id="{4D48963A-B2D3-4575-91C0-BFAB1680BFA9}" type="datetimeFigureOut">
              <a:rPr lang="en-US" smtClean="0"/>
              <a:t>10/14/2025</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2775F6EC-96DA-4C28-8211-AC1AE32EA29F}" type="slidenum">
              <a:rPr lang="en-US" smtClean="0"/>
              <a:t>‹Nº›</a:t>
            </a:fld>
            <a:endParaRPr lang="en-US"/>
          </a:p>
        </p:txBody>
      </p:sp>
    </p:spTree>
    <p:extLst>
      <p:ext uri="{BB962C8B-B14F-4D97-AF65-F5344CB8AC3E}">
        <p14:creationId xmlns:p14="http://schemas.microsoft.com/office/powerpoint/2010/main" val="1696963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4D48963A-B2D3-4575-91C0-BFAB1680BFA9}" type="datetimeFigureOut">
              <a:rPr lang="en-US" smtClean="0"/>
              <a:t>10/14/2025</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2775F6EC-96DA-4C28-8211-AC1AE32EA29F}" type="slidenum">
              <a:rPr lang="en-US" smtClean="0"/>
              <a:t>‹Nº›</a:t>
            </a:fld>
            <a:endParaRPr lang="en-US"/>
          </a:p>
        </p:txBody>
      </p:sp>
    </p:spTree>
    <p:extLst>
      <p:ext uri="{BB962C8B-B14F-4D97-AF65-F5344CB8AC3E}">
        <p14:creationId xmlns:p14="http://schemas.microsoft.com/office/powerpoint/2010/main" val="3351804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4D48963A-B2D3-4575-91C0-BFAB1680BFA9}" type="datetimeFigureOut">
              <a:rPr lang="en-US" smtClean="0"/>
              <a:t>10/14/2025</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2775F6EC-96DA-4C28-8211-AC1AE32EA29F}" type="slidenum">
              <a:rPr lang="en-US" smtClean="0"/>
              <a:t>‹Nº›</a:t>
            </a:fld>
            <a:endParaRPr lang="en-US"/>
          </a:p>
        </p:txBody>
      </p:sp>
    </p:spTree>
    <p:extLst>
      <p:ext uri="{BB962C8B-B14F-4D97-AF65-F5344CB8AC3E}">
        <p14:creationId xmlns:p14="http://schemas.microsoft.com/office/powerpoint/2010/main" val="2307493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10E0BA-2A94-9093-E57E-F4FEA3D422C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A5DFE45-3BF4-05E8-D1B7-90A43BFB1A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72454AE-9021-AB31-0628-1053E24DD1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16C561-17B2-8F44-BC91-989E17E4A89B}"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9A2E2727-B7DF-9D7F-A8C2-CB20A9200E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FA41934E-4767-D479-C18E-04FCFBB30E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AB298-A282-C349-B8E7-E03983811FA3}"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6640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64A1DE-07B4-3B55-388E-9975B645BAD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B0C1E07-1D53-D9DB-FF3C-3DD8E866B4C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949CF7E-E0E3-0F4B-AEDD-8A07C26EBF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16C561-17B2-8F44-BC91-989E17E4A89B}"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D6FCA9DF-6E9B-444D-7E04-6BF1B05C03B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7766FAA1-E3A3-246F-3BEE-ABEE75DF74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AB298-A282-C349-B8E7-E03983811FA3}"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00034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38D74C-141A-C3CE-EC50-30DA865078D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D9DB2A5-9D96-5D23-A004-2120F10901A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A017550-29E1-5492-31A5-A5D4BAA6717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16C561-17B2-8F44-BC91-989E17E4A89B}"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767E7219-88A7-BCF5-6E67-712FD10F3D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650C542C-3054-6521-C58F-9837301409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AB298-A282-C349-B8E7-E03983811FA3}"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08081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32A35B-FB72-1FBA-8E2D-F2837A4F507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A2BDC67-7135-00A3-CBF5-FD4E05330AF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AB5498B-A223-A505-1D96-B082EC3EF21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A3DB7E5-F2BB-BA3D-54DE-740F9F042E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16C561-17B2-8F44-BC91-989E17E4A89B}"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AF59296D-995B-AD2E-BA29-4213F338A00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5F63A955-7131-2F5A-18F9-A0C7C56161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AB298-A282-C349-B8E7-E03983811FA3}"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75175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51092A-C29A-2810-A1E4-D7A6DDABE04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C6C32EE-64C1-2D67-9C4F-12FEF8694F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82E93F4-14F7-646D-A0BF-BA9435B3EF6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A2BA228-A4D0-7087-69DE-38CC82C5AA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1352183-C874-BB73-20C2-CAABFF18754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2DBE68F-CE73-A29D-2710-46E24A438BF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16C561-17B2-8F44-BC91-989E17E4A89B}"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Marcador de pie de página 7">
            <a:extLst>
              <a:ext uri="{FF2B5EF4-FFF2-40B4-BE49-F238E27FC236}">
                <a16:creationId xmlns:a16="http://schemas.microsoft.com/office/drawing/2014/main" id="{E18DA311-3E59-04FF-C11C-58E1B019EB8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Marcador de número de diapositiva 8">
            <a:extLst>
              <a:ext uri="{FF2B5EF4-FFF2-40B4-BE49-F238E27FC236}">
                <a16:creationId xmlns:a16="http://schemas.microsoft.com/office/drawing/2014/main" id="{2518A894-C917-9B05-3FBC-D3882D179C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AB298-A282-C349-B8E7-E03983811FA3}"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61307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E891A6-3978-72AB-611E-719E2F99A1A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FE0EBE8-C4CD-1A5D-B540-97A3272AE33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16C561-17B2-8F44-BC91-989E17E4A89B}"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pie de página 3">
            <a:extLst>
              <a:ext uri="{FF2B5EF4-FFF2-40B4-BE49-F238E27FC236}">
                <a16:creationId xmlns:a16="http://schemas.microsoft.com/office/drawing/2014/main" id="{A45290F1-D8F9-9FBB-7CAA-9620AAFACB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número de diapositiva 4">
            <a:extLst>
              <a:ext uri="{FF2B5EF4-FFF2-40B4-BE49-F238E27FC236}">
                <a16:creationId xmlns:a16="http://schemas.microsoft.com/office/drawing/2014/main" id="{CF2AC4E5-B69B-81E4-2C0E-F89F16E0F5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AB298-A282-C349-B8E7-E03983811FA3}"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9086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FB302FB-105E-438B-92A8-01673C9C8CD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16C561-17B2-8F44-BC91-989E17E4A89B}"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Marcador de pie de página 2">
            <a:extLst>
              <a:ext uri="{FF2B5EF4-FFF2-40B4-BE49-F238E27FC236}">
                <a16:creationId xmlns:a16="http://schemas.microsoft.com/office/drawing/2014/main" id="{4853564D-C785-2182-EF27-4E4F018377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número de diapositiva 3">
            <a:extLst>
              <a:ext uri="{FF2B5EF4-FFF2-40B4-BE49-F238E27FC236}">
                <a16:creationId xmlns:a16="http://schemas.microsoft.com/office/drawing/2014/main" id="{38349412-65A2-4B2C-9664-788BA495A4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AB298-A282-C349-B8E7-E03983811FA3}"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390582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DC3311-5645-60FD-3E9B-A1D888D581F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1F5DBC6-03A0-A390-79B1-E44681498A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C7CAADC-3240-F4F5-380A-876B10C3D3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90D8FA9-9297-0F4B-879E-62FB20CCF0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16C561-17B2-8F44-BC91-989E17E4A89B}"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87DDC849-E941-59B9-8A4C-6415804954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A299BF27-9CF5-028B-2852-8F8E377DDE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AB298-A282-C349-B8E7-E03983811FA3}"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004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4D48963A-B2D3-4575-91C0-BFAB1680BFA9}" type="datetimeFigureOut">
              <a:rPr lang="en-US" smtClean="0"/>
              <a:t>10/14/2025</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2775F6EC-96DA-4C28-8211-AC1AE32EA29F}" type="slidenum">
              <a:rPr lang="en-US" smtClean="0"/>
              <a:t>‹Nº›</a:t>
            </a:fld>
            <a:endParaRPr lang="en-US"/>
          </a:p>
        </p:txBody>
      </p:sp>
    </p:spTree>
    <p:extLst>
      <p:ext uri="{BB962C8B-B14F-4D97-AF65-F5344CB8AC3E}">
        <p14:creationId xmlns:p14="http://schemas.microsoft.com/office/powerpoint/2010/main" val="913709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183E13-93C5-DD20-3474-ECD3EA06686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17D3BA1-9EF6-1704-3470-64A88AA39E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F73CC43-22F4-C9C4-4118-F177007DEA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10DEE0-1F05-7E3D-1DCD-3D582C5430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16C561-17B2-8F44-BC91-989E17E4A89B}"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E492D56F-5459-EC6E-9AE7-0312B70496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78095743-3A28-0D60-2765-686F8B0BB9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AB298-A282-C349-B8E7-E03983811FA3}"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98772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336B38-5CF5-30C5-CDE5-0B0D767806C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8F2530C-E8DD-7104-8C78-E7922780ECF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5B41883-6A60-C7CC-378B-1AACADDD83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16C561-17B2-8F44-BC91-989E17E4A89B}"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EAF4D26A-46D6-DF93-1530-5DE3669E11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C60525B6-8336-E183-4D5A-00AC908EC4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AB298-A282-C349-B8E7-E03983811FA3}"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5885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ECA8CE-78E6-1DBC-F331-951D5C43091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20D521E-64A3-5D6A-93B6-3463EAB78FB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A242524-3EE9-777C-7932-1FE7340478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16C561-17B2-8F44-BC91-989E17E4A89B}"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9F1B6FC0-4860-3D58-7BFF-91EFE8E424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A8B17936-249D-30CE-EBE0-F85110299C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AB298-A282-C349-B8E7-E03983811FA3}"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080984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10E0BA-2A94-9093-E57E-F4FEA3D422C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A5DFE45-3BF4-05E8-D1B7-90A43BFB1A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72454AE-9021-AB31-0628-1053E24DD1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16C561-17B2-8F44-BC91-989E17E4A89B}"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9A2E2727-B7DF-9D7F-A8C2-CB20A9200E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FA41934E-4767-D479-C18E-04FCFBB30E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AB298-A282-C349-B8E7-E03983811FA3}"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346110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64A1DE-07B4-3B55-388E-9975B645BAD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B0C1E07-1D53-D9DB-FF3C-3DD8E866B4C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949CF7E-E0E3-0F4B-AEDD-8A07C26EBF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16C561-17B2-8F44-BC91-989E17E4A89B}"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D6FCA9DF-6E9B-444D-7E04-6BF1B05C03B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7766FAA1-E3A3-246F-3BEE-ABEE75DF74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AB298-A282-C349-B8E7-E03983811FA3}"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057772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38D74C-141A-C3CE-EC50-30DA865078D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D9DB2A5-9D96-5D23-A004-2120F10901A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A017550-29E1-5492-31A5-A5D4BAA6717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16C561-17B2-8F44-BC91-989E17E4A89B}"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767E7219-88A7-BCF5-6E67-712FD10F3D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650C542C-3054-6521-C58F-9837301409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AB298-A282-C349-B8E7-E03983811FA3}"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81270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32A35B-FB72-1FBA-8E2D-F2837A4F507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A2BDC67-7135-00A3-CBF5-FD4E05330AF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AB5498B-A223-A505-1D96-B082EC3EF21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A3DB7E5-F2BB-BA3D-54DE-740F9F042E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16C561-17B2-8F44-BC91-989E17E4A89B}"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AF59296D-995B-AD2E-BA29-4213F338A00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5F63A955-7131-2F5A-18F9-A0C7C56161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AB298-A282-C349-B8E7-E03983811FA3}"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23229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51092A-C29A-2810-A1E4-D7A6DDABE04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C6C32EE-64C1-2D67-9C4F-12FEF8694F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82E93F4-14F7-646D-A0BF-BA9435B3EF6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A2BA228-A4D0-7087-69DE-38CC82C5AA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1352183-C874-BB73-20C2-CAABFF18754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2DBE68F-CE73-A29D-2710-46E24A438BF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16C561-17B2-8F44-BC91-989E17E4A89B}"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Marcador de pie de página 7">
            <a:extLst>
              <a:ext uri="{FF2B5EF4-FFF2-40B4-BE49-F238E27FC236}">
                <a16:creationId xmlns:a16="http://schemas.microsoft.com/office/drawing/2014/main" id="{E18DA311-3E59-04FF-C11C-58E1B019EB8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Marcador de número de diapositiva 8">
            <a:extLst>
              <a:ext uri="{FF2B5EF4-FFF2-40B4-BE49-F238E27FC236}">
                <a16:creationId xmlns:a16="http://schemas.microsoft.com/office/drawing/2014/main" id="{2518A894-C917-9B05-3FBC-D3882D179C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AB298-A282-C349-B8E7-E03983811FA3}"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5309062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E891A6-3978-72AB-611E-719E2F99A1A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FE0EBE8-C4CD-1A5D-B540-97A3272AE33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16C561-17B2-8F44-BC91-989E17E4A89B}"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pie de página 3">
            <a:extLst>
              <a:ext uri="{FF2B5EF4-FFF2-40B4-BE49-F238E27FC236}">
                <a16:creationId xmlns:a16="http://schemas.microsoft.com/office/drawing/2014/main" id="{A45290F1-D8F9-9FBB-7CAA-9620AAFACB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número de diapositiva 4">
            <a:extLst>
              <a:ext uri="{FF2B5EF4-FFF2-40B4-BE49-F238E27FC236}">
                <a16:creationId xmlns:a16="http://schemas.microsoft.com/office/drawing/2014/main" id="{CF2AC4E5-B69B-81E4-2C0E-F89F16E0F5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AB298-A282-C349-B8E7-E03983811FA3}"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886867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FB302FB-105E-438B-92A8-01673C9C8CD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16C561-17B2-8F44-BC91-989E17E4A89B}"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Marcador de pie de página 2">
            <a:extLst>
              <a:ext uri="{FF2B5EF4-FFF2-40B4-BE49-F238E27FC236}">
                <a16:creationId xmlns:a16="http://schemas.microsoft.com/office/drawing/2014/main" id="{4853564D-C785-2182-EF27-4E4F018377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número de diapositiva 3">
            <a:extLst>
              <a:ext uri="{FF2B5EF4-FFF2-40B4-BE49-F238E27FC236}">
                <a16:creationId xmlns:a16="http://schemas.microsoft.com/office/drawing/2014/main" id="{38349412-65A2-4B2C-9664-788BA495A4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AB298-A282-C349-B8E7-E03983811FA3}"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8494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4D48963A-B2D3-4575-91C0-BFAB1680BFA9}" type="datetimeFigureOut">
              <a:rPr lang="en-US" smtClean="0"/>
              <a:t>10/14/2025</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2775F6EC-96DA-4C28-8211-AC1AE32EA29F}" type="slidenum">
              <a:rPr lang="en-US" smtClean="0"/>
              <a:t>‹Nº›</a:t>
            </a:fld>
            <a:endParaRPr lang="en-US"/>
          </a:p>
        </p:txBody>
      </p:sp>
    </p:spTree>
    <p:extLst>
      <p:ext uri="{BB962C8B-B14F-4D97-AF65-F5344CB8AC3E}">
        <p14:creationId xmlns:p14="http://schemas.microsoft.com/office/powerpoint/2010/main" val="34602147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DC3311-5645-60FD-3E9B-A1D888D581F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1F5DBC6-03A0-A390-79B1-E44681498A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C7CAADC-3240-F4F5-380A-876B10C3D3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90D8FA9-9297-0F4B-879E-62FB20CCF0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16C561-17B2-8F44-BC91-989E17E4A89B}"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87DDC849-E941-59B9-8A4C-6415804954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A299BF27-9CF5-028B-2852-8F8E377DDE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AB298-A282-C349-B8E7-E03983811FA3}"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648784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183E13-93C5-DD20-3474-ECD3EA06686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17D3BA1-9EF6-1704-3470-64A88AA39E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F73CC43-22F4-C9C4-4118-F177007DEA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10DEE0-1F05-7E3D-1DCD-3D582C5430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16C561-17B2-8F44-BC91-989E17E4A89B}"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E492D56F-5459-EC6E-9AE7-0312B70496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78095743-3A28-0D60-2765-686F8B0BB9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AB298-A282-C349-B8E7-E03983811FA3}"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9711647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336B38-5CF5-30C5-CDE5-0B0D767806C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8F2530C-E8DD-7104-8C78-E7922780ECF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5B41883-6A60-C7CC-378B-1AACADDD83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16C561-17B2-8F44-BC91-989E17E4A89B}"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EAF4D26A-46D6-DF93-1530-5DE3669E11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C60525B6-8336-E183-4D5A-00AC908EC4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AB298-A282-C349-B8E7-E03983811FA3}"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106025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ECA8CE-78E6-1DBC-F331-951D5C43091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20D521E-64A3-5D6A-93B6-3463EAB78FB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A242524-3EE9-777C-7932-1FE7340478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16C561-17B2-8F44-BC91-989E17E4A89B}"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9F1B6FC0-4860-3D58-7BFF-91EFE8E424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A8B17936-249D-30CE-EBE0-F85110299C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AB298-A282-C349-B8E7-E03983811FA3}"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27380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10E0BA-2A94-9093-E57E-F4FEA3D422C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A5DFE45-3BF4-05E8-D1B7-90A43BFB1A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72454AE-9021-AB31-0628-1053E24DD1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16C561-17B2-8F44-BC91-989E17E4A89B}"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9A2E2727-B7DF-9D7F-A8C2-CB20A9200E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FA41934E-4767-D479-C18E-04FCFBB30E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AB298-A282-C349-B8E7-E03983811FA3}"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008034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64A1DE-07B4-3B55-388E-9975B645BAD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B0C1E07-1D53-D9DB-FF3C-3DD8E866B4C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949CF7E-E0E3-0F4B-AEDD-8A07C26EBF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16C561-17B2-8F44-BC91-989E17E4A89B}"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D6FCA9DF-6E9B-444D-7E04-6BF1B05C03B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7766FAA1-E3A3-246F-3BEE-ABEE75DF74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AB298-A282-C349-B8E7-E03983811FA3}"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170290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38D74C-141A-C3CE-EC50-30DA865078D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D9DB2A5-9D96-5D23-A004-2120F10901A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A017550-29E1-5492-31A5-A5D4BAA6717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16C561-17B2-8F44-BC91-989E17E4A89B}"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767E7219-88A7-BCF5-6E67-712FD10F3D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650C542C-3054-6521-C58F-9837301409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AB298-A282-C349-B8E7-E03983811FA3}"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640459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32A35B-FB72-1FBA-8E2D-F2837A4F507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A2BDC67-7135-00A3-CBF5-FD4E05330AF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AB5498B-A223-A505-1D96-B082EC3EF21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A3DB7E5-F2BB-BA3D-54DE-740F9F042E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16C561-17B2-8F44-BC91-989E17E4A89B}"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AF59296D-995B-AD2E-BA29-4213F338A00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5F63A955-7131-2F5A-18F9-A0C7C56161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AB298-A282-C349-B8E7-E03983811FA3}"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90643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51092A-C29A-2810-A1E4-D7A6DDABE04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C6C32EE-64C1-2D67-9C4F-12FEF8694F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82E93F4-14F7-646D-A0BF-BA9435B3EF6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A2BA228-A4D0-7087-69DE-38CC82C5AA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1352183-C874-BB73-20C2-CAABFF18754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2DBE68F-CE73-A29D-2710-46E24A438BF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16C561-17B2-8F44-BC91-989E17E4A89B}"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Marcador de pie de página 7">
            <a:extLst>
              <a:ext uri="{FF2B5EF4-FFF2-40B4-BE49-F238E27FC236}">
                <a16:creationId xmlns:a16="http://schemas.microsoft.com/office/drawing/2014/main" id="{E18DA311-3E59-04FF-C11C-58E1B019EB8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Marcador de número de diapositiva 8">
            <a:extLst>
              <a:ext uri="{FF2B5EF4-FFF2-40B4-BE49-F238E27FC236}">
                <a16:creationId xmlns:a16="http://schemas.microsoft.com/office/drawing/2014/main" id="{2518A894-C917-9B05-3FBC-D3882D179C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AB298-A282-C349-B8E7-E03983811FA3}"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422149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E891A6-3978-72AB-611E-719E2F99A1A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FE0EBE8-C4CD-1A5D-B540-97A3272AE33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16C561-17B2-8F44-BC91-989E17E4A89B}"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pie de página 3">
            <a:extLst>
              <a:ext uri="{FF2B5EF4-FFF2-40B4-BE49-F238E27FC236}">
                <a16:creationId xmlns:a16="http://schemas.microsoft.com/office/drawing/2014/main" id="{A45290F1-D8F9-9FBB-7CAA-9620AAFACB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número de diapositiva 4">
            <a:extLst>
              <a:ext uri="{FF2B5EF4-FFF2-40B4-BE49-F238E27FC236}">
                <a16:creationId xmlns:a16="http://schemas.microsoft.com/office/drawing/2014/main" id="{CF2AC4E5-B69B-81E4-2C0E-F89F16E0F5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AB298-A282-C349-B8E7-E03983811FA3}"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3205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p:cNvSpPr>
            <a:spLocks noGrp="1"/>
          </p:cNvSpPr>
          <p:nvPr>
            <p:ph type="dt" sz="half" idx="10"/>
          </p:nvPr>
        </p:nvSpPr>
        <p:spPr/>
        <p:txBody>
          <a:bodyPr/>
          <a:lstStyle/>
          <a:p>
            <a:fld id="{4D48963A-B2D3-4575-91C0-BFAB1680BFA9}" type="datetimeFigureOut">
              <a:rPr lang="en-US" smtClean="0"/>
              <a:t>10/14/2025</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2775F6EC-96DA-4C28-8211-AC1AE32EA29F}" type="slidenum">
              <a:rPr lang="en-US" smtClean="0"/>
              <a:t>‹Nº›</a:t>
            </a:fld>
            <a:endParaRPr lang="en-US"/>
          </a:p>
        </p:txBody>
      </p:sp>
    </p:spTree>
    <p:extLst>
      <p:ext uri="{BB962C8B-B14F-4D97-AF65-F5344CB8AC3E}">
        <p14:creationId xmlns:p14="http://schemas.microsoft.com/office/powerpoint/2010/main" val="39854304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FB302FB-105E-438B-92A8-01673C9C8CD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16C561-17B2-8F44-BC91-989E17E4A89B}"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Marcador de pie de página 2">
            <a:extLst>
              <a:ext uri="{FF2B5EF4-FFF2-40B4-BE49-F238E27FC236}">
                <a16:creationId xmlns:a16="http://schemas.microsoft.com/office/drawing/2014/main" id="{4853564D-C785-2182-EF27-4E4F018377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número de diapositiva 3">
            <a:extLst>
              <a:ext uri="{FF2B5EF4-FFF2-40B4-BE49-F238E27FC236}">
                <a16:creationId xmlns:a16="http://schemas.microsoft.com/office/drawing/2014/main" id="{38349412-65A2-4B2C-9664-788BA495A4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AB298-A282-C349-B8E7-E03983811FA3}"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33025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DC3311-5645-60FD-3E9B-A1D888D581F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1F5DBC6-03A0-A390-79B1-E44681498A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C7CAADC-3240-F4F5-380A-876B10C3D3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90D8FA9-9297-0F4B-879E-62FB20CCF0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16C561-17B2-8F44-BC91-989E17E4A89B}"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87DDC849-E941-59B9-8A4C-6415804954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A299BF27-9CF5-028B-2852-8F8E377DDE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AB298-A282-C349-B8E7-E03983811FA3}"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928368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183E13-93C5-DD20-3474-ECD3EA06686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17D3BA1-9EF6-1704-3470-64A88AA39E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F73CC43-22F4-C9C4-4118-F177007DEA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10DEE0-1F05-7E3D-1DCD-3D582C5430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16C561-17B2-8F44-BC91-989E17E4A89B}"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E492D56F-5459-EC6E-9AE7-0312B70496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78095743-3A28-0D60-2765-686F8B0BB9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AB298-A282-C349-B8E7-E03983811FA3}"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87680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336B38-5CF5-30C5-CDE5-0B0D767806C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8F2530C-E8DD-7104-8C78-E7922780ECF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5B41883-6A60-C7CC-378B-1AACADDD83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16C561-17B2-8F44-BC91-989E17E4A89B}"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EAF4D26A-46D6-DF93-1530-5DE3669E11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C60525B6-8336-E183-4D5A-00AC908EC4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AB298-A282-C349-B8E7-E03983811FA3}"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01466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ECA8CE-78E6-1DBC-F331-951D5C43091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20D521E-64A3-5D6A-93B6-3463EAB78FB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A242524-3EE9-777C-7932-1FE7340478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16C561-17B2-8F44-BC91-989E17E4A89B}"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9F1B6FC0-4860-3D58-7BFF-91EFE8E424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A8B17936-249D-30CE-EBE0-F85110299C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AB298-A282-C349-B8E7-E03983811FA3}"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26241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endParaRPr lang="es-PE"/>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PE"/>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B2E950-59DA-44DA-86AC-D5C9E36C7251}" type="datetimeFigureOut">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01EA2-100B-4639-BC9B-23750EFB092E}" type="slidenum">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040673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PE"/>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B2E950-59DA-44DA-86AC-D5C9E36C7251}" type="datetimeFigureOut">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01EA2-100B-4639-BC9B-23750EFB092E}" type="slidenum">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131450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endParaRPr lang="es-PE"/>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B2E950-59DA-44DA-86AC-D5C9E36C7251}" type="datetimeFigureOut">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01EA2-100B-4639-BC9B-23750EFB092E}" type="slidenum">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576814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PE"/>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B2E950-59DA-44DA-86AC-D5C9E36C7251}" type="datetimeFigureOut">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01EA2-100B-4639-BC9B-23750EFB092E}" type="slidenum">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54832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PE"/>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6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B2E950-59DA-44DA-86AC-D5C9E36C7251}" type="datetimeFigureOut">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7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8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01EA2-100B-4639-BC9B-23750EFB092E}" type="slidenum">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2890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p:cNvSpPr>
            <a:spLocks noGrp="1"/>
          </p:cNvSpPr>
          <p:nvPr>
            <p:ph type="dt" sz="half" idx="10"/>
          </p:nvPr>
        </p:nvSpPr>
        <p:spPr/>
        <p:txBody>
          <a:bodyPr/>
          <a:lstStyle/>
          <a:p>
            <a:fld id="{4D48963A-B2D3-4575-91C0-BFAB1680BFA9}" type="datetimeFigureOut">
              <a:rPr lang="en-US" smtClean="0"/>
              <a:t>10/14/2025</a:t>
            </a:fld>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2775F6EC-96DA-4C28-8211-AC1AE32EA29F}" type="slidenum">
              <a:rPr lang="en-US" smtClean="0"/>
              <a:t>‹Nº›</a:t>
            </a:fld>
            <a:endParaRPr lang="en-US"/>
          </a:p>
        </p:txBody>
      </p:sp>
    </p:spTree>
    <p:extLst>
      <p:ext uri="{BB962C8B-B14F-4D97-AF65-F5344CB8AC3E}">
        <p14:creationId xmlns:p14="http://schemas.microsoft.com/office/powerpoint/2010/main" val="3474155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PE"/>
          </a:p>
        </p:txBody>
      </p:sp>
      <p:sp>
        <p:nvSpPr>
          <p:cNvPr id="3" name="2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B2E950-59DA-44DA-86AC-D5C9E36C7251}" type="datetimeFigureOut">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01EA2-100B-4639-BC9B-23750EFB092E}" type="slidenum">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5415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B2E950-59DA-44DA-86AC-D5C9E36C7251}" type="datetimeFigureOut">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2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01EA2-100B-4639-BC9B-23750EFB092E}" type="slidenum">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67138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endParaRPr lang="es-PE"/>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B2E950-59DA-44DA-86AC-D5C9E36C7251}" type="datetimeFigureOut">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01EA2-100B-4639-BC9B-23750EFB092E}" type="slidenum">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45035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endParaRPr lang="es-PE"/>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B2E950-59DA-44DA-86AC-D5C9E36C7251}" type="datetimeFigureOut">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01EA2-100B-4639-BC9B-23750EFB092E}" type="slidenum">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105969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PE"/>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B2E950-59DA-44DA-86AC-D5C9E36C7251}" type="datetimeFigureOut">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01EA2-100B-4639-BC9B-23750EFB092E}" type="slidenum">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757080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endParaRPr lang="es-PE"/>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B2E950-59DA-44DA-86AC-D5C9E36C7251}" type="datetimeFigureOut">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01EA2-100B-4639-BC9B-23750EFB092E}" type="slidenum">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617987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endParaRPr lang="es-PE"/>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PE"/>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6E2A94-DA60-43D9-B63D-CA758EF372EF}" type="datetimeFigureOut">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82722F-1DB4-4B9F-AB9F-F31EA7D656AC}" type="slidenum">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40790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PE"/>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6E2A94-DA60-43D9-B63D-CA758EF372EF}" type="datetimeFigureOut">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82722F-1DB4-4B9F-AB9F-F31EA7D656AC}" type="slidenum">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788348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endParaRPr lang="es-PE"/>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6E2A94-DA60-43D9-B63D-CA758EF372EF}" type="datetimeFigureOut">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82722F-1DB4-4B9F-AB9F-F31EA7D656AC}" type="slidenum">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256556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PE"/>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6E2A94-DA60-43D9-B63D-CA758EF372EF}" type="datetimeFigureOut">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82722F-1DB4-4B9F-AB9F-F31EA7D656AC}" type="slidenum">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8603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fecha 2"/>
          <p:cNvSpPr>
            <a:spLocks noGrp="1"/>
          </p:cNvSpPr>
          <p:nvPr>
            <p:ph type="dt" sz="half" idx="10"/>
          </p:nvPr>
        </p:nvSpPr>
        <p:spPr/>
        <p:txBody>
          <a:bodyPr/>
          <a:lstStyle/>
          <a:p>
            <a:fld id="{4D48963A-B2D3-4575-91C0-BFAB1680BFA9}" type="datetimeFigureOut">
              <a:rPr lang="en-US" smtClean="0"/>
              <a:t>10/14/2025</a:t>
            </a:fld>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2775F6EC-96DA-4C28-8211-AC1AE32EA29F}" type="slidenum">
              <a:rPr lang="en-US" smtClean="0"/>
              <a:t>‹Nº›</a:t>
            </a:fld>
            <a:endParaRPr lang="en-US"/>
          </a:p>
        </p:txBody>
      </p:sp>
    </p:spTree>
    <p:extLst>
      <p:ext uri="{BB962C8B-B14F-4D97-AF65-F5344CB8AC3E}">
        <p14:creationId xmlns:p14="http://schemas.microsoft.com/office/powerpoint/2010/main" val="3750395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PE"/>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6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6E2A94-DA60-43D9-B63D-CA758EF372EF}" type="datetimeFigureOut">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7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8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82722F-1DB4-4B9F-AB9F-F31EA7D656AC}" type="slidenum">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294607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PE"/>
          </a:p>
        </p:txBody>
      </p:sp>
      <p:sp>
        <p:nvSpPr>
          <p:cNvPr id="3" name="2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6E2A94-DA60-43D9-B63D-CA758EF372EF}" type="datetimeFigureOut">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82722F-1DB4-4B9F-AB9F-F31EA7D656AC}" type="slidenum">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953048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6E2A94-DA60-43D9-B63D-CA758EF372EF}" type="datetimeFigureOut">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2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82722F-1DB4-4B9F-AB9F-F31EA7D656AC}" type="slidenum">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62737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endParaRPr lang="es-PE"/>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6E2A94-DA60-43D9-B63D-CA758EF372EF}" type="datetimeFigureOut">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82722F-1DB4-4B9F-AB9F-F31EA7D656AC}" type="slidenum">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01139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endParaRPr lang="es-PE"/>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6E2A94-DA60-43D9-B63D-CA758EF372EF}" type="datetimeFigureOut">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82722F-1DB4-4B9F-AB9F-F31EA7D656AC}" type="slidenum">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08724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PE"/>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6E2A94-DA60-43D9-B63D-CA758EF372EF}" type="datetimeFigureOut">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82722F-1DB4-4B9F-AB9F-F31EA7D656AC}" type="slidenum">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33074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endParaRPr lang="es-PE"/>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6E2A94-DA60-43D9-B63D-CA758EF372EF}" type="datetimeFigureOut">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82722F-1DB4-4B9F-AB9F-F31EA7D656AC}" type="slidenum">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2184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D48963A-B2D3-4575-91C0-BFAB1680BFA9}" type="datetimeFigureOut">
              <a:rPr lang="en-US" smtClean="0"/>
              <a:t>10/14/2025</a:t>
            </a:fld>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2775F6EC-96DA-4C28-8211-AC1AE32EA29F}" type="slidenum">
              <a:rPr lang="en-US" smtClean="0"/>
              <a:t>‹Nº›</a:t>
            </a:fld>
            <a:endParaRPr lang="en-US"/>
          </a:p>
        </p:txBody>
      </p:sp>
    </p:spTree>
    <p:extLst>
      <p:ext uri="{BB962C8B-B14F-4D97-AF65-F5344CB8AC3E}">
        <p14:creationId xmlns:p14="http://schemas.microsoft.com/office/powerpoint/2010/main" val="293087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D48963A-B2D3-4575-91C0-BFAB1680BFA9}" type="datetimeFigureOut">
              <a:rPr lang="en-US" smtClean="0"/>
              <a:t>10/14/2025</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2775F6EC-96DA-4C28-8211-AC1AE32EA29F}" type="slidenum">
              <a:rPr lang="en-US" smtClean="0"/>
              <a:t>‹Nº›</a:t>
            </a:fld>
            <a:endParaRPr lang="en-US"/>
          </a:p>
        </p:txBody>
      </p:sp>
    </p:spTree>
    <p:extLst>
      <p:ext uri="{BB962C8B-B14F-4D97-AF65-F5344CB8AC3E}">
        <p14:creationId xmlns:p14="http://schemas.microsoft.com/office/powerpoint/2010/main" val="1402327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D48963A-B2D3-4575-91C0-BFAB1680BFA9}" type="datetimeFigureOut">
              <a:rPr lang="en-US" smtClean="0"/>
              <a:t>10/14/2025</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2775F6EC-96DA-4C28-8211-AC1AE32EA29F}" type="slidenum">
              <a:rPr lang="en-US" smtClean="0"/>
              <a:t>‹Nº›</a:t>
            </a:fld>
            <a:endParaRPr lang="en-US"/>
          </a:p>
        </p:txBody>
      </p:sp>
    </p:spTree>
    <p:extLst>
      <p:ext uri="{BB962C8B-B14F-4D97-AF65-F5344CB8AC3E}">
        <p14:creationId xmlns:p14="http://schemas.microsoft.com/office/powerpoint/2010/main" val="3405958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48963A-B2D3-4575-91C0-BFAB1680BFA9}" type="datetimeFigureOut">
              <a:rPr lang="en-US" smtClean="0"/>
              <a:t>10/14/2025</a:t>
            </a:fld>
            <a:endParaRPr lang="en-U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75F6EC-96DA-4C28-8211-AC1AE32EA29F}" type="slidenum">
              <a:rPr lang="en-US" smtClean="0"/>
              <a:t>‹Nº›</a:t>
            </a:fld>
            <a:endParaRPr lang="en-US"/>
          </a:p>
        </p:txBody>
      </p:sp>
    </p:spTree>
    <p:extLst>
      <p:ext uri="{BB962C8B-B14F-4D97-AF65-F5344CB8AC3E}">
        <p14:creationId xmlns:p14="http://schemas.microsoft.com/office/powerpoint/2010/main" val="187092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CE4134F-0753-FD21-84F0-9B92676B63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8CFE81A-E8BF-D4A1-8D9B-9E8D5DCC67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D8130DB-23DB-87FA-0F57-9037B02F1B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816C561-17B2-8F44-BC91-989E17E4A89B}"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C1B4832D-22F3-0A15-0504-9DD7CE8561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684A62CA-FEA7-B4B5-2822-06886B2736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EFAB298-A282-C349-B8E7-E03983811FA3}"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87771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CE4134F-0753-FD21-84F0-9B92676B63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8CFE81A-E8BF-D4A1-8D9B-9E8D5DCC67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D8130DB-23DB-87FA-0F57-9037B02F1B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816C561-17B2-8F44-BC91-989E17E4A89B}"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C1B4832D-22F3-0A15-0504-9DD7CE8561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684A62CA-FEA7-B4B5-2822-06886B2736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EFAB298-A282-C349-B8E7-E03983811FA3}"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29560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CE4134F-0753-FD21-84F0-9B92676B63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8CFE81A-E8BF-D4A1-8D9B-9E8D5DCC67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D8130DB-23DB-87FA-0F57-9037B02F1B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816C561-17B2-8F44-BC91-989E17E4A89B}"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C1B4832D-22F3-0A15-0504-9DD7CE8561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684A62CA-FEA7-B4B5-2822-06886B2736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EFAB298-A282-C349-B8E7-E03983811FA3}"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5686422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7B2E950-59DA-44DA-86AC-D5C9E36C7251}" type="datetimeFigureOut">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B101EA2-100B-4639-BC9B-23750EFB092E}" type="slidenum">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657009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6E2A94-DA60-43D9-B63D-CA758EF372EF}" type="datetimeFigureOut">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14/10/2025</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C82722F-1DB4-4B9F-AB9F-F31EA7D656AC}" type="slidenum">
              <a:rPr kumimoji="0" lang="es-P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458006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0.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D28D3-881F-B2B2-D41E-7DE2F530BEA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a:extLst>
              <a:ext uri="{FF2B5EF4-FFF2-40B4-BE49-F238E27FC236}">
                <a16:creationId xmlns:a16="http://schemas.microsoft.com/office/drawing/2014/main" id="{7649477F-A9AA-DB87-7001-583A1502D5FB}"/>
              </a:ext>
            </a:extLst>
          </p:cNvPr>
          <p:cNvPicPr>
            <a:picLocks noChangeAspect="1"/>
          </p:cNvPicPr>
          <p:nvPr/>
        </p:nvPicPr>
        <p:blipFill>
          <a:blip r:embed="rId2"/>
          <a:srcRect t="9" b="9"/>
          <a:stretch/>
        </p:blipFill>
        <p:spPr>
          <a:xfrm>
            <a:off x="20" y="1282"/>
            <a:ext cx="12191980" cy="6856718"/>
          </a:xfrm>
          <a:prstGeom prst="rect">
            <a:avLst/>
          </a:prstGeom>
        </p:spPr>
      </p:pic>
    </p:spTree>
    <p:extLst>
      <p:ext uri="{BB962C8B-B14F-4D97-AF65-F5344CB8AC3E}">
        <p14:creationId xmlns:p14="http://schemas.microsoft.com/office/powerpoint/2010/main" val="1849900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1" y="0"/>
            <a:ext cx="12191999" cy="1316182"/>
          </a:xfrm>
          <a:solidFill>
            <a:schemeClr val="bg1"/>
          </a:solidFill>
          <a:ln>
            <a:solidFill>
              <a:schemeClr val="bg1"/>
            </a:solidFill>
          </a:ln>
        </p:spPr>
        <p:txBody>
          <a:bodyPr>
            <a:noAutofit/>
          </a:bodyPr>
          <a:lstStyle/>
          <a:p>
            <a:pPr algn="ctr"/>
            <a:r>
              <a:rPr lang="es-PE" sz="3600" dirty="0">
                <a:solidFill>
                  <a:srgbClr val="EE0000"/>
                </a:solidFill>
                <a:latin typeface="Gotham" pitchFamily="2" charset="0"/>
                <a:cs typeface="Gotham" pitchFamily="2" charset="0"/>
              </a:rPr>
              <a:t>Y EL TIEMPO ¿CUÁNDO SUCEDERÁN ESTAS COSAS?</a:t>
            </a:r>
          </a:p>
        </p:txBody>
      </p:sp>
      <p:sp>
        <p:nvSpPr>
          <p:cNvPr id="6" name="5 Marcador de texto"/>
          <p:cNvSpPr>
            <a:spLocks noGrp="1"/>
          </p:cNvSpPr>
          <p:nvPr>
            <p:ph type="body" sz="half" idx="2"/>
          </p:nvPr>
        </p:nvSpPr>
        <p:spPr>
          <a:xfrm>
            <a:off x="0" y="1478658"/>
            <a:ext cx="6509657" cy="4381815"/>
          </a:xfrm>
          <a:solidFill>
            <a:schemeClr val="bg1"/>
          </a:solidFill>
          <a:ln>
            <a:solidFill>
              <a:schemeClr val="bg1"/>
            </a:solidFill>
          </a:ln>
        </p:spPr>
        <p:txBody>
          <a:bodyPr>
            <a:normAutofit/>
          </a:bodyPr>
          <a:lstStyle/>
          <a:p>
            <a:pPr marL="457200" indent="-457200">
              <a:buFont typeface="Arial" panose="020B0604020202020204" pitchFamily="34" charset="0"/>
              <a:buChar char="•"/>
            </a:pPr>
            <a:r>
              <a:rPr lang="es-PE" sz="2600" dirty="0">
                <a:latin typeface="Gotham" pitchFamily="2" charset="0"/>
                <a:cs typeface="Gotham" pitchFamily="2" charset="0"/>
              </a:rPr>
              <a:t>El Señor Jesús dijo: “Pero del </a:t>
            </a:r>
            <a:r>
              <a:rPr lang="es-PE" sz="2600" b="1" dirty="0">
                <a:solidFill>
                  <a:srgbClr val="00B0F0"/>
                </a:solidFill>
                <a:latin typeface="Gotham" pitchFamily="2" charset="0"/>
                <a:cs typeface="Gotham" pitchFamily="2" charset="0"/>
              </a:rPr>
              <a:t>DÍA Y LA HORA</a:t>
            </a:r>
            <a:r>
              <a:rPr lang="es-PE" sz="2600" b="1" dirty="0">
                <a:latin typeface="Gotham" pitchFamily="2" charset="0"/>
                <a:cs typeface="Gotham" pitchFamily="2" charset="0"/>
              </a:rPr>
              <a:t> </a:t>
            </a:r>
            <a:r>
              <a:rPr lang="es-PE" sz="2600" dirty="0">
                <a:latin typeface="Gotham" pitchFamily="2" charset="0"/>
                <a:cs typeface="Gotham" pitchFamily="2" charset="0"/>
              </a:rPr>
              <a:t>nadie sabe, ni aun los ángeles de los cielos, sino sólo mi Padre” (Mateo 24:36)</a:t>
            </a:r>
          </a:p>
          <a:p>
            <a:pPr marL="457200" indent="-457200">
              <a:buFont typeface="Arial" panose="020B0604020202020204" pitchFamily="34" charset="0"/>
              <a:buChar char="•"/>
            </a:pPr>
            <a:r>
              <a:rPr lang="es-ES" sz="2600" b="1" dirty="0">
                <a:solidFill>
                  <a:srgbClr val="7030A0"/>
                </a:solidFill>
                <a:latin typeface="Gotham" pitchFamily="2" charset="0"/>
                <a:cs typeface="Gotham" pitchFamily="2" charset="0"/>
              </a:rPr>
              <a:t>El apóstol Pedro dijo</a:t>
            </a:r>
            <a:r>
              <a:rPr lang="es-ES" sz="2600" b="1" dirty="0">
                <a:solidFill>
                  <a:srgbClr val="FF0000"/>
                </a:solidFill>
                <a:latin typeface="Gotham" pitchFamily="2" charset="0"/>
                <a:cs typeface="Gotham" pitchFamily="2" charset="0"/>
              </a:rPr>
              <a:t>: “Más, oh amados, no ignoréis esto; que para con el Señor un día es como mil años; y mil años es como un día” (2Ped.3:8)</a:t>
            </a:r>
            <a:endParaRPr lang="es-PE" sz="2600" b="1" dirty="0">
              <a:solidFill>
                <a:srgbClr val="FF0000"/>
              </a:solidFill>
              <a:latin typeface="Gotham" pitchFamily="2" charset="0"/>
              <a:cs typeface="Gotham" pitchFamily="2" charset="0"/>
            </a:endParaRPr>
          </a:p>
          <a:p>
            <a:pPr marL="457200" indent="-457200">
              <a:buFont typeface="Arial" panose="020B0604020202020204" pitchFamily="34" charset="0"/>
              <a:buChar char="•"/>
            </a:pPr>
            <a:endParaRPr lang="es-PE" sz="2600" b="1" dirty="0">
              <a:latin typeface="Gotham" pitchFamily="2" charset="0"/>
              <a:cs typeface="Gotham" pitchFamily="2" charset="0"/>
            </a:endParaRPr>
          </a:p>
        </p:txBody>
      </p:sp>
      <p:pic>
        <p:nvPicPr>
          <p:cNvPr id="7" name="6 Marcador de contenido" descr="Imagen relacionada"/>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09657" y="1478658"/>
            <a:ext cx="5682343" cy="4381815"/>
          </a:xfrm>
          <a:prstGeom prst="rect">
            <a:avLst/>
          </a:prstGeom>
          <a:noFill/>
          <a:ln>
            <a:noFill/>
          </a:ln>
        </p:spPr>
      </p:pic>
    </p:spTree>
    <p:extLst>
      <p:ext uri="{BB962C8B-B14F-4D97-AF65-F5344CB8AC3E}">
        <p14:creationId xmlns:p14="http://schemas.microsoft.com/office/powerpoint/2010/main" val="188304739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bg/>
                                          </p:spTgt>
                                        </p:tgtEl>
                                        <p:attrNameLst>
                                          <p:attrName>style.visibility</p:attrName>
                                        </p:attrNameLst>
                                      </p:cBhvr>
                                      <p:to>
                                        <p:strVal val="visible"/>
                                      </p:to>
                                    </p:set>
                                    <p:animEffect transition="in" filter="circle(in)">
                                      <p:cBhvr>
                                        <p:cTn id="12" dur="2000"/>
                                        <p:tgtEl>
                                          <p:spTgt spid="6">
                                            <p:bg/>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circle(in)">
                                      <p:cBhvr>
                                        <p:cTn id="17" dur="20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circle(in)">
                                      <p:cBhvr>
                                        <p:cTn id="2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1586347"/>
            <a:ext cx="12192000" cy="3685307"/>
          </a:xfrm>
          <a:solidFill>
            <a:schemeClr val="bg1"/>
          </a:solidFill>
          <a:ln>
            <a:solidFill>
              <a:schemeClr val="bg1"/>
            </a:solidFill>
          </a:ln>
        </p:spPr>
        <p:txBody>
          <a:bodyPr>
            <a:noAutofit/>
          </a:bodyPr>
          <a:lstStyle/>
          <a:p>
            <a:endParaRPr lang="es-ES" sz="3000" b="1" dirty="0">
              <a:solidFill>
                <a:srgbClr val="FF0000"/>
              </a:solidFill>
              <a:latin typeface="Gotham" pitchFamily="2" charset="0"/>
              <a:cs typeface="Gotham" pitchFamily="2" charset="0"/>
            </a:endParaRPr>
          </a:p>
          <a:p>
            <a:r>
              <a:rPr lang="es-ES" sz="3000" b="1" dirty="0">
                <a:solidFill>
                  <a:srgbClr val="FF0000"/>
                </a:solidFill>
                <a:latin typeface="Gotham" pitchFamily="2" charset="0"/>
                <a:cs typeface="Gotham" pitchFamily="2" charset="0"/>
              </a:rPr>
              <a:t>Profetas y apóstoles </a:t>
            </a:r>
            <a:r>
              <a:rPr lang="es-ES" sz="3000" dirty="0">
                <a:latin typeface="Gotham" pitchFamily="2" charset="0"/>
                <a:cs typeface="Gotham" pitchFamily="2" charset="0"/>
              </a:rPr>
              <a:t>e incluso </a:t>
            </a:r>
            <a:r>
              <a:rPr lang="es-ES" sz="3000" b="1" dirty="0">
                <a:solidFill>
                  <a:srgbClr val="FF0000"/>
                </a:solidFill>
                <a:latin typeface="Gotham" pitchFamily="2" charset="0"/>
                <a:cs typeface="Gotham" pitchFamily="2" charset="0"/>
              </a:rPr>
              <a:t>Jesús</a:t>
            </a:r>
            <a:r>
              <a:rPr lang="es-ES" sz="3000" dirty="0">
                <a:latin typeface="Gotham" pitchFamily="2" charset="0"/>
                <a:cs typeface="Gotham" pitchFamily="2" charset="0"/>
              </a:rPr>
              <a:t> cuando estuvo en la tierra, no tenían las respuestas a todas sus preguntas sobre la escatología. La historia es Su historia.</a:t>
            </a:r>
          </a:p>
          <a:p>
            <a:r>
              <a:rPr lang="es-ES" sz="3000" dirty="0">
                <a:latin typeface="Gotham" pitchFamily="2" charset="0"/>
                <a:cs typeface="Gotham" pitchFamily="2" charset="0"/>
              </a:rPr>
              <a:t> La figura 9.3 da una serie de pasajes clave para recordarnos que solo nuestro Padre Celestial entiende todos los detalles sobre el final de Su historia.</a:t>
            </a:r>
          </a:p>
        </p:txBody>
      </p:sp>
    </p:spTree>
    <p:extLst>
      <p:ext uri="{BB962C8B-B14F-4D97-AF65-F5344CB8AC3E}">
        <p14:creationId xmlns:p14="http://schemas.microsoft.com/office/powerpoint/2010/main" val="4080364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071153"/>
          </a:xfrm>
          <a:solidFill>
            <a:schemeClr val="bg1"/>
          </a:solidFill>
          <a:ln>
            <a:solidFill>
              <a:schemeClr val="bg1"/>
            </a:solidFill>
          </a:ln>
        </p:spPr>
        <p:txBody>
          <a:bodyPr>
            <a:normAutofit/>
          </a:bodyPr>
          <a:lstStyle/>
          <a:p>
            <a:r>
              <a:rPr lang="es-ES" sz="2800" b="1" dirty="0">
                <a:solidFill>
                  <a:srgbClr val="EE0000"/>
                </a:solidFill>
                <a:latin typeface="Gotham" pitchFamily="2" charset="0"/>
                <a:ea typeface="+mn-ea"/>
                <a:cs typeface="Gotham" pitchFamily="2" charset="0"/>
              </a:rPr>
              <a:t>2. LA SEGUNDA DEFENSA </a:t>
            </a:r>
            <a:r>
              <a:rPr lang="es-ES" sz="2800" dirty="0">
                <a:latin typeface="Gotham" pitchFamily="2" charset="0"/>
                <a:ea typeface="+mn-ea"/>
                <a:cs typeface="Gotham" pitchFamily="2" charset="0"/>
              </a:rPr>
              <a:t>al estudiar la escatología es centrarse en el PANORAMA GENERAL, no en los pequeños detalles.</a:t>
            </a:r>
            <a:endParaRPr lang="en-US" sz="2800" dirty="0">
              <a:latin typeface="Gotham" pitchFamily="2" charset="0"/>
              <a:cs typeface="Gotham" pitchFamily="2" charset="0"/>
            </a:endParaRPr>
          </a:p>
        </p:txBody>
      </p:sp>
      <p:sp>
        <p:nvSpPr>
          <p:cNvPr id="3" name="Marcador de contenido 2"/>
          <p:cNvSpPr>
            <a:spLocks noGrp="1"/>
          </p:cNvSpPr>
          <p:nvPr>
            <p:ph idx="1"/>
          </p:nvPr>
        </p:nvSpPr>
        <p:spPr>
          <a:xfrm>
            <a:off x="0" y="1884217"/>
            <a:ext cx="12192000" cy="3823856"/>
          </a:xfrm>
          <a:solidFill>
            <a:schemeClr val="bg1"/>
          </a:solidFill>
          <a:ln>
            <a:solidFill>
              <a:schemeClr val="bg1"/>
            </a:solidFill>
          </a:ln>
        </p:spPr>
        <p:txBody>
          <a:bodyPr>
            <a:normAutofit/>
          </a:bodyPr>
          <a:lstStyle/>
          <a:p>
            <a:endParaRPr lang="es-ES" b="1" dirty="0">
              <a:solidFill>
                <a:srgbClr val="00B0F0"/>
              </a:solidFill>
              <a:latin typeface="Gotham" pitchFamily="2" charset="0"/>
              <a:cs typeface="Gotham" pitchFamily="2" charset="0"/>
            </a:endParaRPr>
          </a:p>
          <a:p>
            <a:r>
              <a:rPr lang="es-ES" b="1" dirty="0">
                <a:solidFill>
                  <a:srgbClr val="0070C0"/>
                </a:solidFill>
                <a:latin typeface="Gotham" pitchFamily="2" charset="0"/>
                <a:cs typeface="Gotham" pitchFamily="2" charset="0"/>
              </a:rPr>
              <a:t>Con respecto a la escatología, el Espíritu Santo guio a los escritores a enfocarse en la GRAN historia del regreso de Cristo, </a:t>
            </a:r>
            <a:r>
              <a:rPr lang="es-ES" dirty="0">
                <a:latin typeface="Gotham" pitchFamily="2" charset="0"/>
                <a:cs typeface="Gotham" pitchFamily="2" charset="0"/>
              </a:rPr>
              <a:t>que incluye: la gloria de Cristo, separar a los pecadores de los santos, recompensar a los justos, y juzgar a los injustos.</a:t>
            </a:r>
          </a:p>
          <a:p>
            <a:r>
              <a:rPr lang="es-ES" b="1" dirty="0">
                <a:solidFill>
                  <a:srgbClr val="FF0000"/>
                </a:solidFill>
                <a:latin typeface="Gotham" pitchFamily="2" charset="0"/>
                <a:cs typeface="Gotham" pitchFamily="2" charset="0"/>
              </a:rPr>
              <a:t>Los escritores bíblicos se enfocan en los resultados finales, NO en los pequeños detalles de los tiempos y las estaciones.</a:t>
            </a:r>
          </a:p>
        </p:txBody>
      </p:sp>
    </p:spTree>
    <p:extLst>
      <p:ext uri="{BB962C8B-B14F-4D97-AF65-F5344CB8AC3E}">
        <p14:creationId xmlns:p14="http://schemas.microsoft.com/office/powerpoint/2010/main" val="3653722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1558638"/>
            <a:ext cx="12192000" cy="3740725"/>
          </a:xfrm>
          <a:solidFill>
            <a:schemeClr val="bg1"/>
          </a:solidFill>
          <a:ln>
            <a:solidFill>
              <a:schemeClr val="bg1"/>
            </a:solidFill>
          </a:ln>
        </p:spPr>
        <p:txBody>
          <a:bodyPr>
            <a:normAutofit/>
          </a:bodyPr>
          <a:lstStyle/>
          <a:p>
            <a:r>
              <a:rPr lang="es-ES" sz="3000" dirty="0">
                <a:latin typeface="Gotham" pitchFamily="2" charset="0"/>
                <a:cs typeface="Gotham" pitchFamily="2" charset="0"/>
              </a:rPr>
              <a:t>Mateo es un buen ejemplo de esto. Él entreteje su escatología en todo su Evangelio. La figura 9.4 da ejemplos de cómo Mateo se centró en los resultados finales cuando Jesús regrese. </a:t>
            </a:r>
          </a:p>
          <a:p>
            <a:r>
              <a:rPr lang="es-ES" sz="3000" dirty="0">
                <a:latin typeface="Gotham" pitchFamily="2" charset="0"/>
                <a:cs typeface="Gotham" pitchFamily="2" charset="0"/>
              </a:rPr>
              <a:t>Todo buen estudiante debe aprender a responder estas preguntas. En cada uno de estos pasajes, la gran pregunta escatológica en la que deberá enfocarse es: </a:t>
            </a:r>
            <a:r>
              <a:rPr lang="es-ES" sz="3000" b="1" dirty="0">
                <a:solidFill>
                  <a:srgbClr val="FF0000"/>
                </a:solidFill>
                <a:latin typeface="Gotham" pitchFamily="2" charset="0"/>
                <a:cs typeface="Gotham" pitchFamily="2" charset="0"/>
              </a:rPr>
              <a:t>¿EN QUÉ GRUPO ESTARÉ?</a:t>
            </a:r>
            <a:endParaRPr lang="en-US" sz="3000" b="1" dirty="0">
              <a:solidFill>
                <a:srgbClr val="FF0000"/>
              </a:solidFill>
              <a:latin typeface="Gotham" pitchFamily="2" charset="0"/>
              <a:cs typeface="Gotham" pitchFamily="2" charset="0"/>
            </a:endParaRPr>
          </a:p>
        </p:txBody>
      </p:sp>
    </p:spTree>
    <p:extLst>
      <p:ext uri="{BB962C8B-B14F-4D97-AF65-F5344CB8AC3E}">
        <p14:creationId xmlns:p14="http://schemas.microsoft.com/office/powerpoint/2010/main" val="1305043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227511"/>
          </a:xfrm>
          <a:solidFill>
            <a:schemeClr val="bg1"/>
          </a:solidFill>
          <a:ln>
            <a:solidFill>
              <a:schemeClr val="bg1"/>
            </a:solidFill>
          </a:ln>
        </p:spPr>
        <p:txBody>
          <a:bodyPr>
            <a:normAutofit/>
          </a:bodyPr>
          <a:lstStyle/>
          <a:p>
            <a:pPr algn="ctr"/>
            <a:r>
              <a:rPr lang="es-ES" sz="3600" b="1" dirty="0">
                <a:solidFill>
                  <a:srgbClr val="EE0000"/>
                </a:solidFill>
                <a:latin typeface="Gotham Black" panose="02000603040000020004" pitchFamily="2" charset="0"/>
                <a:ea typeface="+mn-ea"/>
                <a:cs typeface="Gotham" pitchFamily="2" charset="0"/>
              </a:rPr>
              <a:t>LA ESCATOLOGÍA DE PABLO </a:t>
            </a:r>
            <a:br>
              <a:rPr lang="es-ES" sz="3600" b="1" dirty="0">
                <a:solidFill>
                  <a:srgbClr val="EE0000"/>
                </a:solidFill>
                <a:latin typeface="Gotham Black" panose="02000603040000020004" pitchFamily="2" charset="0"/>
                <a:ea typeface="+mn-ea"/>
                <a:cs typeface="Gotham" pitchFamily="2" charset="0"/>
              </a:rPr>
            </a:br>
            <a:r>
              <a:rPr lang="es-ES" sz="3600" b="1" dirty="0">
                <a:solidFill>
                  <a:srgbClr val="EE0000"/>
                </a:solidFill>
                <a:latin typeface="Gotham Black" panose="02000603040000020004" pitchFamily="2" charset="0"/>
                <a:ea typeface="+mn-ea"/>
                <a:cs typeface="Gotham" pitchFamily="2" charset="0"/>
              </a:rPr>
              <a:t>ES DE CORTO ALCANCE</a:t>
            </a:r>
            <a:endParaRPr lang="en-US" sz="5400" dirty="0">
              <a:solidFill>
                <a:srgbClr val="EE0000"/>
              </a:solidFill>
              <a:latin typeface="Gotham Black" panose="02000603040000020004" pitchFamily="2" charset="0"/>
              <a:cs typeface="Gotham" pitchFamily="2" charset="0"/>
            </a:endParaRPr>
          </a:p>
        </p:txBody>
      </p:sp>
      <p:sp>
        <p:nvSpPr>
          <p:cNvPr id="3" name="Marcador de contenido 2"/>
          <p:cNvSpPr>
            <a:spLocks noGrp="1"/>
          </p:cNvSpPr>
          <p:nvPr>
            <p:ph idx="1"/>
          </p:nvPr>
        </p:nvSpPr>
        <p:spPr>
          <a:xfrm>
            <a:off x="0" y="1573876"/>
            <a:ext cx="12192000" cy="4402975"/>
          </a:xfrm>
          <a:solidFill>
            <a:schemeClr val="bg1"/>
          </a:solidFill>
          <a:ln>
            <a:solidFill>
              <a:schemeClr val="bg1"/>
            </a:solidFill>
          </a:ln>
        </p:spPr>
        <p:txBody>
          <a:bodyPr>
            <a:normAutofit lnSpcReduction="10000"/>
          </a:bodyPr>
          <a:lstStyle/>
          <a:p>
            <a:endParaRPr lang="es-ES" sz="3000" dirty="0">
              <a:latin typeface="Gotham" pitchFamily="2" charset="0"/>
              <a:cs typeface="Gotham" pitchFamily="2" charset="0"/>
            </a:endParaRPr>
          </a:p>
          <a:p>
            <a:r>
              <a:rPr lang="es-ES" sz="3000" dirty="0">
                <a:latin typeface="Gotham" pitchFamily="2" charset="0"/>
                <a:cs typeface="Gotham" pitchFamily="2" charset="0"/>
              </a:rPr>
              <a:t>La escatología de Pablo, por otro lado</a:t>
            </a:r>
            <a:r>
              <a:rPr lang="es-ES" sz="3000" dirty="0">
                <a:solidFill>
                  <a:srgbClr val="FF0000"/>
                </a:solidFill>
                <a:latin typeface="Gotham" pitchFamily="2" charset="0"/>
                <a:cs typeface="Gotham" pitchFamily="2" charset="0"/>
              </a:rPr>
              <a:t>, </a:t>
            </a:r>
            <a:r>
              <a:rPr lang="es-ES" sz="3000" b="1" dirty="0">
                <a:solidFill>
                  <a:srgbClr val="FF0000"/>
                </a:solidFill>
                <a:latin typeface="Gotham" pitchFamily="2" charset="0"/>
                <a:cs typeface="Gotham" pitchFamily="2" charset="0"/>
              </a:rPr>
              <a:t>enfatiza que nuestro tiempo en la tierra es corto</a:t>
            </a:r>
            <a:r>
              <a:rPr lang="es-ES" sz="3000" dirty="0">
                <a:solidFill>
                  <a:srgbClr val="FF0000"/>
                </a:solidFill>
                <a:latin typeface="Gotham" pitchFamily="2" charset="0"/>
                <a:cs typeface="Gotham" pitchFamily="2" charset="0"/>
              </a:rPr>
              <a:t> </a:t>
            </a:r>
            <a:r>
              <a:rPr lang="es-ES" sz="3000" dirty="0">
                <a:latin typeface="Gotham" pitchFamily="2" charset="0"/>
                <a:cs typeface="Gotham" pitchFamily="2" charset="0"/>
              </a:rPr>
              <a:t>(1 Co 7:29). Debemos usar las cosas de este mundo sin apegarnos a ellas, “porque la apariencia de este mundo se pasa” (1 Co 7:31), “…porque nada hemos traído a este mundo, y sin duda nada podremos sacar” (1 Ti 6:7). </a:t>
            </a:r>
          </a:p>
          <a:p>
            <a:r>
              <a:rPr lang="es-ES" sz="3000" b="1" dirty="0">
                <a:solidFill>
                  <a:srgbClr val="00B0F0"/>
                </a:solidFill>
                <a:latin typeface="Gotham" pitchFamily="2" charset="0"/>
                <a:cs typeface="Gotham" pitchFamily="2" charset="0"/>
              </a:rPr>
              <a:t>Pablo nos asegura la verdad del Rapto (1 </a:t>
            </a:r>
            <a:r>
              <a:rPr lang="es-ES" sz="3000" b="1" dirty="0" err="1">
                <a:solidFill>
                  <a:srgbClr val="00B0F0"/>
                </a:solidFill>
                <a:latin typeface="Gotham" pitchFamily="2" charset="0"/>
                <a:cs typeface="Gotham" pitchFamily="2" charset="0"/>
              </a:rPr>
              <a:t>Ts</a:t>
            </a:r>
            <a:r>
              <a:rPr lang="es-ES" sz="3000" b="1" dirty="0">
                <a:solidFill>
                  <a:srgbClr val="00B0F0"/>
                </a:solidFill>
                <a:latin typeface="Gotham" pitchFamily="2" charset="0"/>
                <a:cs typeface="Gotham" pitchFamily="2" charset="0"/>
              </a:rPr>
              <a:t> 4:13-18) y también de la Revelación, cuando Cristo juzgue al Anticristo (2 </a:t>
            </a:r>
            <a:r>
              <a:rPr lang="es-ES" sz="3000" b="1" dirty="0" err="1">
                <a:solidFill>
                  <a:srgbClr val="00B0F0"/>
                </a:solidFill>
                <a:latin typeface="Gotham" pitchFamily="2" charset="0"/>
                <a:cs typeface="Gotham" pitchFamily="2" charset="0"/>
              </a:rPr>
              <a:t>Ts</a:t>
            </a:r>
            <a:r>
              <a:rPr lang="es-ES" sz="3000" b="1" dirty="0">
                <a:solidFill>
                  <a:srgbClr val="00B0F0"/>
                </a:solidFill>
                <a:latin typeface="Gotham" pitchFamily="2" charset="0"/>
                <a:cs typeface="Gotham" pitchFamily="2" charset="0"/>
              </a:rPr>
              <a:t> 2:1-12). </a:t>
            </a:r>
          </a:p>
          <a:p>
            <a:endParaRPr lang="es-ES" sz="3000" b="1" dirty="0">
              <a:solidFill>
                <a:srgbClr val="00B0F0"/>
              </a:solidFill>
              <a:latin typeface="Gotham" pitchFamily="2" charset="0"/>
              <a:cs typeface="Gotham" pitchFamily="2" charset="0"/>
            </a:endParaRPr>
          </a:p>
          <a:p>
            <a:endParaRPr lang="es-ES" sz="3000" b="1" dirty="0">
              <a:solidFill>
                <a:srgbClr val="00B0F0"/>
              </a:solidFill>
              <a:latin typeface="Gotham" pitchFamily="2" charset="0"/>
              <a:cs typeface="Gotham" pitchFamily="2" charset="0"/>
            </a:endParaRPr>
          </a:p>
        </p:txBody>
      </p:sp>
    </p:spTree>
    <p:extLst>
      <p:ext uri="{BB962C8B-B14F-4D97-AF65-F5344CB8AC3E}">
        <p14:creationId xmlns:p14="http://schemas.microsoft.com/office/powerpoint/2010/main" val="2314601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900546"/>
            <a:ext cx="12192000" cy="5056909"/>
          </a:xfrm>
          <a:solidFill>
            <a:schemeClr val="bg1"/>
          </a:solidFill>
          <a:ln>
            <a:solidFill>
              <a:schemeClr val="bg1"/>
            </a:solidFill>
          </a:ln>
        </p:spPr>
        <p:txBody>
          <a:bodyPr>
            <a:normAutofit/>
          </a:bodyPr>
          <a:lstStyle/>
          <a:p>
            <a:endParaRPr lang="es-ES" sz="3000" b="1" dirty="0">
              <a:solidFill>
                <a:srgbClr val="00B0F0"/>
              </a:solidFill>
              <a:latin typeface="Gotham" pitchFamily="2" charset="0"/>
              <a:cs typeface="Gotham" pitchFamily="2" charset="0"/>
            </a:endParaRPr>
          </a:p>
          <a:p>
            <a:r>
              <a:rPr lang="es-ES" sz="3000" b="1" dirty="0">
                <a:solidFill>
                  <a:srgbClr val="0070C0"/>
                </a:solidFill>
                <a:latin typeface="Gotham" pitchFamily="2" charset="0"/>
                <a:cs typeface="Gotham" pitchFamily="2" charset="0"/>
              </a:rPr>
              <a:t>Pero Pablo no menciona el Milenio ni los nuevos cielos y tierra.</a:t>
            </a:r>
            <a:r>
              <a:rPr lang="es-ES" sz="3000" dirty="0">
                <a:solidFill>
                  <a:srgbClr val="0070C0"/>
                </a:solidFill>
                <a:latin typeface="Gotham" pitchFamily="2" charset="0"/>
                <a:cs typeface="Gotham" pitchFamily="2" charset="0"/>
              </a:rPr>
              <a:t> </a:t>
            </a:r>
            <a:r>
              <a:rPr lang="es-ES" sz="3000" dirty="0">
                <a:latin typeface="Gotham" pitchFamily="2" charset="0"/>
                <a:cs typeface="Gotham" pitchFamily="2" charset="0"/>
              </a:rPr>
              <a:t>Además, dado que Pablo a menudo les escribía a los nuevos conversos, ¡no aclara muchas de las preguntas que a los creyentes maduros les gustaría leer! </a:t>
            </a:r>
          </a:p>
          <a:p>
            <a:r>
              <a:rPr lang="es-ES" sz="3000" b="1" dirty="0">
                <a:solidFill>
                  <a:srgbClr val="0070C0"/>
                </a:solidFill>
                <a:latin typeface="Gotham" pitchFamily="2" charset="0"/>
                <a:cs typeface="Gotham" pitchFamily="2" charset="0"/>
              </a:rPr>
              <a:t>La escatología de Pablo nos enseña a vivir listos para encontrarnos con Jesús en cualquier momento </a:t>
            </a:r>
            <a:r>
              <a:rPr lang="es-ES" sz="3000" b="1" dirty="0">
                <a:solidFill>
                  <a:srgbClr val="FF0000"/>
                </a:solidFill>
                <a:latin typeface="Gotham" pitchFamily="2" charset="0"/>
                <a:cs typeface="Gotham" pitchFamily="2" charset="0"/>
              </a:rPr>
              <a:t>y ser cambiados en un instante, en un abrir y cerrar de ojos en la última trompeta (1 Co 15:52).</a:t>
            </a:r>
            <a:endParaRPr lang="en-US" sz="3000" b="1" dirty="0">
              <a:solidFill>
                <a:srgbClr val="FF0000"/>
              </a:solidFill>
              <a:latin typeface="Gotham" pitchFamily="2" charset="0"/>
              <a:cs typeface="Gotham" pitchFamily="2" charset="0"/>
            </a:endParaRPr>
          </a:p>
        </p:txBody>
      </p:sp>
    </p:spTree>
    <p:extLst>
      <p:ext uri="{BB962C8B-B14F-4D97-AF65-F5344CB8AC3E}">
        <p14:creationId xmlns:p14="http://schemas.microsoft.com/office/powerpoint/2010/main" val="3676296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1813955"/>
            <a:ext cx="12192000" cy="4379027"/>
          </a:xfrm>
          <a:solidFill>
            <a:schemeClr val="bg1"/>
          </a:solidFill>
          <a:ln>
            <a:solidFill>
              <a:schemeClr val="bg1"/>
            </a:solidFill>
          </a:ln>
        </p:spPr>
        <p:txBody>
          <a:bodyPr>
            <a:noAutofit/>
          </a:bodyPr>
          <a:lstStyle/>
          <a:p>
            <a:pPr marL="0" indent="0">
              <a:buNone/>
            </a:pPr>
            <a:endParaRPr lang="es-ES" dirty="0">
              <a:latin typeface="Gotham" pitchFamily="2" charset="0"/>
              <a:cs typeface="Gotham" pitchFamily="2" charset="0"/>
            </a:endParaRPr>
          </a:p>
          <a:p>
            <a:r>
              <a:rPr lang="es-ES" dirty="0">
                <a:latin typeface="Gotham" pitchFamily="2" charset="0"/>
                <a:cs typeface="Gotham" pitchFamily="2" charset="0"/>
              </a:rPr>
              <a:t>“E inmediatamente después de la tribulación de aquellos días, el sol se oscurecerá, y la luna no dará su resplandor, y las estrellas caerán del cielo, y las potencias de los cielos serán conmovidas. Entonces aparecerá la señal del Hijo del Hombre en el cielo; y entonces lamentarán todas las tribus de la tierra, y verán al Hijo del Hombre viniendo sobre las nubes del cielo, con poder y gran gloria. Y enviará sus ángeles con gran voz de trompeta, y juntarán a sus escogidos, de los cuatro vientos, desde un extremo del cielo hasta el otro” (Mt 24:29-31). </a:t>
            </a:r>
          </a:p>
        </p:txBody>
      </p:sp>
      <p:sp>
        <p:nvSpPr>
          <p:cNvPr id="4" name="Rectángulo 3">
            <a:extLst>
              <a:ext uri="{FF2B5EF4-FFF2-40B4-BE49-F238E27FC236}">
                <a16:creationId xmlns:a16="http://schemas.microsoft.com/office/drawing/2014/main" id="{5CC3F3BC-AD45-4327-97F2-720D01E384E9}"/>
              </a:ext>
            </a:extLst>
          </p:cNvPr>
          <p:cNvSpPr/>
          <p:nvPr/>
        </p:nvSpPr>
        <p:spPr>
          <a:xfrm>
            <a:off x="0" y="-1"/>
            <a:ext cx="12192000" cy="14675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 name="CuadroTexto 4">
            <a:extLst>
              <a:ext uri="{FF2B5EF4-FFF2-40B4-BE49-F238E27FC236}">
                <a16:creationId xmlns:a16="http://schemas.microsoft.com/office/drawing/2014/main" id="{19998072-5394-65DC-2236-6D7F2D5DC262}"/>
              </a:ext>
            </a:extLst>
          </p:cNvPr>
          <p:cNvSpPr txBox="1"/>
          <p:nvPr/>
        </p:nvSpPr>
        <p:spPr>
          <a:xfrm>
            <a:off x="928254" y="72074"/>
            <a:ext cx="10335491" cy="1323439"/>
          </a:xfrm>
          <a:prstGeom prst="rect">
            <a:avLst/>
          </a:prstGeom>
          <a:noFill/>
        </p:spPr>
        <p:txBody>
          <a:bodyPr wrap="square" rtlCol="0">
            <a:spAutoFit/>
          </a:bodyPr>
          <a:lstStyle/>
          <a:p>
            <a:pPr algn="ctr"/>
            <a:r>
              <a:rPr lang="es-ES" sz="4000" b="1" dirty="0">
                <a:solidFill>
                  <a:srgbClr val="EE0000"/>
                </a:solidFill>
                <a:latin typeface="Gotham" pitchFamily="2" charset="0"/>
                <a:cs typeface="Gotham" pitchFamily="2" charset="0"/>
              </a:rPr>
              <a:t>¡LA ESCATOLOGÍA DE PEDRO ES DE ALCANCE EXTRALARGO!</a:t>
            </a:r>
            <a:endParaRPr lang="es-PE" sz="4000" dirty="0">
              <a:latin typeface="Gotham" pitchFamily="2" charset="0"/>
              <a:cs typeface="Gotham" pitchFamily="2" charset="0"/>
            </a:endParaRPr>
          </a:p>
        </p:txBody>
      </p:sp>
    </p:spTree>
    <p:extLst>
      <p:ext uri="{BB962C8B-B14F-4D97-AF65-F5344CB8AC3E}">
        <p14:creationId xmlns:p14="http://schemas.microsoft.com/office/powerpoint/2010/main" val="1000358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1101437"/>
            <a:ext cx="12192000" cy="4655127"/>
          </a:xfrm>
          <a:solidFill>
            <a:schemeClr val="bg1"/>
          </a:solidFill>
          <a:ln>
            <a:solidFill>
              <a:schemeClr val="bg1"/>
            </a:solidFill>
          </a:ln>
        </p:spPr>
        <p:txBody>
          <a:bodyPr>
            <a:noAutofit/>
          </a:bodyPr>
          <a:lstStyle/>
          <a:p>
            <a:r>
              <a:rPr lang="es-ES" sz="3000" dirty="0">
                <a:latin typeface="Gotham" pitchFamily="2" charset="0"/>
                <a:cs typeface="Gotham" pitchFamily="2" charset="0"/>
              </a:rPr>
              <a:t>Justo antes de la ascensión del Señor, Pedro se encontraba entre los que estaban ansiosos por saber todas las respuestas acerca de la escatología (</a:t>
            </a:r>
            <a:r>
              <a:rPr lang="es-ES" sz="3000" dirty="0" err="1">
                <a:latin typeface="Gotham" pitchFamily="2" charset="0"/>
                <a:cs typeface="Gotham" pitchFamily="2" charset="0"/>
              </a:rPr>
              <a:t>Hch</a:t>
            </a:r>
            <a:r>
              <a:rPr lang="es-ES" sz="3000" dirty="0">
                <a:latin typeface="Gotham" pitchFamily="2" charset="0"/>
                <a:cs typeface="Gotham" pitchFamily="2" charset="0"/>
              </a:rPr>
              <a:t> 1:6-7).</a:t>
            </a:r>
          </a:p>
          <a:p>
            <a:r>
              <a:rPr lang="es-ES" sz="3000" dirty="0">
                <a:latin typeface="Gotham" pitchFamily="2" charset="0"/>
                <a:cs typeface="Gotham" pitchFamily="2" charset="0"/>
              </a:rPr>
              <a:t> Pero a medida que transcurrieron los años después de la resurrección de Cristo, </a:t>
            </a:r>
            <a:r>
              <a:rPr lang="es-ES" sz="3000" b="1" dirty="0">
                <a:solidFill>
                  <a:srgbClr val="FF0000"/>
                </a:solidFill>
                <a:latin typeface="Gotham" pitchFamily="2" charset="0"/>
                <a:cs typeface="Gotham" pitchFamily="2" charset="0"/>
              </a:rPr>
              <a:t>Pedro pasó de enfocarse en fechas y tiempos a enfocarse en ser testigo, evangelista, misionero y pastor fiel de las ovejas de su Padre</a:t>
            </a:r>
            <a:r>
              <a:rPr lang="es-ES" sz="3000" b="1" dirty="0">
                <a:latin typeface="Gotham" pitchFamily="2" charset="0"/>
                <a:cs typeface="Gotham" pitchFamily="2" charset="0"/>
              </a:rPr>
              <a:t>. </a:t>
            </a:r>
          </a:p>
          <a:p>
            <a:r>
              <a:rPr lang="es-ES" sz="3000" dirty="0">
                <a:solidFill>
                  <a:prstClr val="black"/>
                </a:solidFill>
                <a:latin typeface="Gotham" pitchFamily="2" charset="0"/>
                <a:cs typeface="Gotham" pitchFamily="2" charset="0"/>
              </a:rPr>
              <a:t>Después de décadas de ministerio fiel, el Espíritu Santo inspira a Pedro a escribir dos cartas o epístolas.</a:t>
            </a:r>
            <a:endParaRPr lang="es-ES" sz="3000" dirty="0">
              <a:latin typeface="Gotham" pitchFamily="2" charset="0"/>
              <a:cs typeface="Gotham" pitchFamily="2" charset="0"/>
            </a:endParaRPr>
          </a:p>
        </p:txBody>
      </p:sp>
    </p:spTree>
    <p:extLst>
      <p:ext uri="{BB962C8B-B14F-4D97-AF65-F5344CB8AC3E}">
        <p14:creationId xmlns:p14="http://schemas.microsoft.com/office/powerpoint/2010/main" val="2369539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1129146"/>
            <a:ext cx="12192000" cy="4599708"/>
          </a:xfrm>
          <a:solidFill>
            <a:schemeClr val="bg1"/>
          </a:solidFill>
          <a:ln>
            <a:solidFill>
              <a:schemeClr val="bg1"/>
            </a:solidFill>
          </a:ln>
        </p:spPr>
        <p:txBody>
          <a:bodyPr>
            <a:noAutofit/>
          </a:bodyPr>
          <a:lstStyle/>
          <a:p>
            <a:r>
              <a:rPr lang="es-ES" sz="3000" b="1" dirty="0">
                <a:solidFill>
                  <a:srgbClr val="0070C0"/>
                </a:solidFill>
                <a:latin typeface="Gotham" pitchFamily="2" charset="0"/>
                <a:cs typeface="Gotham" pitchFamily="2" charset="0"/>
              </a:rPr>
              <a:t>PERO PEDRO NO ESCRIBE ACERCA DEL RAPTO, EL ANTICRISTO, LA TRIBULACIÓN NI EL MILENIO. </a:t>
            </a:r>
            <a:r>
              <a:rPr lang="es-ES" sz="3000" dirty="0">
                <a:latin typeface="Gotham" pitchFamily="2" charset="0"/>
                <a:cs typeface="Gotham" pitchFamily="2" charset="0"/>
              </a:rPr>
              <a:t>Años de caminar en el Espíritu Santo y crecer en gracia le enseñaron a Pedro a dejarle los detalles de la escatología a Dios. </a:t>
            </a:r>
          </a:p>
          <a:p>
            <a:r>
              <a:rPr lang="es-ES" sz="3000" dirty="0">
                <a:latin typeface="Gotham" pitchFamily="2" charset="0"/>
                <a:cs typeface="Gotham" pitchFamily="2" charset="0"/>
              </a:rPr>
              <a:t>Él nos advierte que los burladores negarán el regreso del Señor. Pedro enfatiza una gran verdad para los estudiantes de escatología. El viejo pescador escribe: </a:t>
            </a:r>
            <a:r>
              <a:rPr lang="es-ES" sz="3000" b="1" dirty="0">
                <a:solidFill>
                  <a:srgbClr val="FF0000"/>
                </a:solidFill>
                <a:latin typeface="Gotham" pitchFamily="2" charset="0"/>
                <a:cs typeface="Gotham" pitchFamily="2" charset="0"/>
              </a:rPr>
              <a:t>“Mas, oh amados, no ignoréis esto: que para con el Señor un día es como mil años, y mil años como un día” (2 P. 3:8).</a:t>
            </a:r>
            <a:endParaRPr lang="en-US" sz="3000" b="1" dirty="0">
              <a:solidFill>
                <a:srgbClr val="FF0000"/>
              </a:solidFill>
              <a:latin typeface="Gotham" pitchFamily="2" charset="0"/>
              <a:cs typeface="Gotham" pitchFamily="2" charset="0"/>
            </a:endParaRPr>
          </a:p>
        </p:txBody>
      </p:sp>
    </p:spTree>
    <p:extLst>
      <p:ext uri="{BB962C8B-B14F-4D97-AF65-F5344CB8AC3E}">
        <p14:creationId xmlns:p14="http://schemas.microsoft.com/office/powerpoint/2010/main" val="452063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893618"/>
            <a:ext cx="12192000" cy="5070764"/>
          </a:xfrm>
          <a:solidFill>
            <a:schemeClr val="bg1"/>
          </a:solidFill>
          <a:ln>
            <a:solidFill>
              <a:schemeClr val="bg1"/>
            </a:solidFill>
          </a:ln>
        </p:spPr>
        <p:txBody>
          <a:bodyPr>
            <a:noAutofit/>
          </a:bodyPr>
          <a:lstStyle/>
          <a:p>
            <a:r>
              <a:rPr lang="es-ES" b="1" dirty="0">
                <a:solidFill>
                  <a:srgbClr val="0070C0"/>
                </a:solidFill>
                <a:latin typeface="Gotham" pitchFamily="2" charset="0"/>
                <a:cs typeface="Gotham" pitchFamily="2" charset="0"/>
              </a:rPr>
              <a:t>PEDRO NOS ACONSEJA:</a:t>
            </a:r>
            <a:r>
              <a:rPr lang="es-ES" dirty="0">
                <a:solidFill>
                  <a:srgbClr val="0070C0"/>
                </a:solidFill>
                <a:latin typeface="Gotham" pitchFamily="2" charset="0"/>
                <a:cs typeface="Gotham" pitchFamily="2" charset="0"/>
              </a:rPr>
              <a:t> </a:t>
            </a:r>
            <a:r>
              <a:rPr lang="es-ES" dirty="0">
                <a:latin typeface="Gotham" pitchFamily="2" charset="0"/>
                <a:cs typeface="Gotham" pitchFamily="2" charset="0"/>
              </a:rPr>
              <a:t>“Pero el día del Señor vendrá como ladrón en la noche; en el cual los cielos pasarán con grande estruendo, y los elementos ardiendo serán deshechos, y la tierra y las obras que en ella hay serán quemadas </a:t>
            </a:r>
            <a:r>
              <a:rPr lang="es-ES" b="1" dirty="0">
                <a:solidFill>
                  <a:srgbClr val="FF0000"/>
                </a:solidFill>
                <a:latin typeface="Gotham" pitchFamily="2" charset="0"/>
                <a:cs typeface="Gotham" pitchFamily="2" charset="0"/>
              </a:rPr>
              <a:t>(Pedro 3:10) </a:t>
            </a:r>
            <a:endParaRPr lang="es-ES" b="1" dirty="0">
              <a:latin typeface="Gotham" pitchFamily="2" charset="0"/>
              <a:cs typeface="Gotham" pitchFamily="2" charset="0"/>
            </a:endParaRPr>
          </a:p>
          <a:p>
            <a:r>
              <a:rPr lang="es-ES" dirty="0">
                <a:latin typeface="Gotham" pitchFamily="2" charset="0"/>
                <a:cs typeface="Gotham" pitchFamily="2" charset="0"/>
              </a:rPr>
              <a:t> “Puesto que todas estas cosas han de ser deshechas, ¡cómo no debéis vosotros andar en santa y piadosa manera de vivir”,</a:t>
            </a:r>
            <a:r>
              <a:rPr lang="es-ES" dirty="0">
                <a:solidFill>
                  <a:srgbClr val="FF0000"/>
                </a:solidFill>
                <a:latin typeface="Gotham" pitchFamily="2" charset="0"/>
                <a:cs typeface="Gotham" pitchFamily="2" charset="0"/>
              </a:rPr>
              <a:t> </a:t>
            </a:r>
            <a:r>
              <a:rPr lang="es-ES" b="1" dirty="0">
                <a:solidFill>
                  <a:srgbClr val="FF0000"/>
                </a:solidFill>
                <a:latin typeface="Gotham" pitchFamily="2" charset="0"/>
                <a:cs typeface="Gotham" pitchFamily="2" charset="0"/>
              </a:rPr>
              <a:t>(Pedro 3:11)</a:t>
            </a:r>
            <a:r>
              <a:rPr lang="es-ES" b="1" dirty="0">
                <a:latin typeface="Gotham" pitchFamily="2" charset="0"/>
                <a:cs typeface="Gotham" pitchFamily="2" charset="0"/>
              </a:rPr>
              <a:t> </a:t>
            </a:r>
          </a:p>
          <a:p>
            <a:r>
              <a:rPr lang="es-ES" dirty="0">
                <a:latin typeface="Gotham" pitchFamily="2" charset="0"/>
                <a:cs typeface="Gotham" pitchFamily="2" charset="0"/>
              </a:rPr>
              <a:t>“Esperando y apresurándoos para la venida del día de Dios, en el cual los cielos, encendiéndose, serán deshechos, y los elementos, siendo quemados, se fundirán”! </a:t>
            </a:r>
            <a:r>
              <a:rPr lang="es-ES" b="1" dirty="0">
                <a:solidFill>
                  <a:srgbClr val="FF0000"/>
                </a:solidFill>
                <a:latin typeface="Gotham" pitchFamily="2" charset="0"/>
                <a:cs typeface="Gotham" pitchFamily="2" charset="0"/>
              </a:rPr>
              <a:t>(Pedro 3: 12) </a:t>
            </a:r>
            <a:endParaRPr lang="es-ES" b="1" dirty="0">
              <a:latin typeface="Gotham" pitchFamily="2" charset="0"/>
              <a:cs typeface="Gotham" pitchFamily="2" charset="0"/>
            </a:endParaRPr>
          </a:p>
        </p:txBody>
      </p:sp>
    </p:spTree>
    <p:extLst>
      <p:ext uri="{BB962C8B-B14F-4D97-AF65-F5344CB8AC3E}">
        <p14:creationId xmlns:p14="http://schemas.microsoft.com/office/powerpoint/2010/main" val="1884045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81C83A3-5D6C-E778-7318-4D2E2BF02888}"/>
              </a:ext>
            </a:extLst>
          </p:cNvPr>
          <p:cNvPicPr>
            <a:picLocks noChangeAspect="1"/>
          </p:cNvPicPr>
          <p:nvPr/>
        </p:nvPicPr>
        <p:blipFill>
          <a:blip r:embed="rId2"/>
          <a:srcRect t="9" b="9"/>
          <a:stretch/>
        </p:blipFill>
        <p:spPr>
          <a:xfrm>
            <a:off x="20" y="1282"/>
            <a:ext cx="12191980" cy="6856718"/>
          </a:xfrm>
          <a:prstGeom prst="rect">
            <a:avLst/>
          </a:prstGeom>
        </p:spPr>
      </p:pic>
      <p:grpSp>
        <p:nvGrpSpPr>
          <p:cNvPr id="11" name="Grupo 10">
            <a:extLst>
              <a:ext uri="{FF2B5EF4-FFF2-40B4-BE49-F238E27FC236}">
                <a16:creationId xmlns:a16="http://schemas.microsoft.com/office/drawing/2014/main" id="{B4E6DC92-F7DC-BD7C-DC86-9FF8A418B11D}"/>
              </a:ext>
            </a:extLst>
          </p:cNvPr>
          <p:cNvGrpSpPr/>
          <p:nvPr/>
        </p:nvGrpSpPr>
        <p:grpSpPr>
          <a:xfrm>
            <a:off x="2779594" y="3377558"/>
            <a:ext cx="6632812" cy="2006747"/>
            <a:chOff x="2779594" y="3306170"/>
            <a:chExt cx="6632812" cy="2006747"/>
          </a:xfrm>
        </p:grpSpPr>
        <p:sp>
          <p:nvSpPr>
            <p:cNvPr id="7" name="CuadroTexto 6">
              <a:extLst>
                <a:ext uri="{FF2B5EF4-FFF2-40B4-BE49-F238E27FC236}">
                  <a16:creationId xmlns:a16="http://schemas.microsoft.com/office/drawing/2014/main" id="{2D72E39A-48FD-5F47-673E-1C441D559DF0}"/>
                </a:ext>
              </a:extLst>
            </p:cNvPr>
            <p:cNvSpPr txBox="1"/>
            <p:nvPr/>
          </p:nvSpPr>
          <p:spPr>
            <a:xfrm>
              <a:off x="3479886" y="4912807"/>
              <a:ext cx="5232228" cy="400110"/>
            </a:xfrm>
            <a:prstGeom prst="rect">
              <a:avLst/>
            </a:prstGeom>
            <a:noFill/>
          </p:spPr>
          <p:txBody>
            <a:bodyPr wrap="square" rtlCol="0">
              <a:spAutoFit/>
            </a:bodyPr>
            <a:lstStyle/>
            <a:p>
              <a:pPr lvl="0" algn="ctr">
                <a:defRPr/>
              </a:pPr>
              <a:r>
                <a:rPr lang="es-ES" sz="2000" b="1" dirty="0">
                  <a:solidFill>
                    <a:srgbClr val="EE0000"/>
                  </a:solidFill>
                  <a:latin typeface="Gotham" pitchFamily="2" charset="0"/>
                  <a:cs typeface="Gotham" pitchFamily="2" charset="0"/>
                </a:rPr>
                <a:t>16 DOCTRINAS BÍBLICAS</a:t>
              </a:r>
            </a:p>
          </p:txBody>
        </p:sp>
        <p:grpSp>
          <p:nvGrpSpPr>
            <p:cNvPr id="9" name="Grupo 8">
              <a:extLst>
                <a:ext uri="{FF2B5EF4-FFF2-40B4-BE49-F238E27FC236}">
                  <a16:creationId xmlns:a16="http://schemas.microsoft.com/office/drawing/2014/main" id="{C0157B28-B627-07E6-7A5C-CFFF61FC6CD7}"/>
                </a:ext>
              </a:extLst>
            </p:cNvPr>
            <p:cNvGrpSpPr/>
            <p:nvPr/>
          </p:nvGrpSpPr>
          <p:grpSpPr>
            <a:xfrm>
              <a:off x="2779594" y="3306170"/>
              <a:ext cx="6632812" cy="1505648"/>
              <a:chOff x="2779594" y="3306170"/>
              <a:chExt cx="6632812" cy="1505648"/>
            </a:xfrm>
          </p:grpSpPr>
          <p:sp>
            <p:nvSpPr>
              <p:cNvPr id="4" name="CuadroTexto 3">
                <a:extLst>
                  <a:ext uri="{FF2B5EF4-FFF2-40B4-BE49-F238E27FC236}">
                    <a16:creationId xmlns:a16="http://schemas.microsoft.com/office/drawing/2014/main" id="{4AB3881B-A616-E576-25B0-33F11F302757}"/>
                  </a:ext>
                </a:extLst>
              </p:cNvPr>
              <p:cNvSpPr txBox="1"/>
              <p:nvPr/>
            </p:nvSpPr>
            <p:spPr>
              <a:xfrm>
                <a:off x="2779594" y="3306170"/>
                <a:ext cx="6632812" cy="861774"/>
              </a:xfrm>
              <a:prstGeom prst="rect">
                <a:avLst/>
              </a:prstGeom>
              <a:noFill/>
            </p:spPr>
            <p:txBody>
              <a:bodyPr wrap="square" rtlCol="0">
                <a:spAutoFit/>
              </a:bodyPr>
              <a:lstStyle/>
              <a:p>
                <a:pPr lvl="0" algn="ctr">
                  <a:defRPr/>
                </a:pPr>
                <a:r>
                  <a:rPr lang="es-ES" sz="5000" b="1" dirty="0">
                    <a:latin typeface="Gotham Black" panose="02000603040000020004" pitchFamily="2" charset="0"/>
                    <a:cs typeface="Gotham" pitchFamily="2" charset="0"/>
                  </a:rPr>
                  <a:t>INTRODUCCIÓN A </a:t>
                </a:r>
              </a:p>
            </p:txBody>
          </p:sp>
          <p:sp>
            <p:nvSpPr>
              <p:cNvPr id="8" name="CuadroTexto 7">
                <a:extLst>
                  <a:ext uri="{FF2B5EF4-FFF2-40B4-BE49-F238E27FC236}">
                    <a16:creationId xmlns:a16="http://schemas.microsoft.com/office/drawing/2014/main" id="{63929797-C407-BFF4-3E28-9B685DE81F6C}"/>
                  </a:ext>
                </a:extLst>
              </p:cNvPr>
              <p:cNvSpPr txBox="1"/>
              <p:nvPr/>
            </p:nvSpPr>
            <p:spPr>
              <a:xfrm>
                <a:off x="3676908" y="3950044"/>
                <a:ext cx="4838184" cy="861774"/>
              </a:xfrm>
              <a:prstGeom prst="rect">
                <a:avLst/>
              </a:prstGeom>
              <a:noFill/>
            </p:spPr>
            <p:txBody>
              <a:bodyPr wrap="none" rtlCol="0">
                <a:spAutoFit/>
              </a:bodyPr>
              <a:lstStyle/>
              <a:p>
                <a:r>
                  <a:rPr lang="es-ES" sz="5000" b="1" dirty="0">
                    <a:latin typeface="Gotham Black" panose="02000603040000020004" pitchFamily="2" charset="0"/>
                    <a:cs typeface="Gotham" pitchFamily="2" charset="0"/>
                  </a:rPr>
                  <a:t>LA TEOLOGÍA</a:t>
                </a:r>
              </a:p>
            </p:txBody>
          </p:sp>
        </p:grpSp>
      </p:grpSp>
    </p:spTree>
    <p:extLst>
      <p:ext uri="{BB962C8B-B14F-4D97-AF65-F5344CB8AC3E}">
        <p14:creationId xmlns:p14="http://schemas.microsoft.com/office/powerpoint/2010/main" val="1528393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1080655"/>
            <a:ext cx="12192000" cy="4696691"/>
          </a:xfrm>
          <a:solidFill>
            <a:schemeClr val="bg1"/>
          </a:solidFill>
          <a:ln>
            <a:solidFill>
              <a:schemeClr val="bg1"/>
            </a:solidFill>
          </a:ln>
        </p:spPr>
        <p:txBody>
          <a:bodyPr>
            <a:normAutofit/>
          </a:bodyPr>
          <a:lstStyle/>
          <a:p>
            <a:r>
              <a:rPr lang="es-ES" dirty="0">
                <a:latin typeface="Gotham" pitchFamily="2" charset="0"/>
                <a:cs typeface="Gotham" pitchFamily="2" charset="0"/>
              </a:rPr>
              <a:t>“Pero nosotros esperamos, según sus promesas, cielos nuevos y tierra nueva, en los cuales mora la justicia”</a:t>
            </a:r>
            <a:r>
              <a:rPr lang="es-ES" dirty="0">
                <a:solidFill>
                  <a:srgbClr val="FF0000"/>
                </a:solidFill>
                <a:latin typeface="Gotham" pitchFamily="2" charset="0"/>
                <a:cs typeface="Gotham" pitchFamily="2" charset="0"/>
              </a:rPr>
              <a:t> </a:t>
            </a:r>
            <a:r>
              <a:rPr lang="es-ES" b="1" dirty="0">
                <a:solidFill>
                  <a:srgbClr val="EE0000"/>
                </a:solidFill>
                <a:latin typeface="Gotham" pitchFamily="2" charset="0"/>
                <a:cs typeface="Gotham" pitchFamily="2" charset="0"/>
              </a:rPr>
              <a:t>(Pedro 3: 13) . </a:t>
            </a:r>
          </a:p>
          <a:p>
            <a:r>
              <a:rPr lang="es-ES" dirty="0">
                <a:latin typeface="Gotham" pitchFamily="2" charset="0"/>
                <a:cs typeface="Gotham" pitchFamily="2" charset="0"/>
              </a:rPr>
              <a:t>“Por lo cual, oh amados, estando en espera de estas cosas, procurad con diligencia ser hallados por él sin mancha e irreprensibles, en paz” </a:t>
            </a:r>
            <a:r>
              <a:rPr lang="es-ES" b="1" dirty="0">
                <a:solidFill>
                  <a:srgbClr val="EE0000"/>
                </a:solidFill>
                <a:latin typeface="Gotham" pitchFamily="2" charset="0"/>
                <a:cs typeface="Gotham" pitchFamily="2" charset="0"/>
              </a:rPr>
              <a:t>(Pedro 3:14) </a:t>
            </a:r>
          </a:p>
          <a:p>
            <a:r>
              <a:rPr lang="es-ES" dirty="0">
                <a:latin typeface="Gotham" pitchFamily="2" charset="0"/>
                <a:cs typeface="Gotham" pitchFamily="2" charset="0"/>
              </a:rPr>
              <a:t>“guardaos, no sea que arrastrados por el error de los inicuos, caigáis de vuestra firmeza” </a:t>
            </a:r>
            <a:r>
              <a:rPr lang="es-ES" b="1" dirty="0">
                <a:solidFill>
                  <a:srgbClr val="EE0000"/>
                </a:solidFill>
                <a:latin typeface="Gotham" pitchFamily="2" charset="0"/>
                <a:cs typeface="Gotham" pitchFamily="2" charset="0"/>
              </a:rPr>
              <a:t>(Pedro 3: 17b) </a:t>
            </a:r>
          </a:p>
          <a:p>
            <a:r>
              <a:rPr lang="es-ES" dirty="0">
                <a:latin typeface="Gotham" pitchFamily="2" charset="0"/>
                <a:cs typeface="Gotham" pitchFamily="2" charset="0"/>
              </a:rPr>
              <a:t>“Antes bien, creced en la gracia y el conocimiento de nuestro Señor y Salvador Jesucristo” (2 P 3:10-14; 17b-18ª;</a:t>
            </a:r>
            <a:r>
              <a:rPr lang="es-ES" b="1" dirty="0">
                <a:solidFill>
                  <a:srgbClr val="FF0000"/>
                </a:solidFill>
                <a:latin typeface="Gotham" pitchFamily="2" charset="0"/>
                <a:cs typeface="Gotham" pitchFamily="2" charset="0"/>
              </a:rPr>
              <a:t>Pedro 3:18) </a:t>
            </a:r>
            <a:endParaRPr lang="en-US" b="1" dirty="0">
              <a:latin typeface="Gotham" pitchFamily="2" charset="0"/>
              <a:cs typeface="Gotham" pitchFamily="2" charset="0"/>
            </a:endParaRPr>
          </a:p>
        </p:txBody>
      </p:sp>
    </p:spTree>
    <p:extLst>
      <p:ext uri="{BB962C8B-B14F-4D97-AF65-F5344CB8AC3E}">
        <p14:creationId xmlns:p14="http://schemas.microsoft.com/office/powerpoint/2010/main" val="109811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413161"/>
          </a:xfrm>
          <a:solidFill>
            <a:schemeClr val="bg1"/>
          </a:solidFill>
          <a:ln>
            <a:solidFill>
              <a:schemeClr val="bg1"/>
            </a:solidFill>
          </a:ln>
        </p:spPr>
        <p:txBody>
          <a:bodyPr>
            <a:normAutofit/>
          </a:bodyPr>
          <a:lstStyle/>
          <a:p>
            <a:pPr algn="ctr"/>
            <a:r>
              <a:rPr lang="es-ES" sz="3200" b="1" dirty="0">
                <a:solidFill>
                  <a:srgbClr val="EE0000"/>
                </a:solidFill>
                <a:latin typeface="Gotham Black" panose="02000603040000020004" pitchFamily="2" charset="0"/>
                <a:ea typeface="+mn-ea"/>
                <a:cs typeface="+mn-cs"/>
              </a:rPr>
              <a:t>LA ESCATOLOGÍA DE JUAN ES LA MÁS </a:t>
            </a:r>
            <a:br>
              <a:rPr lang="es-ES" sz="3200" b="1" dirty="0">
                <a:solidFill>
                  <a:srgbClr val="EE0000"/>
                </a:solidFill>
                <a:latin typeface="Gotham Black" panose="02000603040000020004" pitchFamily="2" charset="0"/>
                <a:ea typeface="+mn-ea"/>
                <a:cs typeface="+mn-cs"/>
              </a:rPr>
            </a:br>
            <a:r>
              <a:rPr lang="es-ES" sz="3200" b="1" dirty="0">
                <a:solidFill>
                  <a:srgbClr val="EE0000"/>
                </a:solidFill>
                <a:latin typeface="Gotham Black" panose="02000603040000020004" pitchFamily="2" charset="0"/>
                <a:ea typeface="+mn-ea"/>
                <a:cs typeface="+mn-cs"/>
              </a:rPr>
              <a:t>DIFÍCIL DE INTERPRETAR.</a:t>
            </a:r>
            <a:endParaRPr lang="en-US" sz="3200" dirty="0">
              <a:solidFill>
                <a:srgbClr val="EE0000"/>
              </a:solidFill>
              <a:latin typeface="Gotham Black" panose="02000603040000020004" pitchFamily="2" charset="0"/>
            </a:endParaRPr>
          </a:p>
        </p:txBody>
      </p:sp>
      <p:sp>
        <p:nvSpPr>
          <p:cNvPr id="3" name="Marcador de contenido 2"/>
          <p:cNvSpPr>
            <a:spLocks noGrp="1"/>
          </p:cNvSpPr>
          <p:nvPr>
            <p:ph idx="1"/>
          </p:nvPr>
        </p:nvSpPr>
        <p:spPr>
          <a:xfrm>
            <a:off x="0" y="1906782"/>
            <a:ext cx="12192000" cy="3773582"/>
          </a:xfrm>
          <a:solidFill>
            <a:schemeClr val="bg1"/>
          </a:solidFill>
          <a:ln>
            <a:solidFill>
              <a:schemeClr val="bg1"/>
            </a:solidFill>
          </a:ln>
        </p:spPr>
        <p:txBody>
          <a:bodyPr>
            <a:normAutofit/>
          </a:bodyPr>
          <a:lstStyle/>
          <a:p>
            <a:r>
              <a:rPr lang="es-ES" sz="3000" dirty="0">
                <a:latin typeface="Gotham" pitchFamily="2" charset="0"/>
                <a:cs typeface="Gotham" pitchFamily="2" charset="0"/>
              </a:rPr>
              <a:t>En su Evangelio, Juan comparte una perspectiva diferente a la de los sinópticos. Del mismo modo, en el libro de Apocalipsis, Juan también comparte un punto de vista diferente. </a:t>
            </a:r>
          </a:p>
          <a:p>
            <a:r>
              <a:rPr lang="es-ES" sz="3000" dirty="0">
                <a:latin typeface="Gotham" pitchFamily="2" charset="0"/>
                <a:cs typeface="Gotham" pitchFamily="2" charset="0"/>
              </a:rPr>
              <a:t>Incluso más que Mateo, Pablo y Pedro, Juan enfatiza que muchos creyentes serán martirizados por la influencia del diablo y el Anticristo. Por un lado, Juan nos asegura que Dios guardará y protegerá a sus hijos (figura 9.5).</a:t>
            </a:r>
            <a:endParaRPr lang="en-US" sz="3000" dirty="0">
              <a:latin typeface="Gotham" pitchFamily="2" charset="0"/>
              <a:cs typeface="Gotham" pitchFamily="2" charset="0"/>
            </a:endParaRPr>
          </a:p>
        </p:txBody>
      </p:sp>
    </p:spTree>
    <p:extLst>
      <p:ext uri="{BB962C8B-B14F-4D97-AF65-F5344CB8AC3E}">
        <p14:creationId xmlns:p14="http://schemas.microsoft.com/office/powerpoint/2010/main" val="742838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ACBF5-485F-B3B7-36B2-B49C17F86D7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CuadroTexto 6">
            <a:extLst>
              <a:ext uri="{FF2B5EF4-FFF2-40B4-BE49-F238E27FC236}">
                <a16:creationId xmlns:a16="http://schemas.microsoft.com/office/drawing/2014/main" id="{34B2CA53-8787-4A32-96C6-71CAD03B8BD4}"/>
              </a:ext>
            </a:extLst>
          </p:cNvPr>
          <p:cNvSpPr txBox="1"/>
          <p:nvPr/>
        </p:nvSpPr>
        <p:spPr>
          <a:xfrm>
            <a:off x="685810" y="951399"/>
            <a:ext cx="10820380" cy="4955203"/>
          </a:xfrm>
          <a:prstGeom prst="rect">
            <a:avLst/>
          </a:prstGeom>
          <a:solidFill>
            <a:schemeClr val="bg1"/>
          </a:solidFill>
          <a:ln>
            <a:solidFill>
              <a:schemeClr val="bg1"/>
            </a:solidFill>
          </a:ln>
        </p:spPr>
        <p:txBody>
          <a:bodyPr wrap="square" rtlCol="0">
            <a:spAutoFit/>
          </a:bodyPr>
          <a:lstStyle/>
          <a:p>
            <a:r>
              <a:rPr lang="es-ES" sz="2600" b="1" dirty="0">
                <a:solidFill>
                  <a:srgbClr val="EE0000"/>
                </a:solidFill>
                <a:latin typeface="Gotham" pitchFamily="2" charset="0"/>
                <a:cs typeface="Gotham" pitchFamily="2" charset="0"/>
              </a:rPr>
              <a:t>LA ESPERANZA BIENAVENTURADA: </a:t>
            </a:r>
          </a:p>
          <a:p>
            <a:r>
              <a:rPr lang="es-ES" sz="2600" b="1" dirty="0">
                <a:solidFill>
                  <a:srgbClr val="0070C0"/>
                </a:solidFill>
                <a:latin typeface="Gotham" pitchFamily="2" charset="0"/>
                <a:cs typeface="Gotham" pitchFamily="2" charset="0"/>
              </a:rPr>
              <a:t>LA SEGUNDA VENIDA DE NUESTRO SEÑOR </a:t>
            </a:r>
          </a:p>
          <a:p>
            <a:r>
              <a:rPr lang="es-ES" sz="2400" b="1" dirty="0">
                <a:latin typeface="Gotham" pitchFamily="2" charset="0"/>
                <a:cs typeface="Gotham" pitchFamily="2" charset="0"/>
              </a:rPr>
              <a:t>(DOCTRINA 13)(PARTE 2)</a:t>
            </a:r>
          </a:p>
          <a:p>
            <a:endParaRPr lang="es-PE" sz="2400" b="1" dirty="0">
              <a:solidFill>
                <a:prstClr val="black"/>
              </a:solidFill>
              <a:latin typeface="Gotham" pitchFamily="2" charset="0"/>
              <a:cs typeface="Gotham" pitchFamily="2" charset="0"/>
            </a:endParaRPr>
          </a:p>
          <a:p>
            <a:pPr marL="457200" lvl="0" indent="-457200">
              <a:buAutoNum type="alphaUcPeriod"/>
            </a:pPr>
            <a:r>
              <a:rPr lang="es-ES" sz="2400" b="1" dirty="0">
                <a:solidFill>
                  <a:srgbClr val="EE0000"/>
                </a:solidFill>
                <a:latin typeface="Gotham" pitchFamily="2" charset="0"/>
                <a:cs typeface="Gotham" pitchFamily="2" charset="0"/>
              </a:rPr>
              <a:t>EL RAPTO: </a:t>
            </a:r>
            <a:r>
              <a:rPr lang="es-ES" sz="2400" dirty="0">
                <a:latin typeface="Gotham" pitchFamily="2" charset="0"/>
                <a:cs typeface="Gotham" pitchFamily="2" charset="0"/>
              </a:rPr>
              <a:t>El primer aspecto de la Segunda Venida, la esperanza bienaventurada</a:t>
            </a:r>
          </a:p>
          <a:p>
            <a:pPr marL="457200" lvl="0" indent="-457200">
              <a:buAutoNum type="alphaUcPeriod"/>
            </a:pPr>
            <a:endParaRPr lang="es-ES" sz="2400" dirty="0">
              <a:latin typeface="Gotham" pitchFamily="2" charset="0"/>
              <a:cs typeface="Gotham" pitchFamily="2" charset="0"/>
            </a:endParaRPr>
          </a:p>
          <a:p>
            <a:pPr lvl="0"/>
            <a:r>
              <a:rPr lang="es-ES" sz="2400" b="1" dirty="0">
                <a:latin typeface="Gotham" pitchFamily="2" charset="0"/>
                <a:cs typeface="Gotham" pitchFamily="2" charset="0"/>
              </a:rPr>
              <a:t>Pregunta:</a:t>
            </a:r>
          </a:p>
          <a:p>
            <a:pPr lvl="0"/>
            <a:r>
              <a:rPr lang="es-ES" sz="2400" b="1" dirty="0">
                <a:solidFill>
                  <a:srgbClr val="EE0000"/>
                </a:solidFill>
                <a:latin typeface="Gotham" pitchFamily="2" charset="0"/>
                <a:cs typeface="Gotham" pitchFamily="2" charset="0"/>
              </a:rPr>
              <a:t>1: ¿Qué es el Rapto?</a:t>
            </a:r>
          </a:p>
          <a:p>
            <a:pPr lvl="0"/>
            <a:r>
              <a:rPr lang="es-ES" sz="2400" dirty="0">
                <a:latin typeface="Gotham" pitchFamily="2" charset="0"/>
                <a:cs typeface="Gotham" pitchFamily="2" charset="0"/>
              </a:rPr>
              <a:t> La palabra Rapto proviene de la palabra latina </a:t>
            </a:r>
            <a:r>
              <a:rPr lang="es-ES" sz="2400" dirty="0" err="1">
                <a:latin typeface="Gotham" pitchFamily="2" charset="0"/>
                <a:cs typeface="Gotham" pitchFamily="2" charset="0"/>
              </a:rPr>
              <a:t>raptus</a:t>
            </a:r>
            <a:r>
              <a:rPr lang="es-ES" sz="2400" dirty="0">
                <a:latin typeface="Gotham" pitchFamily="2" charset="0"/>
                <a:cs typeface="Gotham" pitchFamily="2" charset="0"/>
              </a:rPr>
              <a:t>. Significa “levantar” o arrebatar como un águila arrebata a su presa. Pablo fue arrebatado, o subido, al tercer cielo</a:t>
            </a:r>
          </a:p>
          <a:p>
            <a:pPr lvl="0"/>
            <a:r>
              <a:rPr lang="es-ES" sz="2400" b="1" dirty="0">
                <a:latin typeface="Gotham" pitchFamily="2" charset="0"/>
                <a:cs typeface="Gotham" pitchFamily="2" charset="0"/>
              </a:rPr>
              <a:t> </a:t>
            </a:r>
            <a:endParaRPr kumimoji="0" lang="es-PE" sz="2400" b="1" i="0" u="none" strike="noStrike" kern="1200" cap="none" spc="0" normalizeH="0" baseline="0" noProof="0" dirty="0">
              <a:ln>
                <a:noFill/>
              </a:ln>
              <a:effectLst/>
              <a:uLnTx/>
              <a:uFillTx/>
              <a:latin typeface="Gotham" pitchFamily="2" charset="0"/>
              <a:cs typeface="Gotham" pitchFamily="2" charset="0"/>
            </a:endParaRPr>
          </a:p>
        </p:txBody>
      </p:sp>
    </p:spTree>
    <p:extLst>
      <p:ext uri="{BB962C8B-B14F-4D97-AF65-F5344CB8AC3E}">
        <p14:creationId xmlns:p14="http://schemas.microsoft.com/office/powerpoint/2010/main" val="779031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846320" y="1025237"/>
            <a:ext cx="7345679" cy="4807527"/>
          </a:xfrm>
          <a:solidFill>
            <a:schemeClr val="bg1"/>
          </a:solidFill>
          <a:ln>
            <a:solidFill>
              <a:schemeClr val="bg1"/>
            </a:solidFill>
          </a:ln>
        </p:spPr>
        <p:txBody>
          <a:bodyPr>
            <a:normAutofit/>
          </a:bodyPr>
          <a:lstStyle/>
          <a:p>
            <a:r>
              <a:rPr lang="es-ES" sz="3000" b="1" dirty="0">
                <a:solidFill>
                  <a:srgbClr val="FF0000"/>
                </a:solidFill>
                <a:latin typeface="Gotham" pitchFamily="2" charset="0"/>
                <a:cs typeface="Gotham" pitchFamily="2" charset="0"/>
              </a:rPr>
              <a:t>¿Qué es el Rapto? </a:t>
            </a:r>
            <a:r>
              <a:rPr lang="es-ES" sz="3000" dirty="0">
                <a:latin typeface="Gotham" pitchFamily="2" charset="0"/>
                <a:cs typeface="Gotham" pitchFamily="2" charset="0"/>
              </a:rPr>
              <a:t>Las últimas cosas 269 (2 Co 12:2). La palabra griega para </a:t>
            </a:r>
            <a:r>
              <a:rPr lang="es-ES" sz="3000" b="1" dirty="0">
                <a:solidFill>
                  <a:srgbClr val="0070C0"/>
                </a:solidFill>
                <a:latin typeface="Gotham" pitchFamily="2" charset="0"/>
                <a:cs typeface="Gotham" pitchFamily="2" charset="0"/>
              </a:rPr>
              <a:t>Rapto es </a:t>
            </a:r>
            <a:r>
              <a:rPr lang="es-ES" sz="3000" b="1" dirty="0" err="1">
                <a:solidFill>
                  <a:srgbClr val="0070C0"/>
                </a:solidFill>
                <a:latin typeface="Gotham" pitchFamily="2" charset="0"/>
                <a:cs typeface="Gotham" pitchFamily="2" charset="0"/>
              </a:rPr>
              <a:t>harpazo</a:t>
            </a:r>
            <a:r>
              <a:rPr lang="es-ES" sz="3000" b="1" dirty="0">
                <a:solidFill>
                  <a:srgbClr val="0070C0"/>
                </a:solidFill>
                <a:latin typeface="Gotham" pitchFamily="2" charset="0"/>
                <a:cs typeface="Gotham" pitchFamily="2" charset="0"/>
              </a:rPr>
              <a:t>.</a:t>
            </a:r>
            <a:r>
              <a:rPr lang="es-ES" sz="3000" b="1" dirty="0">
                <a:latin typeface="Gotham" pitchFamily="2" charset="0"/>
                <a:cs typeface="Gotham" pitchFamily="2" charset="0"/>
              </a:rPr>
              <a:t> </a:t>
            </a:r>
          </a:p>
          <a:p>
            <a:r>
              <a:rPr lang="es-ES" sz="3000" b="1" dirty="0">
                <a:solidFill>
                  <a:srgbClr val="FF0000"/>
                </a:solidFill>
                <a:latin typeface="Gotham" pitchFamily="2" charset="0"/>
                <a:cs typeface="Gotham" pitchFamily="2" charset="0"/>
              </a:rPr>
              <a:t>El *Rapto </a:t>
            </a:r>
            <a:r>
              <a:rPr lang="es-ES" sz="3000" dirty="0">
                <a:latin typeface="Gotham" pitchFamily="2" charset="0"/>
                <a:cs typeface="Gotham" pitchFamily="2" charset="0"/>
              </a:rPr>
              <a:t>es el acontecimiento en el que Cristo regresa, levanta a sus seguidores y se encuentran con Él en el aire, y de repente los transforma para que sean como Él, perfeccionados en santidad y con cuerpos gloriosos e inmortales.</a:t>
            </a:r>
            <a:endParaRPr lang="en-US" sz="3000" dirty="0">
              <a:latin typeface="Gotham" pitchFamily="2" charset="0"/>
              <a:cs typeface="Gotham" pitchFamily="2" charset="0"/>
            </a:endParaRPr>
          </a:p>
        </p:txBody>
      </p:sp>
      <p:pic>
        <p:nvPicPr>
          <p:cNvPr id="4" name="Imagen 3"/>
          <p:cNvPicPr>
            <a:picLocks noChangeAspect="1"/>
          </p:cNvPicPr>
          <p:nvPr/>
        </p:nvPicPr>
        <p:blipFill>
          <a:blip r:embed="rId2"/>
          <a:stretch>
            <a:fillRect/>
          </a:stretch>
        </p:blipFill>
        <p:spPr>
          <a:xfrm>
            <a:off x="1" y="1025236"/>
            <a:ext cx="4846319" cy="4807527"/>
          </a:xfrm>
          <a:prstGeom prst="rect">
            <a:avLst/>
          </a:prstGeom>
        </p:spPr>
      </p:pic>
    </p:spTree>
    <p:extLst>
      <p:ext uri="{BB962C8B-B14F-4D97-AF65-F5344CB8AC3E}">
        <p14:creationId xmlns:p14="http://schemas.microsoft.com/office/powerpoint/2010/main" val="2857619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454726"/>
          </a:xfrm>
          <a:solidFill>
            <a:schemeClr val="bg1"/>
          </a:solidFill>
          <a:ln>
            <a:solidFill>
              <a:schemeClr val="bg1"/>
            </a:solidFill>
          </a:ln>
        </p:spPr>
        <p:txBody>
          <a:bodyPr>
            <a:noAutofit/>
          </a:bodyPr>
          <a:lstStyle/>
          <a:p>
            <a:pPr algn="ctr"/>
            <a:r>
              <a:rPr lang="es-ES" sz="3600" b="1" dirty="0">
                <a:solidFill>
                  <a:srgbClr val="EE0000"/>
                </a:solidFill>
                <a:latin typeface="Gotham Black" panose="02000603040000020004" pitchFamily="2" charset="0"/>
                <a:ea typeface="+mn-ea"/>
                <a:cs typeface="+mn-cs"/>
              </a:rPr>
              <a:t>¿CUÁLES SON LOS TRES PUNTOS DE VISTA DIFERENTES SOBRE EL TIEMPO DEL RAPTO?</a:t>
            </a:r>
            <a:endParaRPr lang="en-US" dirty="0">
              <a:solidFill>
                <a:srgbClr val="EE0000"/>
              </a:solidFill>
              <a:latin typeface="Gotham Black" panose="02000603040000020004" pitchFamily="2" charset="0"/>
            </a:endParaRPr>
          </a:p>
        </p:txBody>
      </p:sp>
      <p:sp>
        <p:nvSpPr>
          <p:cNvPr id="3" name="Marcador de contenido 2"/>
          <p:cNvSpPr>
            <a:spLocks noGrp="1"/>
          </p:cNvSpPr>
          <p:nvPr>
            <p:ph idx="1"/>
          </p:nvPr>
        </p:nvSpPr>
        <p:spPr>
          <a:xfrm>
            <a:off x="0" y="1769026"/>
            <a:ext cx="12192000" cy="4133010"/>
          </a:xfrm>
          <a:solidFill>
            <a:schemeClr val="bg1"/>
          </a:solidFill>
          <a:ln>
            <a:solidFill>
              <a:schemeClr val="bg1"/>
            </a:solidFill>
          </a:ln>
        </p:spPr>
        <p:txBody>
          <a:bodyPr>
            <a:normAutofit/>
          </a:bodyPr>
          <a:lstStyle/>
          <a:p>
            <a:r>
              <a:rPr lang="es-ES" dirty="0">
                <a:latin typeface="Gotham" pitchFamily="2" charset="0"/>
                <a:cs typeface="Gotham" pitchFamily="2" charset="0"/>
              </a:rPr>
              <a:t>Pasajes como 1 Tesalonicenses 4:16-18 enseñan claramente el Rapto. Los creyentes serán arrebatados para encontrarse con Cristo en el aire. </a:t>
            </a:r>
            <a:r>
              <a:rPr lang="es-ES" b="1" dirty="0">
                <a:solidFill>
                  <a:srgbClr val="00B0F0"/>
                </a:solidFill>
                <a:latin typeface="Gotham" pitchFamily="2" charset="0"/>
                <a:cs typeface="Gotham" pitchFamily="2" charset="0"/>
              </a:rPr>
              <a:t>PERO ¿CUÁNDO OCURRIRÁ EL RAPTO? ESTA ES UNA PREGUNTA DIFÍCIL. </a:t>
            </a:r>
          </a:p>
          <a:p>
            <a:r>
              <a:rPr lang="es-ES" dirty="0">
                <a:latin typeface="Gotham" pitchFamily="2" charset="0"/>
                <a:cs typeface="Gotham" pitchFamily="2" charset="0"/>
              </a:rPr>
              <a:t>Practicamos la humildad, porque no vemos el futuro con tanta claridad como nos gustaría verlo. No todos los maestros piadosos de la Biblia están de acuerdo en cuándo se llevará a cabo el Rapto.</a:t>
            </a:r>
          </a:p>
          <a:p>
            <a:r>
              <a:rPr lang="es-ES" b="1" dirty="0">
                <a:latin typeface="Gotham" pitchFamily="2" charset="0"/>
                <a:cs typeface="Gotham" pitchFamily="2" charset="0"/>
              </a:rPr>
              <a:t> </a:t>
            </a:r>
            <a:r>
              <a:rPr lang="es-ES" b="1" dirty="0">
                <a:solidFill>
                  <a:srgbClr val="FF0000"/>
                </a:solidFill>
                <a:latin typeface="Gotham" pitchFamily="2" charset="0"/>
                <a:cs typeface="Gotham" pitchFamily="2" charset="0"/>
              </a:rPr>
              <a:t>La figura 9.7 muestra tres puntos de vista sobre el tiempo del Rapto. </a:t>
            </a:r>
            <a:r>
              <a:rPr lang="es-ES" dirty="0">
                <a:latin typeface="Gotham" pitchFamily="2" charset="0"/>
                <a:cs typeface="Gotham" pitchFamily="2" charset="0"/>
              </a:rPr>
              <a:t>EXAMINEMOS ESTOS TRES PUNTOS DE VISTA:</a:t>
            </a:r>
            <a:endParaRPr lang="en-US" dirty="0">
              <a:latin typeface="Gotham" pitchFamily="2" charset="0"/>
              <a:cs typeface="Gotham" pitchFamily="2" charset="0"/>
            </a:endParaRPr>
          </a:p>
        </p:txBody>
      </p:sp>
    </p:spTree>
    <p:extLst>
      <p:ext uri="{BB962C8B-B14F-4D97-AF65-F5344CB8AC3E}">
        <p14:creationId xmlns:p14="http://schemas.microsoft.com/office/powerpoint/2010/main" val="1818968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254033"/>
          </a:xfrm>
          <a:solidFill>
            <a:schemeClr val="bg1"/>
          </a:solidFill>
          <a:ln>
            <a:solidFill>
              <a:schemeClr val="bg1"/>
            </a:solidFill>
          </a:ln>
        </p:spPr>
        <p:txBody>
          <a:bodyPr>
            <a:noAutofit/>
          </a:bodyPr>
          <a:lstStyle/>
          <a:p>
            <a:pPr algn="ctr"/>
            <a:r>
              <a:rPr lang="es-ES" sz="3600" b="1" dirty="0">
                <a:solidFill>
                  <a:srgbClr val="EE0000"/>
                </a:solidFill>
                <a:latin typeface="Gotham Black" panose="02000603040000020004" pitchFamily="2" charset="0"/>
                <a:ea typeface="+mn-ea"/>
                <a:cs typeface="+mn-cs"/>
              </a:rPr>
              <a:t>EL PUNTO DE VISTA DEL RAPTO EN </a:t>
            </a:r>
            <a:r>
              <a:rPr lang="es-ES" sz="3600" b="1" dirty="0">
                <a:solidFill>
                  <a:srgbClr val="0070C0"/>
                </a:solidFill>
                <a:latin typeface="Gotham Black" panose="02000603040000020004" pitchFamily="2" charset="0"/>
                <a:ea typeface="+mn-ea"/>
                <a:cs typeface="+mn-cs"/>
              </a:rPr>
              <a:t>LA PRETRIBULACIÓN </a:t>
            </a:r>
            <a:r>
              <a:rPr lang="es-ES" sz="3600" b="1" dirty="0">
                <a:solidFill>
                  <a:srgbClr val="EE0000"/>
                </a:solidFill>
                <a:latin typeface="Gotham Black" panose="02000603040000020004" pitchFamily="2" charset="0"/>
                <a:ea typeface="+mn-ea"/>
                <a:cs typeface="+mn-cs"/>
              </a:rPr>
              <a:t>(ANTES DE LA TRIBULACIÓN):</a:t>
            </a:r>
            <a:endParaRPr lang="en-US" sz="5400" b="1" dirty="0">
              <a:solidFill>
                <a:srgbClr val="EE0000"/>
              </a:solidFill>
              <a:latin typeface="Gotham Black" panose="02000603040000020004" pitchFamily="2" charset="0"/>
            </a:endParaRPr>
          </a:p>
        </p:txBody>
      </p:sp>
      <p:sp>
        <p:nvSpPr>
          <p:cNvPr id="3" name="Marcador de contenido 2"/>
          <p:cNvSpPr>
            <a:spLocks noGrp="1"/>
          </p:cNvSpPr>
          <p:nvPr>
            <p:ph idx="1"/>
          </p:nvPr>
        </p:nvSpPr>
        <p:spPr>
          <a:xfrm>
            <a:off x="0" y="1717965"/>
            <a:ext cx="12192000" cy="3629890"/>
          </a:xfrm>
          <a:solidFill>
            <a:schemeClr val="bg1"/>
          </a:solidFill>
          <a:ln>
            <a:solidFill>
              <a:schemeClr val="bg1"/>
            </a:solidFill>
          </a:ln>
        </p:spPr>
        <p:txBody>
          <a:bodyPr>
            <a:normAutofit/>
          </a:bodyPr>
          <a:lstStyle/>
          <a:p>
            <a:endParaRPr lang="es-ES" sz="3000" b="1" dirty="0">
              <a:latin typeface="Gotham" pitchFamily="2" charset="0"/>
              <a:cs typeface="Gotham" pitchFamily="2" charset="0"/>
            </a:endParaRPr>
          </a:p>
          <a:p>
            <a:r>
              <a:rPr lang="es-ES" sz="3000" dirty="0">
                <a:latin typeface="Gotham" pitchFamily="2" charset="0"/>
                <a:cs typeface="Gotham" pitchFamily="2" charset="0"/>
              </a:rPr>
              <a:t>El punto de vista del Rapto en la </a:t>
            </a:r>
            <a:r>
              <a:rPr lang="es-ES" sz="3000" dirty="0" err="1">
                <a:latin typeface="Gotham" pitchFamily="2" charset="0"/>
                <a:cs typeface="Gotham" pitchFamily="2" charset="0"/>
              </a:rPr>
              <a:t>pretribulación</a:t>
            </a:r>
            <a:r>
              <a:rPr lang="es-ES" sz="3000" dirty="0">
                <a:latin typeface="Gotham" pitchFamily="2" charset="0"/>
                <a:cs typeface="Gotham" pitchFamily="2" charset="0"/>
              </a:rPr>
              <a:t> (antes de la tribulación): </a:t>
            </a:r>
            <a:r>
              <a:rPr lang="es-ES" sz="3000" b="1" dirty="0">
                <a:solidFill>
                  <a:srgbClr val="0070C0"/>
                </a:solidFill>
                <a:latin typeface="Gotham" pitchFamily="2" charset="0"/>
                <a:cs typeface="Gotham" pitchFamily="2" charset="0"/>
              </a:rPr>
              <a:t>PRE SIGNIFICA “ANTES”. </a:t>
            </a:r>
          </a:p>
          <a:p>
            <a:r>
              <a:rPr lang="es-ES" sz="3000" b="1" dirty="0">
                <a:solidFill>
                  <a:srgbClr val="FF0000"/>
                </a:solidFill>
                <a:latin typeface="Gotham" pitchFamily="2" charset="0"/>
                <a:cs typeface="Gotham" pitchFamily="2" charset="0"/>
              </a:rPr>
              <a:t>Por lo tanto, la posición de la </a:t>
            </a:r>
            <a:r>
              <a:rPr lang="es-ES" sz="3000" b="1" dirty="0" err="1">
                <a:solidFill>
                  <a:srgbClr val="FF0000"/>
                </a:solidFill>
                <a:latin typeface="Gotham" pitchFamily="2" charset="0"/>
                <a:cs typeface="Gotham" pitchFamily="2" charset="0"/>
              </a:rPr>
              <a:t>pretribulación</a:t>
            </a:r>
            <a:r>
              <a:rPr lang="es-ES" sz="3000" b="1" dirty="0">
                <a:solidFill>
                  <a:srgbClr val="FF0000"/>
                </a:solidFill>
                <a:latin typeface="Gotham" pitchFamily="2" charset="0"/>
                <a:cs typeface="Gotham" pitchFamily="2" charset="0"/>
              </a:rPr>
              <a:t> afirma que Jesús nos levantará para estar con Él antes de los 7 años de pruebas.</a:t>
            </a:r>
            <a:r>
              <a:rPr lang="es-ES" sz="3000" dirty="0">
                <a:solidFill>
                  <a:srgbClr val="FF0000"/>
                </a:solidFill>
                <a:latin typeface="Gotham" pitchFamily="2" charset="0"/>
                <a:cs typeface="Gotham" pitchFamily="2" charset="0"/>
              </a:rPr>
              <a:t> </a:t>
            </a:r>
            <a:r>
              <a:rPr lang="es-ES" sz="3000" dirty="0">
                <a:latin typeface="Gotham" pitchFamily="2" charset="0"/>
                <a:cs typeface="Gotham" pitchFamily="2" charset="0"/>
              </a:rPr>
              <a:t>El libro que usted está estudiando enseña que la posición de la </a:t>
            </a:r>
            <a:r>
              <a:rPr lang="es-ES" sz="3000" dirty="0" err="1">
                <a:latin typeface="Gotham" pitchFamily="2" charset="0"/>
                <a:cs typeface="Gotham" pitchFamily="2" charset="0"/>
              </a:rPr>
              <a:t>pretribulación</a:t>
            </a:r>
            <a:r>
              <a:rPr lang="es-ES" sz="3000" dirty="0">
                <a:latin typeface="Gotham" pitchFamily="2" charset="0"/>
                <a:cs typeface="Gotham" pitchFamily="2" charset="0"/>
              </a:rPr>
              <a:t> es correcta.</a:t>
            </a:r>
          </a:p>
        </p:txBody>
      </p:sp>
    </p:spTree>
    <p:extLst>
      <p:ext uri="{BB962C8B-B14F-4D97-AF65-F5344CB8AC3E}">
        <p14:creationId xmlns:p14="http://schemas.microsoft.com/office/powerpoint/2010/main" val="26338969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240970"/>
          </a:xfrm>
          <a:solidFill>
            <a:schemeClr val="bg1"/>
          </a:solidFill>
          <a:ln>
            <a:solidFill>
              <a:schemeClr val="bg1"/>
            </a:solidFill>
          </a:ln>
        </p:spPr>
        <p:txBody>
          <a:bodyPr>
            <a:noAutofit/>
          </a:bodyPr>
          <a:lstStyle/>
          <a:p>
            <a:r>
              <a:rPr lang="es-ES" sz="3600" b="1" dirty="0">
                <a:solidFill>
                  <a:srgbClr val="EE0000"/>
                </a:solidFill>
                <a:latin typeface="Gotham" pitchFamily="2" charset="0"/>
                <a:ea typeface="+mn-ea"/>
                <a:cs typeface="Gotham" pitchFamily="2" charset="0"/>
              </a:rPr>
              <a:t>EL PUNTO DE VISTA DE LA </a:t>
            </a:r>
            <a:r>
              <a:rPr lang="es-ES" sz="3600" b="1" dirty="0">
                <a:solidFill>
                  <a:srgbClr val="0070C0"/>
                </a:solidFill>
                <a:latin typeface="Gotham" pitchFamily="2" charset="0"/>
                <a:ea typeface="+mn-ea"/>
                <a:cs typeface="Gotham" pitchFamily="2" charset="0"/>
              </a:rPr>
              <a:t>* MIDTRIBULACIÓN </a:t>
            </a:r>
            <a:r>
              <a:rPr lang="es-ES" sz="3600" b="1" dirty="0">
                <a:solidFill>
                  <a:srgbClr val="EE0000"/>
                </a:solidFill>
                <a:latin typeface="Gotham" pitchFamily="2" charset="0"/>
                <a:ea typeface="+mn-ea"/>
                <a:cs typeface="Gotham" pitchFamily="2" charset="0"/>
              </a:rPr>
              <a:t>(MITAD DE LA TRIBULACIÓN).</a:t>
            </a:r>
            <a:endParaRPr lang="en-US" sz="6600" b="1" dirty="0">
              <a:solidFill>
                <a:srgbClr val="EE0000"/>
              </a:solidFill>
              <a:latin typeface="Gotham" pitchFamily="2" charset="0"/>
              <a:cs typeface="Gotham" pitchFamily="2" charset="0"/>
            </a:endParaRPr>
          </a:p>
        </p:txBody>
      </p:sp>
      <p:sp>
        <p:nvSpPr>
          <p:cNvPr id="3" name="Marcador de contenido 2"/>
          <p:cNvSpPr>
            <a:spLocks noGrp="1"/>
          </p:cNvSpPr>
          <p:nvPr>
            <p:ph idx="1"/>
          </p:nvPr>
        </p:nvSpPr>
        <p:spPr>
          <a:xfrm>
            <a:off x="0" y="1714006"/>
            <a:ext cx="12192000" cy="3428011"/>
          </a:xfrm>
          <a:solidFill>
            <a:schemeClr val="bg1"/>
          </a:solidFill>
          <a:ln>
            <a:solidFill>
              <a:schemeClr val="bg1"/>
            </a:solidFill>
          </a:ln>
        </p:spPr>
        <p:txBody>
          <a:bodyPr>
            <a:normAutofit/>
          </a:bodyPr>
          <a:lstStyle/>
          <a:p>
            <a:r>
              <a:rPr lang="es-ES" sz="2700" dirty="0">
                <a:latin typeface="Gotham" pitchFamily="2" charset="0"/>
                <a:cs typeface="Gotham" pitchFamily="2" charset="0"/>
              </a:rPr>
              <a:t>El punto de vista de la </a:t>
            </a:r>
            <a:r>
              <a:rPr lang="es-ES" sz="2700" b="1" dirty="0">
                <a:latin typeface="Gotham" pitchFamily="2" charset="0"/>
                <a:cs typeface="Gotham" pitchFamily="2" charset="0"/>
              </a:rPr>
              <a:t>* </a:t>
            </a:r>
            <a:r>
              <a:rPr lang="es-ES" sz="2700" b="1" dirty="0">
                <a:solidFill>
                  <a:srgbClr val="0070C0"/>
                </a:solidFill>
                <a:latin typeface="Gotham" pitchFamily="2" charset="0"/>
                <a:cs typeface="Gotham" pitchFamily="2" charset="0"/>
              </a:rPr>
              <a:t>MIDTRIBULACIÓN (MITAD DE LA TRIBULACIÓN). </a:t>
            </a:r>
            <a:r>
              <a:rPr lang="es-ES" sz="2700" b="1" dirty="0">
                <a:solidFill>
                  <a:srgbClr val="FF0000"/>
                </a:solidFill>
                <a:latin typeface="Gotham" pitchFamily="2" charset="0"/>
                <a:cs typeface="Gotham" pitchFamily="2" charset="0"/>
              </a:rPr>
              <a:t>Este punto de vista enseña que el Rapto ocurrirá en la mitad de la semana setenta de Daniel (</a:t>
            </a:r>
            <a:r>
              <a:rPr lang="es-ES" sz="2700" b="1" dirty="0" err="1">
                <a:solidFill>
                  <a:srgbClr val="FF0000"/>
                </a:solidFill>
                <a:latin typeface="Gotham" pitchFamily="2" charset="0"/>
                <a:cs typeface="Gotham" pitchFamily="2" charset="0"/>
              </a:rPr>
              <a:t>Dn</a:t>
            </a:r>
            <a:r>
              <a:rPr lang="es-ES" sz="2700" b="1" dirty="0">
                <a:solidFill>
                  <a:srgbClr val="FF0000"/>
                </a:solidFill>
                <a:latin typeface="Gotham" pitchFamily="2" charset="0"/>
                <a:cs typeface="Gotham" pitchFamily="2" charset="0"/>
              </a:rPr>
              <a:t> 9:24).</a:t>
            </a:r>
            <a:r>
              <a:rPr lang="es-ES" sz="2700" b="1" dirty="0">
                <a:latin typeface="Gotham" pitchFamily="2" charset="0"/>
                <a:cs typeface="Gotham" pitchFamily="2" charset="0"/>
              </a:rPr>
              <a:t> </a:t>
            </a:r>
            <a:r>
              <a:rPr lang="es-ES" sz="2700" dirty="0">
                <a:latin typeface="Gotham" pitchFamily="2" charset="0"/>
                <a:cs typeface="Gotham" pitchFamily="2" charset="0"/>
              </a:rPr>
              <a:t>La última mitad de la Tribulación es la peor. </a:t>
            </a:r>
          </a:p>
          <a:p>
            <a:r>
              <a:rPr lang="es-ES" sz="2700" dirty="0">
                <a:latin typeface="Gotham" pitchFamily="2" charset="0"/>
                <a:cs typeface="Gotham" pitchFamily="2" charset="0"/>
              </a:rPr>
              <a:t>Recordemos que el Anticristo rompe el pacto con Israel después de tres años y medio. La teoría de la </a:t>
            </a:r>
            <a:r>
              <a:rPr lang="es-ES" sz="2700" dirty="0" err="1">
                <a:latin typeface="Gotham" pitchFamily="2" charset="0"/>
                <a:cs typeface="Gotham" pitchFamily="2" charset="0"/>
              </a:rPr>
              <a:t>midtribulación</a:t>
            </a:r>
            <a:r>
              <a:rPr lang="es-ES" sz="2700" dirty="0">
                <a:latin typeface="Gotham" pitchFamily="2" charset="0"/>
                <a:cs typeface="Gotham" pitchFamily="2" charset="0"/>
              </a:rPr>
              <a:t> dice que la Iglesia se va antes de que comiencen los últimos 1.260 días de ira.</a:t>
            </a:r>
            <a:endParaRPr lang="en-US" sz="2700" dirty="0">
              <a:latin typeface="Gotham" pitchFamily="2" charset="0"/>
              <a:cs typeface="Gotham" pitchFamily="2" charset="0"/>
            </a:endParaRPr>
          </a:p>
        </p:txBody>
      </p:sp>
    </p:spTree>
    <p:extLst>
      <p:ext uri="{BB962C8B-B14F-4D97-AF65-F5344CB8AC3E}">
        <p14:creationId xmlns:p14="http://schemas.microsoft.com/office/powerpoint/2010/main" val="36651183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316181"/>
          </a:xfrm>
          <a:solidFill>
            <a:schemeClr val="bg1"/>
          </a:solidFill>
        </p:spPr>
        <p:txBody>
          <a:bodyPr>
            <a:noAutofit/>
          </a:bodyPr>
          <a:lstStyle/>
          <a:p>
            <a:r>
              <a:rPr lang="es-ES" sz="3600" b="1" dirty="0">
                <a:latin typeface="Gotham" pitchFamily="2" charset="0"/>
                <a:ea typeface="+mn-ea"/>
                <a:cs typeface="Gotham" pitchFamily="2" charset="0"/>
              </a:rPr>
              <a:t>EL PUNTO DE VISTA DE LA </a:t>
            </a:r>
            <a:r>
              <a:rPr lang="es-ES" sz="3600" b="1" dirty="0">
                <a:solidFill>
                  <a:srgbClr val="EE0000"/>
                </a:solidFill>
                <a:latin typeface="Gotham" pitchFamily="2" charset="0"/>
                <a:ea typeface="+mn-ea"/>
                <a:cs typeface="Gotham" pitchFamily="2" charset="0"/>
              </a:rPr>
              <a:t>*POSTRIBULACIÓN: </a:t>
            </a:r>
            <a:r>
              <a:rPr lang="es-ES" sz="3600" b="1" dirty="0">
                <a:latin typeface="Gotham" pitchFamily="2" charset="0"/>
                <a:ea typeface="+mn-ea"/>
                <a:cs typeface="Gotham" pitchFamily="2" charset="0"/>
              </a:rPr>
              <a:t>POS SIGNIFICA “DESPUÉS”.</a:t>
            </a:r>
            <a:endParaRPr lang="en-US" sz="3600" dirty="0">
              <a:latin typeface="Gotham" pitchFamily="2" charset="0"/>
              <a:cs typeface="Gotham" pitchFamily="2" charset="0"/>
            </a:endParaRPr>
          </a:p>
        </p:txBody>
      </p:sp>
      <p:sp>
        <p:nvSpPr>
          <p:cNvPr id="3" name="Marcador de contenido 2"/>
          <p:cNvSpPr>
            <a:spLocks noGrp="1"/>
          </p:cNvSpPr>
          <p:nvPr>
            <p:ph idx="1"/>
          </p:nvPr>
        </p:nvSpPr>
        <p:spPr>
          <a:xfrm>
            <a:off x="0" y="1647108"/>
            <a:ext cx="12192000" cy="4795256"/>
          </a:xfrm>
          <a:solidFill>
            <a:schemeClr val="bg1"/>
          </a:solidFill>
        </p:spPr>
        <p:txBody>
          <a:bodyPr>
            <a:normAutofit/>
          </a:bodyPr>
          <a:lstStyle/>
          <a:p>
            <a:r>
              <a:rPr lang="es-ES" dirty="0">
                <a:latin typeface="Gotham" pitchFamily="2" charset="0"/>
                <a:cs typeface="Gotham" pitchFamily="2" charset="0"/>
              </a:rPr>
              <a:t>El punto de vista de la </a:t>
            </a:r>
            <a:r>
              <a:rPr lang="es-ES" b="1" dirty="0">
                <a:solidFill>
                  <a:srgbClr val="FF0000"/>
                </a:solidFill>
                <a:latin typeface="Gotham" pitchFamily="2" charset="0"/>
                <a:cs typeface="Gotham" pitchFamily="2" charset="0"/>
              </a:rPr>
              <a:t>*POSTRIBULACIÓN: PRE SIGNIFICA “ANTES”, </a:t>
            </a:r>
            <a:r>
              <a:rPr lang="es-ES" b="1" dirty="0">
                <a:solidFill>
                  <a:srgbClr val="0070C0"/>
                </a:solidFill>
                <a:latin typeface="Gotham" pitchFamily="2" charset="0"/>
                <a:cs typeface="Gotham" pitchFamily="2" charset="0"/>
              </a:rPr>
              <a:t>PERO POS SIGNIFICA “DESPUÉS”. </a:t>
            </a:r>
          </a:p>
          <a:p>
            <a:r>
              <a:rPr lang="es-ES" b="1" dirty="0">
                <a:solidFill>
                  <a:srgbClr val="FF0000"/>
                </a:solidFill>
                <a:latin typeface="Gotham" pitchFamily="2" charset="0"/>
                <a:cs typeface="Gotham" pitchFamily="2" charset="0"/>
              </a:rPr>
              <a:t>La teoría de la </a:t>
            </a:r>
            <a:r>
              <a:rPr lang="es-ES" b="1" dirty="0">
                <a:solidFill>
                  <a:srgbClr val="0070C0"/>
                </a:solidFill>
                <a:latin typeface="Gotham" pitchFamily="2" charset="0"/>
                <a:cs typeface="Gotham" pitchFamily="2" charset="0"/>
              </a:rPr>
              <a:t>POSTRIBULACIÓN</a:t>
            </a:r>
            <a:r>
              <a:rPr lang="es-ES" b="1" dirty="0">
                <a:solidFill>
                  <a:srgbClr val="00B0F0"/>
                </a:solidFill>
                <a:latin typeface="Gotham" pitchFamily="2" charset="0"/>
                <a:cs typeface="Gotham" pitchFamily="2" charset="0"/>
              </a:rPr>
              <a:t> </a:t>
            </a:r>
            <a:r>
              <a:rPr lang="es-ES" b="1" dirty="0">
                <a:solidFill>
                  <a:srgbClr val="FF0000"/>
                </a:solidFill>
                <a:latin typeface="Gotham" pitchFamily="2" charset="0"/>
                <a:cs typeface="Gotham" pitchFamily="2" charset="0"/>
              </a:rPr>
              <a:t>enseña que Jesús no regresará hasta después de la tribulación. </a:t>
            </a:r>
            <a:r>
              <a:rPr lang="es-ES" dirty="0">
                <a:latin typeface="Gotham" pitchFamily="2" charset="0"/>
                <a:cs typeface="Gotham" pitchFamily="2" charset="0"/>
              </a:rPr>
              <a:t>Por lo tanto, este punto de vista enseña que la Iglesia debe pasar por la Tribulación.</a:t>
            </a:r>
          </a:p>
          <a:p>
            <a:r>
              <a:rPr lang="es-ES" dirty="0">
                <a:latin typeface="Gotham" pitchFamily="2" charset="0"/>
                <a:cs typeface="Gotham" pitchFamily="2" charset="0"/>
              </a:rPr>
              <a:t> La gente que acepta la </a:t>
            </a:r>
            <a:r>
              <a:rPr lang="es-ES" dirty="0" err="1">
                <a:latin typeface="Gotham" pitchFamily="2" charset="0"/>
                <a:cs typeface="Gotham" pitchFamily="2" charset="0"/>
              </a:rPr>
              <a:t>postribulación</a:t>
            </a:r>
            <a:r>
              <a:rPr lang="es-ES" dirty="0">
                <a:latin typeface="Gotham" pitchFamily="2" charset="0"/>
                <a:cs typeface="Gotham" pitchFamily="2" charset="0"/>
              </a:rPr>
              <a:t> dice que 2 Tesalonicenses 2:1-4 pone el Rapto y la Segunda Venida juntos. </a:t>
            </a:r>
          </a:p>
          <a:p>
            <a:r>
              <a:rPr lang="es-ES" dirty="0">
                <a:latin typeface="Gotham" pitchFamily="2" charset="0"/>
                <a:cs typeface="Gotham" pitchFamily="2" charset="0"/>
              </a:rPr>
              <a:t>Pero los</a:t>
            </a:r>
            <a:r>
              <a:rPr lang="es-ES" dirty="0">
                <a:solidFill>
                  <a:srgbClr val="FF0000"/>
                </a:solidFill>
                <a:latin typeface="Gotham" pitchFamily="2" charset="0"/>
                <a:cs typeface="Gotham" pitchFamily="2" charset="0"/>
              </a:rPr>
              <a:t> </a:t>
            </a:r>
            <a:r>
              <a:rPr lang="es-ES" b="1" dirty="0">
                <a:solidFill>
                  <a:srgbClr val="FF0000"/>
                </a:solidFill>
                <a:latin typeface="Gotham" pitchFamily="2" charset="0"/>
                <a:cs typeface="Gotham" pitchFamily="2" charset="0"/>
              </a:rPr>
              <a:t>PRETRIBULACIONISTAS</a:t>
            </a:r>
            <a:r>
              <a:rPr lang="es-ES" dirty="0">
                <a:solidFill>
                  <a:srgbClr val="FF0000"/>
                </a:solidFill>
                <a:latin typeface="Gotham" pitchFamily="2" charset="0"/>
                <a:cs typeface="Gotham" pitchFamily="2" charset="0"/>
              </a:rPr>
              <a:t> </a:t>
            </a:r>
            <a:r>
              <a:rPr lang="es-ES" dirty="0">
                <a:latin typeface="Gotham" pitchFamily="2" charset="0"/>
                <a:cs typeface="Gotham" pitchFamily="2" charset="0"/>
              </a:rPr>
              <a:t>ven dos eventos separados en este pasaje. Nosotros creemos que “nuestra reunión con él” se refiere al Rapto (2 </a:t>
            </a:r>
            <a:r>
              <a:rPr lang="es-ES" dirty="0" err="1">
                <a:latin typeface="Gotham" pitchFamily="2" charset="0"/>
                <a:cs typeface="Gotham" pitchFamily="2" charset="0"/>
              </a:rPr>
              <a:t>Ts</a:t>
            </a:r>
            <a:r>
              <a:rPr lang="es-ES" dirty="0">
                <a:latin typeface="Gotham" pitchFamily="2" charset="0"/>
                <a:cs typeface="Gotham" pitchFamily="2" charset="0"/>
              </a:rPr>
              <a:t> 2:1). </a:t>
            </a:r>
          </a:p>
        </p:txBody>
      </p:sp>
    </p:spTree>
    <p:extLst>
      <p:ext uri="{BB962C8B-B14F-4D97-AF65-F5344CB8AC3E}">
        <p14:creationId xmlns:p14="http://schemas.microsoft.com/office/powerpoint/2010/main" val="3357291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1714500"/>
            <a:ext cx="12192000" cy="3429000"/>
          </a:xfrm>
          <a:solidFill>
            <a:schemeClr val="bg1"/>
          </a:solidFill>
        </p:spPr>
        <p:txBody>
          <a:bodyPr>
            <a:normAutofit/>
          </a:bodyPr>
          <a:lstStyle/>
          <a:p>
            <a:r>
              <a:rPr lang="es-ES" sz="3000" b="1" dirty="0">
                <a:solidFill>
                  <a:srgbClr val="FF0000"/>
                </a:solidFill>
                <a:latin typeface="Gotham" pitchFamily="2" charset="0"/>
                <a:cs typeface="Gotham" pitchFamily="2" charset="0"/>
              </a:rPr>
              <a:t>Pablo se refiere a la Segunda Venida como “el día del Señor” </a:t>
            </a:r>
            <a:r>
              <a:rPr lang="es-ES" sz="3000" dirty="0">
                <a:latin typeface="Gotham" pitchFamily="2" charset="0"/>
                <a:cs typeface="Gotham" pitchFamily="2" charset="0"/>
              </a:rPr>
              <a:t>y “ese día” (2 </a:t>
            </a:r>
            <a:r>
              <a:rPr lang="es-ES" sz="3000" dirty="0" err="1">
                <a:latin typeface="Gotham" pitchFamily="2" charset="0"/>
                <a:cs typeface="Gotham" pitchFamily="2" charset="0"/>
              </a:rPr>
              <a:t>Ts</a:t>
            </a:r>
            <a:r>
              <a:rPr lang="es-ES" sz="3000" dirty="0">
                <a:latin typeface="Gotham" pitchFamily="2" charset="0"/>
                <a:cs typeface="Gotham" pitchFamily="2" charset="0"/>
              </a:rPr>
              <a:t> 2:2-3). Los tesalonicenses estaban confundidos acerca del Rapto y la Segunda Venida. Tenían miedo de haberse perdido el Rapto (2 </a:t>
            </a:r>
            <a:r>
              <a:rPr lang="es-ES" sz="3000" dirty="0" err="1">
                <a:latin typeface="Gotham" pitchFamily="2" charset="0"/>
                <a:cs typeface="Gotham" pitchFamily="2" charset="0"/>
              </a:rPr>
              <a:t>Ts</a:t>
            </a:r>
            <a:r>
              <a:rPr lang="es-ES" sz="3000" dirty="0">
                <a:latin typeface="Gotham" pitchFamily="2" charset="0"/>
                <a:cs typeface="Gotham" pitchFamily="2" charset="0"/>
              </a:rPr>
              <a:t> 2:2).</a:t>
            </a:r>
          </a:p>
          <a:p>
            <a:r>
              <a:rPr lang="es-ES" sz="3000" dirty="0">
                <a:latin typeface="Gotham" pitchFamily="2" charset="0"/>
                <a:cs typeface="Gotham" pitchFamily="2" charset="0"/>
              </a:rPr>
              <a:t> Pablo les recordó que el Anticristo debe gobernar antes de la Segunda Venida de Cristo a la tierra (2 </a:t>
            </a:r>
            <a:r>
              <a:rPr lang="es-ES" sz="3000" dirty="0" err="1">
                <a:latin typeface="Gotham" pitchFamily="2" charset="0"/>
                <a:cs typeface="Gotham" pitchFamily="2" charset="0"/>
              </a:rPr>
              <a:t>Ts</a:t>
            </a:r>
            <a:r>
              <a:rPr lang="es-ES" sz="3000" dirty="0">
                <a:latin typeface="Gotham" pitchFamily="2" charset="0"/>
                <a:cs typeface="Gotham" pitchFamily="2" charset="0"/>
              </a:rPr>
              <a:t> 2:3-4). </a:t>
            </a:r>
          </a:p>
        </p:txBody>
      </p:sp>
    </p:spTree>
    <p:extLst>
      <p:ext uri="{BB962C8B-B14F-4D97-AF65-F5344CB8AC3E}">
        <p14:creationId xmlns:p14="http://schemas.microsoft.com/office/powerpoint/2010/main" val="2850193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1399309"/>
            <a:ext cx="12192000" cy="4059382"/>
          </a:xfrm>
          <a:solidFill>
            <a:schemeClr val="bg1"/>
          </a:solidFill>
        </p:spPr>
        <p:txBody>
          <a:bodyPr>
            <a:normAutofit/>
          </a:bodyPr>
          <a:lstStyle/>
          <a:p>
            <a:r>
              <a:rPr lang="es-ES" sz="3000" dirty="0">
                <a:latin typeface="Gotham" pitchFamily="2" charset="0"/>
                <a:cs typeface="Gotham" pitchFamily="2" charset="0"/>
              </a:rPr>
              <a:t>Pero algo está impidiendo que el Anticristo gobierne ahora (2 </a:t>
            </a:r>
            <a:r>
              <a:rPr lang="es-ES" sz="3000" dirty="0" err="1">
                <a:latin typeface="Gotham" pitchFamily="2" charset="0"/>
                <a:cs typeface="Gotham" pitchFamily="2" charset="0"/>
              </a:rPr>
              <a:t>Ts</a:t>
            </a:r>
            <a:r>
              <a:rPr lang="es-ES" sz="3000" dirty="0">
                <a:latin typeface="Gotham" pitchFamily="2" charset="0"/>
                <a:cs typeface="Gotham" pitchFamily="2" charset="0"/>
              </a:rPr>
              <a:t> 2:6). Creemos que la fuerza que detiene al Anticristo es </a:t>
            </a:r>
            <a:r>
              <a:rPr lang="es-ES" sz="3000" b="1" dirty="0">
                <a:solidFill>
                  <a:srgbClr val="FF0000"/>
                </a:solidFill>
                <a:latin typeface="Gotham" pitchFamily="2" charset="0"/>
                <a:cs typeface="Gotham" pitchFamily="2" charset="0"/>
              </a:rPr>
              <a:t>el poder del Espíritu Santo a través de la Iglesia. </a:t>
            </a:r>
          </a:p>
          <a:p>
            <a:r>
              <a:rPr lang="es-ES" sz="3000" b="1" dirty="0">
                <a:solidFill>
                  <a:srgbClr val="FF0000"/>
                </a:solidFill>
                <a:latin typeface="Gotham" pitchFamily="2" charset="0"/>
                <a:cs typeface="Gotham" pitchFamily="2" charset="0"/>
              </a:rPr>
              <a:t>Después del Rapto, el poder espiritual, las oraciones y la influencia piadosa de los creyentes desaparecerán.</a:t>
            </a:r>
            <a:r>
              <a:rPr lang="es-ES" sz="3000" b="1" dirty="0">
                <a:latin typeface="Gotham" pitchFamily="2" charset="0"/>
                <a:cs typeface="Gotham" pitchFamily="2" charset="0"/>
              </a:rPr>
              <a:t> </a:t>
            </a:r>
          </a:p>
          <a:p>
            <a:r>
              <a:rPr lang="es-ES" sz="3000" dirty="0">
                <a:latin typeface="Gotham" pitchFamily="2" charset="0"/>
                <a:cs typeface="Gotham" pitchFamily="2" charset="0"/>
              </a:rPr>
              <a:t>Entonces, Satanás tendrá mayor libertad para gobernar esta tierra (2 </a:t>
            </a:r>
            <a:r>
              <a:rPr lang="es-ES" sz="3000" dirty="0" err="1">
                <a:latin typeface="Gotham" pitchFamily="2" charset="0"/>
                <a:cs typeface="Gotham" pitchFamily="2" charset="0"/>
              </a:rPr>
              <a:t>Ts</a:t>
            </a:r>
            <a:r>
              <a:rPr lang="es-ES" sz="3000" dirty="0">
                <a:latin typeface="Gotham" pitchFamily="2" charset="0"/>
                <a:cs typeface="Gotham" pitchFamily="2" charset="0"/>
              </a:rPr>
              <a:t> 2:7-8). Después del Rapto, el mal estallará como un diluvio</a:t>
            </a:r>
            <a:endParaRPr lang="en-US" sz="3000" dirty="0">
              <a:latin typeface="Gotham" pitchFamily="2" charset="0"/>
              <a:cs typeface="Gotham" pitchFamily="2" charset="0"/>
            </a:endParaRPr>
          </a:p>
        </p:txBody>
      </p:sp>
    </p:spTree>
    <p:extLst>
      <p:ext uri="{BB962C8B-B14F-4D97-AF65-F5344CB8AC3E}">
        <p14:creationId xmlns:p14="http://schemas.microsoft.com/office/powerpoint/2010/main" val="1189380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81C83A3-5D6C-E778-7318-4D2E2BF02888}"/>
              </a:ext>
            </a:extLst>
          </p:cNvPr>
          <p:cNvPicPr>
            <a:picLocks noChangeAspect="1"/>
          </p:cNvPicPr>
          <p:nvPr/>
        </p:nvPicPr>
        <p:blipFill>
          <a:blip r:embed="rId2"/>
          <a:srcRect t="9" b="9"/>
          <a:stretch/>
        </p:blipFill>
        <p:spPr>
          <a:xfrm>
            <a:off x="20" y="1282"/>
            <a:ext cx="12191980" cy="6856718"/>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C6320FBB-88F8-BAD6-7325-101C0C696602}"/>
              </a:ext>
            </a:extLst>
          </p:cNvPr>
          <p:cNvSpPr txBox="1"/>
          <p:nvPr/>
        </p:nvSpPr>
        <p:spPr>
          <a:xfrm>
            <a:off x="2922895" y="3385263"/>
            <a:ext cx="6346209" cy="1477328"/>
          </a:xfrm>
          <a:prstGeom prst="rect">
            <a:avLst/>
          </a:prstGeom>
          <a:noFill/>
        </p:spPr>
        <p:txBody>
          <a:bodyPr wrap="square" rtlCol="0">
            <a:spAutoFit/>
          </a:bodyPr>
          <a:lstStyle/>
          <a:p>
            <a:pPr lvl="0" algn="ctr">
              <a:defRPr/>
            </a:pPr>
            <a:r>
              <a:rPr lang="es-ES" sz="5000" b="1" dirty="0">
                <a:solidFill>
                  <a:prstClr val="black"/>
                </a:solidFill>
                <a:latin typeface="Gotham Black" panose="02000603040000020004" pitchFamily="2" charset="0"/>
                <a:cs typeface="Gotham" pitchFamily="2" charset="0"/>
              </a:rPr>
              <a:t>Las Últimas Cosas</a:t>
            </a:r>
          </a:p>
          <a:p>
            <a:pPr lvl="0" algn="ctr">
              <a:defRPr/>
            </a:pPr>
            <a:r>
              <a:rPr lang="es-ES" sz="2000" b="1" dirty="0">
                <a:solidFill>
                  <a:srgbClr val="FF0000"/>
                </a:solidFill>
                <a:latin typeface="Gotham" pitchFamily="2" charset="0"/>
                <a:cs typeface="Gotham" pitchFamily="2" charset="0"/>
              </a:rPr>
              <a:t>CAPITULO 9</a:t>
            </a:r>
          </a:p>
          <a:p>
            <a:pPr lvl="0" algn="ctr">
              <a:defRPr/>
            </a:pPr>
            <a:r>
              <a:rPr lang="es-ES" sz="2000" b="1" dirty="0">
                <a:solidFill>
                  <a:srgbClr val="FF0000"/>
                </a:solidFill>
                <a:latin typeface="Gotham" pitchFamily="2" charset="0"/>
                <a:cs typeface="Gotham" pitchFamily="2" charset="0"/>
              </a:rPr>
              <a:t>PÁGINAS 260 AL 284</a:t>
            </a:r>
          </a:p>
        </p:txBody>
      </p:sp>
      <p:sp>
        <p:nvSpPr>
          <p:cNvPr id="6" name="CuadroTexto 5">
            <a:extLst>
              <a:ext uri="{FF2B5EF4-FFF2-40B4-BE49-F238E27FC236}">
                <a16:creationId xmlns:a16="http://schemas.microsoft.com/office/drawing/2014/main" id="{8DF94B94-7728-85CC-4AD5-B4B125B48839}"/>
              </a:ext>
            </a:extLst>
          </p:cNvPr>
          <p:cNvSpPr txBox="1"/>
          <p:nvPr/>
        </p:nvSpPr>
        <p:spPr>
          <a:xfrm>
            <a:off x="3680346" y="5007267"/>
            <a:ext cx="4831308" cy="369332"/>
          </a:xfrm>
          <a:prstGeom prst="rect">
            <a:avLst/>
          </a:prstGeom>
          <a:noFill/>
        </p:spPr>
        <p:txBody>
          <a:bodyPr wrap="square" rtlCol="0">
            <a:spAutoFit/>
          </a:bodyPr>
          <a:lstStyle/>
          <a:p>
            <a:pPr algn="ctr"/>
            <a:r>
              <a:rPr lang="es-PE" b="1" dirty="0">
                <a:latin typeface="Gotham" pitchFamily="2" charset="0"/>
                <a:cs typeface="Gotham" pitchFamily="2" charset="0"/>
              </a:rPr>
              <a:t>Profesor: GENARO TORRES V.</a:t>
            </a:r>
            <a:endParaRPr lang="en-US" b="1" dirty="0">
              <a:latin typeface="Gotham" pitchFamily="2" charset="0"/>
              <a:cs typeface="Gotham" pitchFamily="2" charset="0"/>
            </a:endParaRPr>
          </a:p>
        </p:txBody>
      </p:sp>
    </p:spTree>
    <p:extLst>
      <p:ext uri="{BB962C8B-B14F-4D97-AF65-F5344CB8AC3E}">
        <p14:creationId xmlns:p14="http://schemas.microsoft.com/office/powerpoint/2010/main" val="18532319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246908"/>
          </a:xfrm>
          <a:solidFill>
            <a:schemeClr val="bg1"/>
          </a:solidFill>
        </p:spPr>
        <p:txBody>
          <a:bodyPr>
            <a:noAutofit/>
          </a:bodyPr>
          <a:lstStyle/>
          <a:p>
            <a:pPr algn="ctr"/>
            <a:r>
              <a:rPr lang="es-ES" sz="2800" b="1" dirty="0">
                <a:solidFill>
                  <a:srgbClr val="EE0000"/>
                </a:solidFill>
                <a:latin typeface="Gotham" pitchFamily="2" charset="0"/>
                <a:ea typeface="+mn-ea"/>
                <a:cs typeface="Gotham" pitchFamily="2" charset="0"/>
              </a:rPr>
              <a:t>PREGUNTA 4. ¿QUÉ ACTITUDES DEBEMOS TENER HACIA LOS CREYENTES QUE TIENEN OTROS PUNTOS DE VISTA SOBRE EL RAPTO?</a:t>
            </a:r>
            <a:endParaRPr lang="en-US" sz="2800" dirty="0">
              <a:solidFill>
                <a:srgbClr val="EE0000"/>
              </a:solidFill>
              <a:latin typeface="Gotham" pitchFamily="2" charset="0"/>
              <a:cs typeface="Gotham" pitchFamily="2" charset="0"/>
            </a:endParaRPr>
          </a:p>
        </p:txBody>
      </p:sp>
      <p:sp>
        <p:nvSpPr>
          <p:cNvPr id="3" name="Marcador de contenido 2"/>
          <p:cNvSpPr>
            <a:spLocks noGrp="1"/>
          </p:cNvSpPr>
          <p:nvPr>
            <p:ph idx="1"/>
          </p:nvPr>
        </p:nvSpPr>
        <p:spPr>
          <a:xfrm>
            <a:off x="0" y="1794362"/>
            <a:ext cx="12192000" cy="4232366"/>
          </a:xfrm>
          <a:solidFill>
            <a:schemeClr val="bg1"/>
          </a:solidFill>
        </p:spPr>
        <p:txBody>
          <a:bodyPr>
            <a:normAutofit/>
          </a:bodyPr>
          <a:lstStyle/>
          <a:p>
            <a:r>
              <a:rPr lang="es-ES" sz="2600" dirty="0">
                <a:latin typeface="Gotham" pitchFamily="2" charset="0"/>
                <a:cs typeface="Gotham" pitchFamily="2" charset="0"/>
              </a:rPr>
              <a:t>Consideremos tres actitudes hacia los hermanos y hermanas en Cristo que difieren con nuestro punto de vista sobre el Rapto.</a:t>
            </a:r>
          </a:p>
          <a:p>
            <a:r>
              <a:rPr lang="es-ES" sz="2600" b="1" dirty="0">
                <a:solidFill>
                  <a:srgbClr val="EE0000"/>
                </a:solidFill>
                <a:latin typeface="Gotham" pitchFamily="2" charset="0"/>
                <a:cs typeface="Gotham" pitchFamily="2" charset="0"/>
              </a:rPr>
              <a:t> PRIMERO </a:t>
            </a:r>
            <a:r>
              <a:rPr lang="es-ES" sz="2600" b="1" dirty="0">
                <a:solidFill>
                  <a:srgbClr val="0070C0"/>
                </a:solidFill>
                <a:latin typeface="Gotham" pitchFamily="2" charset="0"/>
                <a:cs typeface="Gotham" pitchFamily="2" charset="0"/>
              </a:rPr>
              <a:t>QUE TODOS LOS CREYENTES SE ANIMEN UNOS A OTROS A VIVIR VIDAS SANTAS Y A PRACTICAR LA OBEDIENCIA A LAS ENSEÑANZAS DE JESÚS. </a:t>
            </a:r>
          </a:p>
          <a:p>
            <a:r>
              <a:rPr lang="es-ES" sz="2600" dirty="0">
                <a:latin typeface="Gotham" pitchFamily="2" charset="0"/>
                <a:cs typeface="Gotham" pitchFamily="2" charset="0"/>
              </a:rPr>
              <a:t>Lo más importante acerca del Rapto no es estar en lo correcto en el cuanto al tiempo, ya sea antes de la tribulación, a mitad de la tribulación o después de la tribulación. </a:t>
            </a:r>
            <a:r>
              <a:rPr lang="es-ES" sz="2600" b="1" dirty="0">
                <a:solidFill>
                  <a:srgbClr val="FF0000"/>
                </a:solidFill>
                <a:latin typeface="Gotham" pitchFamily="2" charset="0"/>
                <a:cs typeface="Gotham" pitchFamily="2" charset="0"/>
              </a:rPr>
              <a:t>Todos los que caminan con el Señor subirán en el Rapto, ya sea que sus puntos de vista sean </a:t>
            </a:r>
            <a:r>
              <a:rPr lang="es-ES" sz="2600" b="1" dirty="0" err="1">
                <a:solidFill>
                  <a:srgbClr val="FF0000"/>
                </a:solidFill>
                <a:latin typeface="Gotham" pitchFamily="2" charset="0"/>
                <a:cs typeface="Gotham" pitchFamily="2" charset="0"/>
              </a:rPr>
              <a:t>pretribulación</a:t>
            </a:r>
            <a:r>
              <a:rPr lang="es-ES" sz="2600" b="1" dirty="0">
                <a:solidFill>
                  <a:srgbClr val="FF0000"/>
                </a:solidFill>
                <a:latin typeface="Gotham" pitchFamily="2" charset="0"/>
                <a:cs typeface="Gotham" pitchFamily="2" charset="0"/>
              </a:rPr>
              <a:t>, </a:t>
            </a:r>
            <a:r>
              <a:rPr lang="es-ES" sz="2600" b="1" dirty="0" err="1">
                <a:solidFill>
                  <a:srgbClr val="FF0000"/>
                </a:solidFill>
                <a:latin typeface="Gotham" pitchFamily="2" charset="0"/>
                <a:cs typeface="Gotham" pitchFamily="2" charset="0"/>
              </a:rPr>
              <a:t>midtribulación</a:t>
            </a:r>
            <a:r>
              <a:rPr lang="es-ES" sz="2600" b="1" dirty="0">
                <a:solidFill>
                  <a:srgbClr val="FF0000"/>
                </a:solidFill>
                <a:latin typeface="Gotham" pitchFamily="2" charset="0"/>
                <a:cs typeface="Gotham" pitchFamily="2" charset="0"/>
              </a:rPr>
              <a:t> o </a:t>
            </a:r>
            <a:r>
              <a:rPr lang="es-ES" sz="2600" b="1" dirty="0" err="1">
                <a:solidFill>
                  <a:srgbClr val="FF0000"/>
                </a:solidFill>
                <a:latin typeface="Gotham" pitchFamily="2" charset="0"/>
                <a:cs typeface="Gotham" pitchFamily="2" charset="0"/>
              </a:rPr>
              <a:t>postribulación</a:t>
            </a:r>
            <a:r>
              <a:rPr lang="es-ES" sz="2600" b="1" dirty="0">
                <a:solidFill>
                  <a:srgbClr val="FF0000"/>
                </a:solidFill>
                <a:latin typeface="Gotham" pitchFamily="2" charset="0"/>
                <a:cs typeface="Gotham" pitchFamily="2" charset="0"/>
              </a:rPr>
              <a:t>. </a:t>
            </a:r>
          </a:p>
        </p:txBody>
      </p:sp>
    </p:spTree>
    <p:extLst>
      <p:ext uri="{BB962C8B-B14F-4D97-AF65-F5344CB8AC3E}">
        <p14:creationId xmlns:p14="http://schemas.microsoft.com/office/powerpoint/2010/main" val="23214086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1163783"/>
            <a:ext cx="12192000" cy="4530435"/>
          </a:xfrm>
          <a:solidFill>
            <a:schemeClr val="bg1"/>
          </a:solidFill>
        </p:spPr>
        <p:txBody>
          <a:bodyPr>
            <a:noAutofit/>
          </a:bodyPr>
          <a:lstStyle/>
          <a:p>
            <a:r>
              <a:rPr lang="es-ES" sz="2700" dirty="0">
                <a:latin typeface="Gotham" pitchFamily="2" charset="0"/>
                <a:cs typeface="Gotham" pitchFamily="2" charset="0"/>
              </a:rPr>
              <a:t> Incluso los muertos en Cristo subirán en el Rapto, ya sea que su escatología fuera correcta o incorrecta. No importa si un seguidor de Jesús murió creyendo que el Rapto será antes, a mediados o después. </a:t>
            </a:r>
          </a:p>
          <a:p>
            <a:r>
              <a:rPr lang="es-ES" sz="2700" dirty="0">
                <a:latin typeface="Gotham" pitchFamily="2" charset="0"/>
                <a:cs typeface="Gotham" pitchFamily="2" charset="0"/>
              </a:rPr>
              <a:t>El Rapto es para aquellos que caminan con Jesús. </a:t>
            </a:r>
            <a:r>
              <a:rPr lang="es-ES" sz="2700" b="1" dirty="0">
                <a:solidFill>
                  <a:srgbClr val="EE0000"/>
                </a:solidFill>
                <a:latin typeface="Gotham" pitchFamily="2" charset="0"/>
                <a:cs typeface="Gotham" pitchFamily="2" charset="0"/>
              </a:rPr>
              <a:t>“</a:t>
            </a:r>
            <a:r>
              <a:rPr lang="es-ES" sz="2700" b="1" dirty="0">
                <a:solidFill>
                  <a:srgbClr val="FF0000"/>
                </a:solidFill>
                <a:latin typeface="Gotham" pitchFamily="2" charset="0"/>
                <a:cs typeface="Gotham" pitchFamily="2" charset="0"/>
              </a:rPr>
              <a:t>CONOCE EL SEÑOR A LOS QUE SON SUYOS;</a:t>
            </a:r>
            <a:r>
              <a:rPr lang="es-ES" sz="2700" b="1" dirty="0">
                <a:latin typeface="Gotham" pitchFamily="2" charset="0"/>
                <a:cs typeface="Gotham" pitchFamily="2" charset="0"/>
              </a:rPr>
              <a:t> </a:t>
            </a:r>
            <a:r>
              <a:rPr lang="es-ES" sz="2700" dirty="0">
                <a:latin typeface="Gotham" pitchFamily="2" charset="0"/>
                <a:cs typeface="Gotham" pitchFamily="2" charset="0"/>
              </a:rPr>
              <a:t>y: Apártese de iniquidad todo aquel que invoca el nombre de Cristo” (2 Ti 2:19). </a:t>
            </a:r>
          </a:p>
          <a:p>
            <a:r>
              <a:rPr lang="es-ES" sz="2700" dirty="0">
                <a:latin typeface="Gotham" pitchFamily="2" charset="0"/>
                <a:cs typeface="Gotham" pitchFamily="2" charset="0"/>
              </a:rPr>
              <a:t>Por lo tanto, andemos en el Espíritu y en la luz (Ro 8:13-14; </a:t>
            </a:r>
            <a:r>
              <a:rPr lang="es-ES" sz="2700" dirty="0" err="1">
                <a:latin typeface="Gotham" pitchFamily="2" charset="0"/>
                <a:cs typeface="Gotham" pitchFamily="2" charset="0"/>
              </a:rPr>
              <a:t>Gá</a:t>
            </a:r>
            <a:r>
              <a:rPr lang="es-ES" sz="2700" dirty="0">
                <a:latin typeface="Gotham" pitchFamily="2" charset="0"/>
                <a:cs typeface="Gotham" pitchFamily="2" charset="0"/>
              </a:rPr>
              <a:t> 5:16-26; 1 </a:t>
            </a:r>
            <a:r>
              <a:rPr lang="es-ES" sz="2700" dirty="0" err="1">
                <a:latin typeface="Gotham" pitchFamily="2" charset="0"/>
                <a:cs typeface="Gotham" pitchFamily="2" charset="0"/>
              </a:rPr>
              <a:t>Jn</a:t>
            </a:r>
            <a:r>
              <a:rPr lang="es-ES" sz="2700" dirty="0">
                <a:latin typeface="Gotham" pitchFamily="2" charset="0"/>
                <a:cs typeface="Gotham" pitchFamily="2" charset="0"/>
              </a:rPr>
              <a:t> 1:5-7). </a:t>
            </a:r>
            <a:r>
              <a:rPr lang="es-ES" sz="2700" b="1" dirty="0">
                <a:solidFill>
                  <a:srgbClr val="0070C0"/>
                </a:solidFill>
                <a:latin typeface="Gotham" pitchFamily="2" charset="0"/>
                <a:cs typeface="Gotham" pitchFamily="2" charset="0"/>
              </a:rPr>
              <a:t>¡Y ANIMEMOS A OTROS A ENFOCARSE EN CAMINAR EN EL ESPÍRITU EN LUGAR DE DISCUTIR SOBRE EL TIEMPO DEL RAPTO!</a:t>
            </a:r>
            <a:endParaRPr lang="en-US" sz="2700" b="1" dirty="0">
              <a:solidFill>
                <a:srgbClr val="0070C0"/>
              </a:solidFill>
              <a:latin typeface="Gotham" pitchFamily="2" charset="0"/>
              <a:cs typeface="Gotham" pitchFamily="2" charset="0"/>
            </a:endParaRPr>
          </a:p>
        </p:txBody>
      </p:sp>
    </p:spTree>
    <p:extLst>
      <p:ext uri="{BB962C8B-B14F-4D97-AF65-F5344CB8AC3E}">
        <p14:creationId xmlns:p14="http://schemas.microsoft.com/office/powerpoint/2010/main" val="13005314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1593273"/>
            <a:ext cx="12192000" cy="3671454"/>
          </a:xfrm>
          <a:solidFill>
            <a:schemeClr val="bg1"/>
          </a:solidFill>
        </p:spPr>
        <p:txBody>
          <a:bodyPr>
            <a:normAutofit/>
          </a:bodyPr>
          <a:lstStyle/>
          <a:p>
            <a:r>
              <a:rPr lang="es-ES" b="1" dirty="0">
                <a:solidFill>
                  <a:srgbClr val="FF0000"/>
                </a:solidFill>
                <a:latin typeface="Gotham" pitchFamily="2" charset="0"/>
                <a:cs typeface="Gotham" pitchFamily="2" charset="0"/>
              </a:rPr>
              <a:t>SEGUNDO, </a:t>
            </a:r>
            <a:r>
              <a:rPr lang="es-ES" b="1" dirty="0">
                <a:solidFill>
                  <a:srgbClr val="0070C0"/>
                </a:solidFill>
                <a:latin typeface="Gotham" pitchFamily="2" charset="0"/>
                <a:cs typeface="Gotham" pitchFamily="2" charset="0"/>
              </a:rPr>
              <a:t>ALENTÉMONOS MUTUAMENTE POR SI LLEGA LA PERSECUCIÓN. </a:t>
            </a:r>
            <a:r>
              <a:rPr lang="es-ES" dirty="0">
                <a:latin typeface="Gotham" pitchFamily="2" charset="0"/>
                <a:cs typeface="Gotham" pitchFamily="2" charset="0"/>
              </a:rPr>
              <a:t>Algunos pierden su fe cuando llega la persecución (Mt 13:21). </a:t>
            </a:r>
          </a:p>
          <a:p>
            <a:r>
              <a:rPr lang="es-ES" dirty="0">
                <a:latin typeface="Gotham" pitchFamily="2" charset="0"/>
                <a:cs typeface="Gotham" pitchFamily="2" charset="0"/>
              </a:rPr>
              <a:t>Aquellos que creen en un Rapto a la mitad de la tribulación o después de la tribulación a menudo esperan morir por su fe. </a:t>
            </a:r>
          </a:p>
          <a:p>
            <a:r>
              <a:rPr lang="es-ES" dirty="0">
                <a:latin typeface="Gotham" pitchFamily="2" charset="0"/>
                <a:cs typeface="Gotham" pitchFamily="2" charset="0"/>
              </a:rPr>
              <a:t>¿Están preparados para los tiempos difíciles los que creen en un Rapto antes de la tribulación? Dios nos ha librado de su ira (Ro 1:18-23; 5:9; 1 </a:t>
            </a:r>
            <a:r>
              <a:rPr lang="es-ES" dirty="0" err="1">
                <a:latin typeface="Gotham" pitchFamily="2" charset="0"/>
                <a:cs typeface="Gotham" pitchFamily="2" charset="0"/>
              </a:rPr>
              <a:t>Ts</a:t>
            </a:r>
            <a:r>
              <a:rPr lang="es-ES" dirty="0">
                <a:latin typeface="Gotham" pitchFamily="2" charset="0"/>
                <a:cs typeface="Gotham" pitchFamily="2" charset="0"/>
              </a:rPr>
              <a:t> 1:10; 5:9). </a:t>
            </a:r>
          </a:p>
        </p:txBody>
      </p:sp>
    </p:spTree>
    <p:extLst>
      <p:ext uri="{BB962C8B-B14F-4D97-AF65-F5344CB8AC3E}">
        <p14:creationId xmlns:p14="http://schemas.microsoft.com/office/powerpoint/2010/main" val="33213205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1336964"/>
            <a:ext cx="12192000" cy="4184073"/>
          </a:xfrm>
          <a:solidFill>
            <a:schemeClr val="bg1"/>
          </a:solidFill>
        </p:spPr>
        <p:txBody>
          <a:bodyPr>
            <a:normAutofit/>
          </a:bodyPr>
          <a:lstStyle/>
          <a:p>
            <a:r>
              <a:rPr lang="es-ES" dirty="0">
                <a:latin typeface="Gotham" pitchFamily="2" charset="0"/>
                <a:cs typeface="Gotham" pitchFamily="2" charset="0"/>
              </a:rPr>
              <a:t>Pero los creyentes no siempre son liberados de la ira de Satanás o de la ira de los humanos. Nadie debe creer que el Rapto nos librará de toda persecución. Santiago fue decapitado. Esteban fue apedreado. </a:t>
            </a:r>
          </a:p>
          <a:p>
            <a:r>
              <a:rPr lang="es-ES" dirty="0">
                <a:latin typeface="Gotham" pitchFamily="2" charset="0"/>
                <a:cs typeface="Gotham" pitchFamily="2" charset="0"/>
              </a:rPr>
              <a:t>Algunos informan que los gobernantes romanos mataron a 5 millones de cristianos en 200 años. En estos días, por a amar a Jesús, alrededor de 160,000 mueren cada año, ¡lo que suma 5 millones de mártires en 32 años! 13 Todos los creyentes tienen que saber que es probable que sufran persecución en esta vida (2 Ti 3:12).</a:t>
            </a:r>
            <a:endParaRPr lang="en-US" dirty="0">
              <a:latin typeface="Gotham" pitchFamily="2" charset="0"/>
              <a:cs typeface="Gotham" pitchFamily="2" charset="0"/>
            </a:endParaRPr>
          </a:p>
        </p:txBody>
      </p:sp>
    </p:spTree>
    <p:extLst>
      <p:ext uri="{BB962C8B-B14F-4D97-AF65-F5344CB8AC3E}">
        <p14:creationId xmlns:p14="http://schemas.microsoft.com/office/powerpoint/2010/main" val="12228270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852055"/>
            <a:ext cx="12192000" cy="5153891"/>
          </a:xfrm>
          <a:solidFill>
            <a:schemeClr val="bg1"/>
          </a:solidFill>
        </p:spPr>
        <p:txBody>
          <a:bodyPr>
            <a:normAutofit/>
          </a:bodyPr>
          <a:lstStyle/>
          <a:p>
            <a:r>
              <a:rPr lang="es-ES" b="1" dirty="0">
                <a:solidFill>
                  <a:srgbClr val="FF0000"/>
                </a:solidFill>
                <a:latin typeface="Gotham" pitchFamily="2" charset="0"/>
                <a:cs typeface="Gotham" pitchFamily="2" charset="0"/>
              </a:rPr>
              <a:t>TERCERO</a:t>
            </a:r>
            <a:r>
              <a:rPr lang="es-ES" b="1" dirty="0">
                <a:solidFill>
                  <a:srgbClr val="0070C0"/>
                </a:solidFill>
                <a:latin typeface="Gotham" pitchFamily="2" charset="0"/>
                <a:cs typeface="Gotham" pitchFamily="2" charset="0"/>
              </a:rPr>
              <a:t>, AMÉMONOS LOS UNOS A LOS OTROS. JESÚS NO DIO NINGUNA ORDEN ACERCA DE QUÉ CREER SOBRE EL TIEMPO DEL RAPTO. </a:t>
            </a:r>
            <a:r>
              <a:rPr lang="es-ES" dirty="0">
                <a:latin typeface="Gotham" pitchFamily="2" charset="0"/>
                <a:cs typeface="Gotham" pitchFamily="2" charset="0"/>
              </a:rPr>
              <a:t>Pero sí nos mandó amarnos unos a otros como Él nos amó (</a:t>
            </a:r>
            <a:r>
              <a:rPr lang="es-ES" dirty="0" err="1">
                <a:latin typeface="Gotham" pitchFamily="2" charset="0"/>
                <a:cs typeface="Gotham" pitchFamily="2" charset="0"/>
              </a:rPr>
              <a:t>Jn</a:t>
            </a:r>
            <a:r>
              <a:rPr lang="es-ES" dirty="0">
                <a:latin typeface="Gotham" pitchFamily="2" charset="0"/>
                <a:cs typeface="Gotham" pitchFamily="2" charset="0"/>
              </a:rPr>
              <a:t> 15:12). </a:t>
            </a:r>
          </a:p>
          <a:p>
            <a:r>
              <a:rPr lang="es-ES" dirty="0">
                <a:latin typeface="Gotham" pitchFamily="2" charset="0"/>
                <a:cs typeface="Gotham" pitchFamily="2" charset="0"/>
              </a:rPr>
              <a:t>Repase lo que 1 Corintios 13 enseña acerca del amor. El amor es paciente, benigno y cortés. No es jactancioso, sino humilde. El amor nunca se irrita (1 Co 13:4-5). A veces nuestro mayor error no es lo que creemos, sino la forma en que tratamos a otros creyentes. </a:t>
            </a:r>
          </a:p>
          <a:p>
            <a:r>
              <a:rPr lang="es-ES" dirty="0" err="1">
                <a:latin typeface="Gotham" pitchFamily="2" charset="0"/>
                <a:cs typeface="Gotham" pitchFamily="2" charset="0"/>
              </a:rPr>
              <a:t>Gleason</a:t>
            </a:r>
            <a:r>
              <a:rPr lang="es-ES" dirty="0">
                <a:latin typeface="Gotham" pitchFamily="2" charset="0"/>
                <a:cs typeface="Gotham" pitchFamily="2" charset="0"/>
              </a:rPr>
              <a:t> </a:t>
            </a:r>
            <a:r>
              <a:rPr lang="es-ES" dirty="0" err="1">
                <a:latin typeface="Gotham" pitchFamily="2" charset="0"/>
                <a:cs typeface="Gotham" pitchFamily="2" charset="0"/>
              </a:rPr>
              <a:t>Archer</a:t>
            </a:r>
            <a:r>
              <a:rPr lang="es-ES" dirty="0">
                <a:latin typeface="Gotham" pitchFamily="2" charset="0"/>
                <a:cs typeface="Gotham" pitchFamily="2" charset="0"/>
              </a:rPr>
              <a:t> cree en un Rapto a la mitad de la tribulación. 15 Es un hermano maravilloso y un maestro bíblico muy conocido. Él ha bendecido a la Iglesia con muchos libros útiles.</a:t>
            </a:r>
          </a:p>
          <a:p>
            <a:pPr marL="0" indent="0">
              <a:buNone/>
            </a:pPr>
            <a:endParaRPr lang="en-US" b="1" dirty="0">
              <a:latin typeface="Gotham" pitchFamily="2" charset="0"/>
              <a:cs typeface="Gotham" pitchFamily="2" charset="0"/>
            </a:endParaRPr>
          </a:p>
        </p:txBody>
      </p:sp>
    </p:spTree>
    <p:extLst>
      <p:ext uri="{BB962C8B-B14F-4D97-AF65-F5344CB8AC3E}">
        <p14:creationId xmlns:p14="http://schemas.microsoft.com/office/powerpoint/2010/main" val="460498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1461655"/>
            <a:ext cx="12192000" cy="3934691"/>
          </a:xfrm>
          <a:solidFill>
            <a:schemeClr val="bg1"/>
          </a:solidFill>
        </p:spPr>
        <p:txBody>
          <a:bodyPr>
            <a:normAutofit/>
          </a:bodyPr>
          <a:lstStyle/>
          <a:p>
            <a:r>
              <a:rPr lang="es-ES" dirty="0">
                <a:latin typeface="Gotham" pitchFamily="2" charset="0"/>
                <a:cs typeface="Gotham" pitchFamily="2" charset="0"/>
              </a:rPr>
              <a:t>Robert </a:t>
            </a:r>
            <a:r>
              <a:rPr lang="es-ES" dirty="0" err="1">
                <a:latin typeface="Gotham" pitchFamily="2" charset="0"/>
                <a:cs typeface="Gotham" pitchFamily="2" charset="0"/>
              </a:rPr>
              <a:t>Gundry</a:t>
            </a:r>
            <a:r>
              <a:rPr lang="es-ES" dirty="0">
                <a:latin typeface="Gotham" pitchFamily="2" charset="0"/>
                <a:cs typeface="Gotham" pitchFamily="2" charset="0"/>
              </a:rPr>
              <a:t> es otro conocido maestro de la Biblia. Él cree en el Rapto después de la tribulación. 16 Pero muchos de los que creen en un Rapto en la </a:t>
            </a:r>
            <a:r>
              <a:rPr lang="es-ES" dirty="0" err="1">
                <a:latin typeface="Gotham" pitchFamily="2" charset="0"/>
                <a:cs typeface="Gotham" pitchFamily="2" charset="0"/>
              </a:rPr>
              <a:t>pretribulación</a:t>
            </a:r>
            <a:r>
              <a:rPr lang="es-ES" dirty="0">
                <a:latin typeface="Gotham" pitchFamily="2" charset="0"/>
                <a:cs typeface="Gotham" pitchFamily="2" charset="0"/>
              </a:rPr>
              <a:t> usan el libro de </a:t>
            </a:r>
            <a:r>
              <a:rPr lang="es-ES" dirty="0" err="1">
                <a:latin typeface="Gotham" pitchFamily="2" charset="0"/>
                <a:cs typeface="Gotham" pitchFamily="2" charset="0"/>
              </a:rPr>
              <a:t>Gundry</a:t>
            </a:r>
            <a:r>
              <a:rPr lang="es-ES" dirty="0">
                <a:latin typeface="Gotham" pitchFamily="2" charset="0"/>
                <a:cs typeface="Gotham" pitchFamily="2" charset="0"/>
              </a:rPr>
              <a:t> sobre el Estudio del Nuevo Testamento. </a:t>
            </a:r>
          </a:p>
          <a:p>
            <a:r>
              <a:rPr lang="es-ES" dirty="0">
                <a:latin typeface="Gotham" pitchFamily="2" charset="0"/>
                <a:cs typeface="Gotham" pitchFamily="2" charset="0"/>
              </a:rPr>
              <a:t>17 Hay hermanos y hermanas preciosos que creen que el Rapto será a mitad de la tribulación o después de la tribulación. Respetemos la presencia de Jesús en estos creyentes. Al igual que Pablo, regocijémonos cuando alguien predique a Cristo (Fil 1:12-18). </a:t>
            </a:r>
          </a:p>
        </p:txBody>
      </p:sp>
    </p:spTree>
    <p:extLst>
      <p:ext uri="{BB962C8B-B14F-4D97-AF65-F5344CB8AC3E}">
        <p14:creationId xmlns:p14="http://schemas.microsoft.com/office/powerpoint/2010/main" val="30068597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1440873"/>
            <a:ext cx="12192000" cy="3976255"/>
          </a:xfrm>
          <a:solidFill>
            <a:schemeClr val="bg1"/>
          </a:solidFill>
        </p:spPr>
        <p:txBody>
          <a:bodyPr>
            <a:normAutofit/>
          </a:bodyPr>
          <a:lstStyle/>
          <a:p>
            <a:r>
              <a:rPr lang="es-ES" sz="3000" dirty="0">
                <a:latin typeface="Gotham" pitchFamily="2" charset="0"/>
                <a:cs typeface="Gotham" pitchFamily="2" charset="0"/>
              </a:rPr>
              <a:t>Regocijémonos especialmente cuando amados eruditos como </a:t>
            </a:r>
            <a:r>
              <a:rPr lang="es-ES" sz="3000" dirty="0" err="1">
                <a:latin typeface="Gotham" pitchFamily="2" charset="0"/>
                <a:cs typeface="Gotham" pitchFamily="2" charset="0"/>
              </a:rPr>
              <a:t>Gleason</a:t>
            </a:r>
            <a:r>
              <a:rPr lang="es-ES" sz="3000" dirty="0">
                <a:latin typeface="Gotham" pitchFamily="2" charset="0"/>
                <a:cs typeface="Gotham" pitchFamily="2" charset="0"/>
              </a:rPr>
              <a:t> </a:t>
            </a:r>
            <a:r>
              <a:rPr lang="es-ES" sz="3000" dirty="0" err="1">
                <a:latin typeface="Gotham" pitchFamily="2" charset="0"/>
                <a:cs typeface="Gotham" pitchFamily="2" charset="0"/>
              </a:rPr>
              <a:t>Archer</a:t>
            </a:r>
            <a:r>
              <a:rPr lang="es-ES" sz="3000" dirty="0">
                <a:latin typeface="Gotham" pitchFamily="2" charset="0"/>
                <a:cs typeface="Gotham" pitchFamily="2" charset="0"/>
              </a:rPr>
              <a:t> y Robert </a:t>
            </a:r>
            <a:r>
              <a:rPr lang="es-ES" sz="3000" dirty="0" err="1">
                <a:latin typeface="Gotham" pitchFamily="2" charset="0"/>
                <a:cs typeface="Gotham" pitchFamily="2" charset="0"/>
              </a:rPr>
              <a:t>Gundry</a:t>
            </a:r>
            <a:r>
              <a:rPr lang="es-ES" sz="3000" dirty="0">
                <a:latin typeface="Gotham" pitchFamily="2" charset="0"/>
                <a:cs typeface="Gotham" pitchFamily="2" charset="0"/>
              </a:rPr>
              <a:t> predican a Cristo. </a:t>
            </a:r>
          </a:p>
          <a:p>
            <a:r>
              <a:rPr lang="es-ES" sz="3000" dirty="0">
                <a:latin typeface="Gotham" pitchFamily="2" charset="0"/>
                <a:cs typeface="Gotham" pitchFamily="2" charset="0"/>
              </a:rPr>
              <a:t>Regocijémonos por estar de acuerdo en los asuntos de la salvación, como la cruz y la sangre de Jesús. Y, sobre todo, mostremos amor a cada creyente. </a:t>
            </a:r>
            <a:r>
              <a:rPr lang="es-ES" sz="3000" b="1" dirty="0">
                <a:solidFill>
                  <a:srgbClr val="0070C0"/>
                </a:solidFill>
                <a:latin typeface="Gotham" pitchFamily="2" charset="0"/>
                <a:cs typeface="Gotham" pitchFamily="2" charset="0"/>
              </a:rPr>
              <a:t>En esto conocerán todos que somos discípulos del Señor (</a:t>
            </a:r>
            <a:r>
              <a:rPr lang="es-ES" sz="3000" b="1" dirty="0" err="1">
                <a:solidFill>
                  <a:srgbClr val="0070C0"/>
                </a:solidFill>
                <a:latin typeface="Gotham" pitchFamily="2" charset="0"/>
                <a:cs typeface="Gotham" pitchFamily="2" charset="0"/>
              </a:rPr>
              <a:t>Jn</a:t>
            </a:r>
            <a:r>
              <a:rPr lang="es-ES" sz="3000" b="1" dirty="0">
                <a:solidFill>
                  <a:srgbClr val="0070C0"/>
                </a:solidFill>
                <a:latin typeface="Gotham" pitchFamily="2" charset="0"/>
                <a:cs typeface="Gotham" pitchFamily="2" charset="0"/>
              </a:rPr>
              <a:t> 13:35). </a:t>
            </a:r>
          </a:p>
          <a:p>
            <a:r>
              <a:rPr lang="es-ES" sz="3000" dirty="0">
                <a:latin typeface="Gotham" pitchFamily="2" charset="0"/>
                <a:cs typeface="Gotham" pitchFamily="2" charset="0"/>
              </a:rPr>
              <a:t>El apóstol Juan que escribió Apocalipsis es el mismo que enfatiza que debemos amarnos unos a otros</a:t>
            </a:r>
            <a:endParaRPr lang="en-US" sz="3000" dirty="0">
              <a:latin typeface="Gotham" pitchFamily="2" charset="0"/>
              <a:cs typeface="Gotham" pitchFamily="2" charset="0"/>
            </a:endParaRPr>
          </a:p>
        </p:txBody>
      </p:sp>
    </p:spTree>
    <p:extLst>
      <p:ext uri="{BB962C8B-B14F-4D97-AF65-F5344CB8AC3E}">
        <p14:creationId xmlns:p14="http://schemas.microsoft.com/office/powerpoint/2010/main" val="36826814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385454"/>
          </a:xfrm>
          <a:solidFill>
            <a:schemeClr val="bg1"/>
          </a:solidFill>
        </p:spPr>
        <p:txBody>
          <a:bodyPr>
            <a:noAutofit/>
          </a:bodyPr>
          <a:lstStyle/>
          <a:p>
            <a:r>
              <a:rPr lang="es-ES" sz="3200" b="1" dirty="0">
                <a:solidFill>
                  <a:srgbClr val="EE0000"/>
                </a:solidFill>
                <a:latin typeface="Gotham" pitchFamily="2" charset="0"/>
                <a:ea typeface="+mn-ea"/>
                <a:cs typeface="Gotham" pitchFamily="2" charset="0"/>
              </a:rPr>
              <a:t>B. LA REVELACIÓN: </a:t>
            </a:r>
            <a:r>
              <a:rPr lang="es-ES" sz="3200" b="1" dirty="0">
                <a:latin typeface="Gotham" pitchFamily="2" charset="0"/>
                <a:ea typeface="+mn-ea"/>
                <a:cs typeface="Gotham" pitchFamily="2" charset="0"/>
              </a:rPr>
              <a:t>EL SEGUNDO ASPECTO DE LA VENIDA DEL SEÑOR, LA ESPERANZA BIENAVENTURADA</a:t>
            </a:r>
            <a:endParaRPr lang="en-US" sz="3200" b="1" dirty="0">
              <a:latin typeface="Gotham" pitchFamily="2" charset="0"/>
              <a:cs typeface="Gotham" pitchFamily="2" charset="0"/>
            </a:endParaRPr>
          </a:p>
        </p:txBody>
      </p:sp>
      <p:sp>
        <p:nvSpPr>
          <p:cNvPr id="3" name="Marcador de contenido 2"/>
          <p:cNvSpPr>
            <a:spLocks noGrp="1"/>
          </p:cNvSpPr>
          <p:nvPr>
            <p:ph idx="1"/>
          </p:nvPr>
        </p:nvSpPr>
        <p:spPr>
          <a:xfrm>
            <a:off x="0" y="1703317"/>
            <a:ext cx="12192000" cy="4545082"/>
          </a:xfrm>
          <a:solidFill>
            <a:schemeClr val="bg1"/>
          </a:solidFill>
        </p:spPr>
        <p:txBody>
          <a:bodyPr>
            <a:normAutofit/>
          </a:bodyPr>
          <a:lstStyle/>
          <a:p>
            <a:r>
              <a:rPr lang="es-ES" sz="2700" b="1" dirty="0">
                <a:solidFill>
                  <a:srgbClr val="FF0000"/>
                </a:solidFill>
                <a:latin typeface="Gotham" pitchFamily="2" charset="0"/>
                <a:cs typeface="Gotham" pitchFamily="2" charset="0"/>
              </a:rPr>
              <a:t>Pregunta 5: ¿Por qué nos referimos a la Segunda Venida de Cristo como </a:t>
            </a:r>
            <a:r>
              <a:rPr lang="es-ES" sz="2700" b="1" dirty="0">
                <a:solidFill>
                  <a:srgbClr val="0070C0"/>
                </a:solidFill>
                <a:latin typeface="Gotham" pitchFamily="2" charset="0"/>
                <a:cs typeface="Gotham" pitchFamily="2" charset="0"/>
              </a:rPr>
              <a:t>“LA ESPERANZA BIENAVENTURADA”? </a:t>
            </a:r>
          </a:p>
          <a:p>
            <a:r>
              <a:rPr lang="es-ES" sz="2700" dirty="0">
                <a:latin typeface="Gotham" pitchFamily="2" charset="0"/>
                <a:cs typeface="Gotham" pitchFamily="2" charset="0"/>
              </a:rPr>
              <a:t>1 Las palabras “la esperanza bienaventurada” aparecen solo una vez en la Biblia. “…aguardando la esperanza bienaventurada y la manifestación gloriosa de nuestro gran Dios y Salvador Jesucristo” (</a:t>
            </a:r>
            <a:r>
              <a:rPr lang="es-ES" sz="2700" dirty="0" err="1">
                <a:latin typeface="Gotham" pitchFamily="2" charset="0"/>
                <a:cs typeface="Gotham" pitchFamily="2" charset="0"/>
              </a:rPr>
              <a:t>Tit</a:t>
            </a:r>
            <a:r>
              <a:rPr lang="es-ES" sz="2700" dirty="0">
                <a:latin typeface="Gotham" pitchFamily="2" charset="0"/>
                <a:cs typeface="Gotham" pitchFamily="2" charset="0"/>
              </a:rPr>
              <a:t> 2:13). </a:t>
            </a:r>
          </a:p>
          <a:p>
            <a:r>
              <a:rPr lang="es-ES" sz="2700" dirty="0">
                <a:latin typeface="Gotham" pitchFamily="2" charset="0"/>
                <a:cs typeface="Gotham" pitchFamily="2" charset="0"/>
              </a:rPr>
              <a:t>Recuerde que hay dos aspectos de la Segunda Venida; es decir, la esperanza bienaventurada. </a:t>
            </a:r>
            <a:r>
              <a:rPr lang="es-ES" sz="2700" b="1" dirty="0">
                <a:solidFill>
                  <a:srgbClr val="FF0000"/>
                </a:solidFill>
                <a:latin typeface="Gotham" pitchFamily="2" charset="0"/>
                <a:cs typeface="Gotham" pitchFamily="2" charset="0"/>
              </a:rPr>
              <a:t>LOS DOS ASPECTOS SON </a:t>
            </a:r>
            <a:r>
              <a:rPr lang="es-ES" sz="2700" b="1" dirty="0">
                <a:solidFill>
                  <a:srgbClr val="0070C0"/>
                </a:solidFill>
                <a:latin typeface="Gotham" pitchFamily="2" charset="0"/>
                <a:cs typeface="Gotham" pitchFamily="2" charset="0"/>
              </a:rPr>
              <a:t>EL RAPTO </a:t>
            </a:r>
            <a:r>
              <a:rPr lang="es-ES" sz="2700" b="1" dirty="0">
                <a:solidFill>
                  <a:srgbClr val="FF0000"/>
                </a:solidFill>
                <a:latin typeface="Gotham" pitchFamily="2" charset="0"/>
                <a:cs typeface="Gotham" pitchFamily="2" charset="0"/>
              </a:rPr>
              <a:t>Y LA REVELACIÓN</a:t>
            </a:r>
            <a:r>
              <a:rPr lang="es-ES" sz="2700" b="1" dirty="0">
                <a:latin typeface="Gotham" pitchFamily="2" charset="0"/>
                <a:cs typeface="Gotham" pitchFamily="2" charset="0"/>
              </a:rPr>
              <a:t> </a:t>
            </a:r>
            <a:r>
              <a:rPr lang="es-ES" sz="2700" dirty="0">
                <a:latin typeface="Gotham" pitchFamily="2" charset="0"/>
                <a:cs typeface="Gotham" pitchFamily="2" charset="0"/>
              </a:rPr>
              <a:t>(figura 9.1). Nuestra esperanza bienaventurada es que Jesús, nuestro Salvador, aparecerá. Hay varias razones por las que su aparición es nuestra esperanza bienaventurada</a:t>
            </a:r>
            <a:endParaRPr lang="en-US" sz="2700" dirty="0">
              <a:latin typeface="Gotham" pitchFamily="2" charset="0"/>
              <a:cs typeface="Gotham" pitchFamily="2" charset="0"/>
            </a:endParaRPr>
          </a:p>
        </p:txBody>
      </p:sp>
    </p:spTree>
    <p:extLst>
      <p:ext uri="{BB962C8B-B14F-4D97-AF65-F5344CB8AC3E}">
        <p14:creationId xmlns:p14="http://schemas.microsoft.com/office/powerpoint/2010/main" val="30276025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463039"/>
          </a:xfrm>
          <a:solidFill>
            <a:schemeClr val="bg1"/>
          </a:solidFill>
        </p:spPr>
        <p:txBody>
          <a:bodyPr>
            <a:noAutofit/>
          </a:bodyPr>
          <a:lstStyle/>
          <a:p>
            <a:pPr algn="ctr"/>
            <a:r>
              <a:rPr lang="es-ES" sz="3200" b="1" dirty="0">
                <a:solidFill>
                  <a:srgbClr val="EE0000"/>
                </a:solidFill>
                <a:latin typeface="Gotham" pitchFamily="2" charset="0"/>
                <a:ea typeface="+mn-ea"/>
                <a:cs typeface="Gotham" pitchFamily="2" charset="0"/>
              </a:rPr>
              <a:t>1. NOS REFERIMOS A SU APARICIÓN COMO LA ESPERANZA BIENAVENTURADA PORQUE CUANDO ÉL APAREZCA </a:t>
            </a:r>
            <a:r>
              <a:rPr lang="es-ES" sz="3200" b="1" dirty="0">
                <a:solidFill>
                  <a:srgbClr val="0070C0"/>
                </a:solidFill>
                <a:latin typeface="Gotham" pitchFamily="2" charset="0"/>
                <a:ea typeface="+mn-ea"/>
                <a:cs typeface="Gotham" pitchFamily="2" charset="0"/>
              </a:rPr>
              <a:t>OCURRIRÁ EL RAPTO</a:t>
            </a:r>
            <a:r>
              <a:rPr lang="es-ES" sz="3200" b="1" dirty="0">
                <a:solidFill>
                  <a:srgbClr val="00B0F0"/>
                </a:solidFill>
                <a:latin typeface="Gotham" pitchFamily="2" charset="0"/>
                <a:ea typeface="+mn-ea"/>
                <a:cs typeface="Gotham" pitchFamily="2" charset="0"/>
              </a:rPr>
              <a:t> </a:t>
            </a:r>
            <a:r>
              <a:rPr lang="es-ES" sz="3200" b="1" dirty="0">
                <a:latin typeface="Gotham" pitchFamily="2" charset="0"/>
                <a:ea typeface="+mn-ea"/>
                <a:cs typeface="Gotham" pitchFamily="2" charset="0"/>
              </a:rPr>
              <a:t>(1 </a:t>
            </a:r>
            <a:r>
              <a:rPr lang="es-ES" sz="3200" b="1" dirty="0" err="1">
                <a:latin typeface="Gotham" pitchFamily="2" charset="0"/>
                <a:ea typeface="+mn-ea"/>
                <a:cs typeface="Gotham" pitchFamily="2" charset="0"/>
              </a:rPr>
              <a:t>Ts</a:t>
            </a:r>
            <a:r>
              <a:rPr lang="es-ES" sz="3200" b="1" dirty="0">
                <a:latin typeface="Gotham" pitchFamily="2" charset="0"/>
                <a:ea typeface="+mn-ea"/>
                <a:cs typeface="Gotham" pitchFamily="2" charset="0"/>
              </a:rPr>
              <a:t> 4:16-17).</a:t>
            </a:r>
            <a:endParaRPr lang="en-US" sz="4800" dirty="0">
              <a:latin typeface="Gotham" pitchFamily="2" charset="0"/>
              <a:cs typeface="Gotham" pitchFamily="2" charset="0"/>
            </a:endParaRPr>
          </a:p>
        </p:txBody>
      </p:sp>
      <p:sp>
        <p:nvSpPr>
          <p:cNvPr id="3" name="Marcador de contenido 2"/>
          <p:cNvSpPr>
            <a:spLocks noGrp="1"/>
          </p:cNvSpPr>
          <p:nvPr>
            <p:ph idx="1"/>
          </p:nvPr>
        </p:nvSpPr>
        <p:spPr>
          <a:xfrm>
            <a:off x="2651760" y="1905197"/>
            <a:ext cx="9540240" cy="4163094"/>
          </a:xfrm>
          <a:solidFill>
            <a:schemeClr val="bg1"/>
          </a:solidFill>
        </p:spPr>
        <p:txBody>
          <a:bodyPr>
            <a:normAutofit/>
          </a:bodyPr>
          <a:lstStyle/>
          <a:p>
            <a:r>
              <a:rPr lang="es-ES" sz="2400" b="1" dirty="0">
                <a:solidFill>
                  <a:srgbClr val="FF0000"/>
                </a:solidFill>
                <a:latin typeface="Gotham" pitchFamily="2" charset="0"/>
                <a:cs typeface="Gotham" pitchFamily="2" charset="0"/>
              </a:rPr>
              <a:t>¿POR QUÉ VIENE? </a:t>
            </a:r>
            <a:r>
              <a:rPr lang="es-ES" sz="2400" dirty="0">
                <a:latin typeface="Gotham" pitchFamily="2" charset="0"/>
                <a:cs typeface="Gotham" pitchFamily="2" charset="0"/>
              </a:rPr>
              <a:t>Él viene a llevar a los creyentes para que estén con Él para siempre</a:t>
            </a:r>
            <a:r>
              <a:rPr lang="es-ES" sz="2400" b="1" dirty="0">
                <a:solidFill>
                  <a:srgbClr val="FF0000"/>
                </a:solidFill>
                <a:latin typeface="Gotham" pitchFamily="2" charset="0"/>
                <a:cs typeface="Gotham" pitchFamily="2" charset="0"/>
              </a:rPr>
              <a:t>. Los creyentes que ya han muerto serán resucitados para encontrarse con Cristo primero.</a:t>
            </a:r>
            <a:r>
              <a:rPr lang="es-ES" sz="2400" b="1" dirty="0">
                <a:latin typeface="Gotham" pitchFamily="2" charset="0"/>
                <a:cs typeface="Gotham" pitchFamily="2" charset="0"/>
              </a:rPr>
              <a:t> </a:t>
            </a:r>
            <a:r>
              <a:rPr lang="es-ES" sz="2400" dirty="0">
                <a:latin typeface="Gotham" pitchFamily="2" charset="0"/>
                <a:cs typeface="Gotham" pitchFamily="2" charset="0"/>
              </a:rPr>
              <a:t>Entonces, los creyentes que aún están vivos serán arrebatados junto con ellos. ¡Aleluya!</a:t>
            </a:r>
          </a:p>
          <a:p>
            <a:r>
              <a:rPr lang="es-ES" sz="2400" dirty="0">
                <a:latin typeface="Gotham" pitchFamily="2" charset="0"/>
                <a:cs typeface="Gotham" pitchFamily="2" charset="0"/>
              </a:rPr>
              <a:t> La esperanza de que Jesús aparezca para llevarnos a estar con Él es emocionante, tan emocionante que las Escrituras y los creyentes se refieren a ella como la esperanza bienaventurada. ¡Él viene por nosotros! (</a:t>
            </a:r>
            <a:r>
              <a:rPr lang="es-ES" sz="2400" dirty="0" err="1">
                <a:latin typeface="Gotham" pitchFamily="2" charset="0"/>
                <a:cs typeface="Gotham" pitchFamily="2" charset="0"/>
              </a:rPr>
              <a:t>Jn</a:t>
            </a:r>
            <a:r>
              <a:rPr lang="es-ES" sz="2400" dirty="0">
                <a:latin typeface="Gotham" pitchFamily="2" charset="0"/>
                <a:cs typeface="Gotham" pitchFamily="2" charset="0"/>
              </a:rPr>
              <a:t> 14:1-3) Cuando Jesús regrese, estaremos con Él para siempre, los santos de todas las edades y nuestros seres queridos creyentes. C</a:t>
            </a:r>
            <a:endParaRPr lang="en-US" sz="2400" dirty="0">
              <a:latin typeface="Gotham" pitchFamily="2" charset="0"/>
              <a:cs typeface="Gotham" pitchFamily="2" charset="0"/>
            </a:endParaRPr>
          </a:p>
        </p:txBody>
      </p:sp>
      <p:sp>
        <p:nvSpPr>
          <p:cNvPr id="4" name="Elipse 3"/>
          <p:cNvSpPr/>
          <p:nvPr/>
        </p:nvSpPr>
        <p:spPr>
          <a:xfrm>
            <a:off x="0" y="3840480"/>
            <a:ext cx="2651760" cy="2504902"/>
          </a:xfrm>
          <a:prstGeom prst="ellipse">
            <a:avLst/>
          </a:prstGeom>
          <a:blipFill rotWithShape="1">
            <a:blip r:embed="rId2"/>
            <a:stretch>
              <a:fillRect/>
            </a:stretch>
          </a:blipFill>
          <a:ln w="25400" cap="flat" cmpd="sng" algn="ctr">
            <a:solidFill>
              <a:sysClr val="window" lastClr="FFFFFF">
                <a:hueOff val="0"/>
                <a:satOff val="0"/>
                <a:lumOff val="0"/>
                <a:alphaOff val="0"/>
              </a:sysClr>
            </a:solidFill>
            <a:prstDash val="solid"/>
          </a:ln>
          <a:effectLst/>
        </p:spPr>
        <p:txBody>
          <a:bodyPr/>
          <a:lstStyle/>
          <a:p>
            <a:endParaRPr lang="es-PE"/>
          </a:p>
        </p:txBody>
      </p:sp>
      <p:sp>
        <p:nvSpPr>
          <p:cNvPr id="5" name="Elipse 4"/>
          <p:cNvSpPr/>
          <p:nvPr/>
        </p:nvSpPr>
        <p:spPr>
          <a:xfrm>
            <a:off x="259081" y="1619794"/>
            <a:ext cx="2133599" cy="2097988"/>
          </a:xfrm>
          <a:prstGeom prst="ellipse">
            <a:avLst/>
          </a:prstGeom>
          <a:blipFill rotWithShape="0">
            <a:blip r:embed="rId3"/>
            <a:stretch>
              <a:fillRect/>
            </a:stretch>
          </a:blipFill>
          <a:ln w="25400" cap="flat" cmpd="sng" algn="ctr">
            <a:solidFill>
              <a:sysClr val="window" lastClr="FFFFFF">
                <a:hueOff val="0"/>
                <a:satOff val="0"/>
                <a:lumOff val="0"/>
                <a:alphaOff val="0"/>
              </a:sysClr>
            </a:solidFill>
            <a:prstDash val="solid"/>
          </a:ln>
          <a:effectLst/>
        </p:spPr>
        <p:txBody>
          <a:bodyPr/>
          <a:lstStyle/>
          <a:p>
            <a:endParaRPr lang="es-PE"/>
          </a:p>
        </p:txBody>
      </p:sp>
    </p:spTree>
    <p:extLst>
      <p:ext uri="{BB962C8B-B14F-4D97-AF65-F5344CB8AC3E}">
        <p14:creationId xmlns:p14="http://schemas.microsoft.com/office/powerpoint/2010/main" val="4514822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565563"/>
          </a:xfrm>
          <a:solidFill>
            <a:schemeClr val="bg1"/>
          </a:solidFill>
        </p:spPr>
        <p:txBody>
          <a:bodyPr>
            <a:noAutofit/>
          </a:bodyPr>
          <a:lstStyle/>
          <a:p>
            <a:pPr algn="ctr"/>
            <a:r>
              <a:rPr lang="es-ES" sz="3400" b="1" dirty="0">
                <a:solidFill>
                  <a:srgbClr val="EE0000"/>
                </a:solidFill>
                <a:latin typeface="Gotham" pitchFamily="2" charset="0"/>
                <a:ea typeface="+mn-ea"/>
                <a:cs typeface="Gotham" pitchFamily="2" charset="0"/>
              </a:rPr>
              <a:t>2. También nos referimos a la aparición de Cristo como la esperanza bienaventurada </a:t>
            </a:r>
            <a:r>
              <a:rPr lang="es-ES" sz="3400" b="1" dirty="0">
                <a:solidFill>
                  <a:srgbClr val="0070C0"/>
                </a:solidFill>
                <a:latin typeface="Gotham" pitchFamily="2" charset="0"/>
                <a:ea typeface="+mn-ea"/>
                <a:cs typeface="Gotham" pitchFamily="2" charset="0"/>
              </a:rPr>
              <a:t>PORQUE NUESTRA SALVACIÓN SERÁ COMPLETA.</a:t>
            </a:r>
            <a:endParaRPr lang="en-US" sz="3400" dirty="0">
              <a:solidFill>
                <a:srgbClr val="0070C0"/>
              </a:solidFill>
              <a:latin typeface="Gotham" pitchFamily="2" charset="0"/>
              <a:cs typeface="Gotham" pitchFamily="2" charset="0"/>
            </a:endParaRPr>
          </a:p>
        </p:txBody>
      </p:sp>
      <p:sp>
        <p:nvSpPr>
          <p:cNvPr id="3" name="Marcador de contenido 2"/>
          <p:cNvSpPr>
            <a:spLocks noGrp="1"/>
          </p:cNvSpPr>
          <p:nvPr>
            <p:ph idx="1"/>
          </p:nvPr>
        </p:nvSpPr>
        <p:spPr>
          <a:xfrm>
            <a:off x="0" y="1842655"/>
            <a:ext cx="12192000" cy="4655126"/>
          </a:xfrm>
          <a:solidFill>
            <a:schemeClr val="bg1"/>
          </a:solidFill>
        </p:spPr>
        <p:txBody>
          <a:bodyPr>
            <a:normAutofit/>
          </a:bodyPr>
          <a:lstStyle/>
          <a:p>
            <a:r>
              <a:rPr lang="es-ES" sz="2300" dirty="0">
                <a:latin typeface="Gotham" pitchFamily="2" charset="0"/>
                <a:cs typeface="Gotham" pitchFamily="2" charset="0"/>
              </a:rPr>
              <a:t>Nuestra salvación incluye el pasado, el presente y el futuro. La salvación comenzó en el pasado cuando nacimos de nuevo. Continúa en el presente a medida que crecemos en la semejanza de Cristo. </a:t>
            </a:r>
            <a:r>
              <a:rPr lang="es-ES" sz="2300" b="1" dirty="0">
                <a:solidFill>
                  <a:srgbClr val="FF0000"/>
                </a:solidFill>
                <a:latin typeface="Gotham" pitchFamily="2" charset="0"/>
                <a:cs typeface="Gotham" pitchFamily="2" charset="0"/>
              </a:rPr>
              <a:t>Y SERÁ COMPLETA EN EL RAPTO CUANDO SEAMOS ARREBATADOS PARA ENCONTRARNOS CON CRISTO, RECIBAMOS NUESTRO NUEVO CUERPO, Y SEAMOS TRANSFORMADOS A SU SEMEJANZA </a:t>
            </a:r>
            <a:r>
              <a:rPr lang="es-ES" sz="2300" dirty="0">
                <a:latin typeface="Gotham" pitchFamily="2" charset="0"/>
                <a:cs typeface="Gotham" pitchFamily="2" charset="0"/>
              </a:rPr>
              <a:t>(1 </a:t>
            </a:r>
            <a:r>
              <a:rPr lang="es-ES" sz="2300" dirty="0" err="1">
                <a:latin typeface="Gotham" pitchFamily="2" charset="0"/>
                <a:cs typeface="Gotham" pitchFamily="2" charset="0"/>
              </a:rPr>
              <a:t>Jn</a:t>
            </a:r>
            <a:r>
              <a:rPr lang="es-ES" sz="2300" dirty="0">
                <a:latin typeface="Gotham" pitchFamily="2" charset="0"/>
                <a:cs typeface="Gotham" pitchFamily="2" charset="0"/>
              </a:rPr>
              <a:t> 3:2). </a:t>
            </a:r>
          </a:p>
          <a:p>
            <a:r>
              <a:rPr lang="es-ES" sz="2300" dirty="0">
                <a:latin typeface="Gotham" pitchFamily="2" charset="0"/>
                <a:cs typeface="Gotham" pitchFamily="2" charset="0"/>
              </a:rPr>
              <a:t>Por lo tanto, podemos decir: “Fuimos salvos. Estamos siendo salvados. ¡Y seremos salvos!” Ahora, esperamos y estamos a la expectativa de la redención de nuestro cuerpo (Ro 8:23). </a:t>
            </a:r>
          </a:p>
          <a:p>
            <a:r>
              <a:rPr lang="es-ES" sz="2300" dirty="0">
                <a:latin typeface="Gotham" pitchFamily="2" charset="0"/>
                <a:cs typeface="Gotham" pitchFamily="2" charset="0"/>
              </a:rPr>
              <a:t>En el Rapto, nuestra esperanza se hará realidad. Cuando Jesús aparezca, nuestro cuerpo será transformado. Sucederá en un instante, en un momento, en un abrir y cerrar de ojos, al sonar la última trompeta. Nuestro cuerpo terrenal será transformado en cuerpo celestial (1 Co 15:50-52).</a:t>
            </a:r>
            <a:endParaRPr lang="en-US" sz="2300" dirty="0">
              <a:latin typeface="Gotham" pitchFamily="2" charset="0"/>
              <a:cs typeface="Gotham" pitchFamily="2" charset="0"/>
            </a:endParaRPr>
          </a:p>
        </p:txBody>
      </p:sp>
    </p:spTree>
    <p:extLst>
      <p:ext uri="{BB962C8B-B14F-4D97-AF65-F5344CB8AC3E}">
        <p14:creationId xmlns:p14="http://schemas.microsoft.com/office/powerpoint/2010/main" val="2869937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ACBF5-485F-B3B7-36B2-B49C17F86D76}"/>
            </a:ext>
          </a:extLst>
        </p:cNvPr>
        <p:cNvGrpSpPr/>
        <p:nvPr/>
      </p:nvGrpSpPr>
      <p:grpSpPr>
        <a:xfrm>
          <a:off x="0" y="0"/>
          <a:ext cx="0" cy="0"/>
          <a:chOff x="0" y="0"/>
          <a:chExt cx="0" cy="0"/>
        </a:xfrm>
      </p:grpSpPr>
      <p:sp>
        <p:nvSpPr>
          <p:cNvPr id="6" name="Rectángulo 5">
            <a:extLst>
              <a:ext uri="{FF2B5EF4-FFF2-40B4-BE49-F238E27FC236}">
                <a16:creationId xmlns:a16="http://schemas.microsoft.com/office/drawing/2014/main" id="{B18B68F3-2A9F-6CD9-7771-48371261E295}"/>
              </a:ext>
            </a:extLst>
          </p:cNvPr>
          <p:cNvSpPr/>
          <p:nvPr/>
        </p:nvSpPr>
        <p:spPr>
          <a:xfrm>
            <a:off x="720437" y="713509"/>
            <a:ext cx="10751127" cy="54309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uadroTexto 1">
            <a:extLst>
              <a:ext uri="{FF2B5EF4-FFF2-40B4-BE49-F238E27FC236}">
                <a16:creationId xmlns:a16="http://schemas.microsoft.com/office/drawing/2014/main" id="{33593D02-A9D9-EB9B-5D28-1DBB55005D6C}"/>
              </a:ext>
            </a:extLst>
          </p:cNvPr>
          <p:cNvSpPr txBox="1"/>
          <p:nvPr/>
        </p:nvSpPr>
        <p:spPr>
          <a:xfrm>
            <a:off x="928254" y="1166843"/>
            <a:ext cx="10335491" cy="4616648"/>
          </a:xfrm>
          <a:prstGeom prst="rect">
            <a:avLst/>
          </a:prstGeom>
          <a:noFill/>
        </p:spPr>
        <p:txBody>
          <a:bodyPr wrap="square" rtlCol="0">
            <a:spAutoFit/>
          </a:bodyPr>
          <a:lstStyle/>
          <a:p>
            <a:r>
              <a:rPr lang="es-ES" sz="2600" b="1" dirty="0">
                <a:solidFill>
                  <a:srgbClr val="FF0000"/>
                </a:solidFill>
                <a:latin typeface="Gotham" pitchFamily="2" charset="0"/>
                <a:cs typeface="Gotham" pitchFamily="2" charset="0"/>
              </a:rPr>
              <a:t>LA ESPERANZA BIENAVENTURADA</a:t>
            </a:r>
            <a:r>
              <a:rPr lang="es-ES" sz="2600" b="1" dirty="0">
                <a:solidFill>
                  <a:prstClr val="black"/>
                </a:solidFill>
                <a:latin typeface="Gotham" pitchFamily="2" charset="0"/>
                <a:cs typeface="Gotham" pitchFamily="2" charset="0"/>
              </a:rPr>
              <a:t>: </a:t>
            </a:r>
          </a:p>
          <a:p>
            <a:r>
              <a:rPr lang="es-ES" sz="2600" b="1" dirty="0">
                <a:solidFill>
                  <a:srgbClr val="0070C0"/>
                </a:solidFill>
                <a:latin typeface="Gotham" pitchFamily="2" charset="0"/>
                <a:cs typeface="Gotham" pitchFamily="2" charset="0"/>
              </a:rPr>
              <a:t>LA SEGUNDA VENIDA DE NUESTRO SEÑOR  </a:t>
            </a:r>
          </a:p>
          <a:p>
            <a:pPr algn="just"/>
            <a:r>
              <a:rPr lang="es-ES" sz="2400" b="1" dirty="0">
                <a:solidFill>
                  <a:prstClr val="black"/>
                </a:solidFill>
                <a:latin typeface="Gotham" pitchFamily="2" charset="0"/>
                <a:cs typeface="Gotham" pitchFamily="2" charset="0"/>
              </a:rPr>
              <a:t>(DOCTRINA 13)  (PARTE 1)</a:t>
            </a:r>
          </a:p>
          <a:p>
            <a:pPr algn="just"/>
            <a:endParaRPr lang="es-ES" sz="2400" dirty="0">
              <a:latin typeface="Gotham" pitchFamily="2" charset="0"/>
              <a:cs typeface="Gotham" pitchFamily="2" charset="0"/>
            </a:endParaRPr>
          </a:p>
          <a:p>
            <a:pPr algn="just"/>
            <a:r>
              <a:rPr lang="es-ES" sz="2400" dirty="0">
                <a:latin typeface="Gotham" pitchFamily="2" charset="0"/>
                <a:cs typeface="Gotham" pitchFamily="2" charset="0"/>
              </a:rPr>
              <a:t>La resurrección de los que han muerto en Cristo y su arrebatamiento junto con los que estén vivos cuando sea la venida del Señor es </a:t>
            </a:r>
            <a:r>
              <a:rPr lang="es-ES" sz="2400" b="1" dirty="0">
                <a:solidFill>
                  <a:srgbClr val="EE0000"/>
                </a:solidFill>
                <a:latin typeface="Gotham" pitchFamily="2" charset="0"/>
                <a:cs typeface="Gotham" pitchFamily="2" charset="0"/>
              </a:rPr>
              <a:t>la esperanza inminente y bienaventurada de la Iglesia.</a:t>
            </a:r>
            <a:r>
              <a:rPr lang="en-US" sz="2400" b="1" dirty="0">
                <a:solidFill>
                  <a:srgbClr val="EE0000"/>
                </a:solidFill>
                <a:latin typeface="Gotham" pitchFamily="2" charset="0"/>
                <a:cs typeface="Gotham" pitchFamily="2" charset="0"/>
              </a:rPr>
              <a:t> </a:t>
            </a:r>
          </a:p>
          <a:p>
            <a:pPr marL="457200" indent="-457200" algn="just">
              <a:buFont typeface="Arial" panose="020B0604020202020204" pitchFamily="34" charset="0"/>
              <a:buChar char="•"/>
            </a:pPr>
            <a:r>
              <a:rPr lang="en-US" sz="2400" b="1" dirty="0">
                <a:solidFill>
                  <a:srgbClr val="0070C0"/>
                </a:solidFill>
                <a:latin typeface="Gotham" pitchFamily="2" charset="0"/>
                <a:cs typeface="Gotham" pitchFamily="2" charset="0"/>
              </a:rPr>
              <a:t>1 </a:t>
            </a:r>
            <a:r>
              <a:rPr lang="en-US" sz="2400" b="1" dirty="0" err="1">
                <a:solidFill>
                  <a:srgbClr val="0070C0"/>
                </a:solidFill>
                <a:latin typeface="Gotham" pitchFamily="2" charset="0"/>
                <a:cs typeface="Gotham" pitchFamily="2" charset="0"/>
              </a:rPr>
              <a:t>Tesalonicenses</a:t>
            </a:r>
            <a:r>
              <a:rPr lang="en-US" sz="2400" b="1" dirty="0">
                <a:solidFill>
                  <a:srgbClr val="0070C0"/>
                </a:solidFill>
                <a:latin typeface="Gotham" pitchFamily="2" charset="0"/>
                <a:cs typeface="Gotham" pitchFamily="2" charset="0"/>
              </a:rPr>
              <a:t> 4:16-17 </a:t>
            </a:r>
          </a:p>
          <a:p>
            <a:pPr marL="457200" indent="-457200" algn="just">
              <a:buFont typeface="Arial" panose="020B0604020202020204" pitchFamily="34" charset="0"/>
              <a:buChar char="•"/>
            </a:pPr>
            <a:r>
              <a:rPr lang="en-US" sz="2400" b="1" dirty="0">
                <a:solidFill>
                  <a:srgbClr val="0070C0"/>
                </a:solidFill>
                <a:latin typeface="Gotham" pitchFamily="2" charset="0"/>
                <a:cs typeface="Gotham" pitchFamily="2" charset="0"/>
              </a:rPr>
              <a:t>Romanos 8:23 </a:t>
            </a:r>
          </a:p>
          <a:p>
            <a:pPr marL="457200" indent="-457200" algn="just">
              <a:buFont typeface="Arial" panose="020B0604020202020204" pitchFamily="34" charset="0"/>
              <a:buChar char="•"/>
            </a:pPr>
            <a:r>
              <a:rPr lang="en-US" sz="2400" b="1" dirty="0">
                <a:solidFill>
                  <a:srgbClr val="0070C0"/>
                </a:solidFill>
                <a:latin typeface="Gotham" pitchFamily="2" charset="0"/>
                <a:cs typeface="Gotham" pitchFamily="2" charset="0"/>
              </a:rPr>
              <a:t>Tito 2:13 </a:t>
            </a:r>
          </a:p>
          <a:p>
            <a:pPr marL="457200" indent="-457200" algn="just">
              <a:buFont typeface="Arial" panose="020B0604020202020204" pitchFamily="34" charset="0"/>
              <a:buChar char="•"/>
            </a:pPr>
            <a:r>
              <a:rPr lang="en-US" sz="2400" b="1" dirty="0">
                <a:solidFill>
                  <a:srgbClr val="0070C0"/>
                </a:solidFill>
                <a:latin typeface="Gotham" pitchFamily="2" charset="0"/>
                <a:cs typeface="Gotham" pitchFamily="2" charset="0"/>
              </a:rPr>
              <a:t>1 </a:t>
            </a:r>
            <a:r>
              <a:rPr lang="en-US" sz="2400" b="1" dirty="0" err="1">
                <a:solidFill>
                  <a:srgbClr val="0070C0"/>
                </a:solidFill>
                <a:latin typeface="Gotham" pitchFamily="2" charset="0"/>
                <a:cs typeface="Gotham" pitchFamily="2" charset="0"/>
              </a:rPr>
              <a:t>Corintios</a:t>
            </a:r>
            <a:r>
              <a:rPr lang="en-US" sz="2400" b="1" dirty="0">
                <a:solidFill>
                  <a:srgbClr val="0070C0"/>
                </a:solidFill>
                <a:latin typeface="Gotham" pitchFamily="2" charset="0"/>
                <a:cs typeface="Gotham" pitchFamily="2" charset="0"/>
              </a:rPr>
              <a:t> 15:51-52 </a:t>
            </a:r>
          </a:p>
        </p:txBody>
      </p:sp>
    </p:spTree>
    <p:extLst>
      <p:ext uri="{BB962C8B-B14F-4D97-AF65-F5344CB8AC3E}">
        <p14:creationId xmlns:p14="http://schemas.microsoft.com/office/powerpoint/2010/main" val="20077508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371599"/>
          </a:xfrm>
          <a:solidFill>
            <a:schemeClr val="bg1"/>
          </a:solidFill>
        </p:spPr>
        <p:txBody>
          <a:bodyPr>
            <a:noAutofit/>
          </a:bodyPr>
          <a:lstStyle/>
          <a:p>
            <a:pPr algn="ctr"/>
            <a:r>
              <a:rPr lang="es-ES" sz="2600" b="1" dirty="0">
                <a:solidFill>
                  <a:srgbClr val="EE0000"/>
                </a:solidFill>
                <a:latin typeface="Gotham" pitchFamily="2" charset="0"/>
                <a:ea typeface="+mn-ea"/>
                <a:cs typeface="Gotham" pitchFamily="2" charset="0"/>
              </a:rPr>
              <a:t>3. NOS REFERIMOS A LA APARICIÓN DE CRISTO EN LA REVELACIÓN COMO LA ESPERANZA BIENAVENTURADA, PORQUE ENTONCES TRIUNFARÁ SOBRE SUS ENEMIGOS Y LOS NUESTROS.</a:t>
            </a:r>
            <a:endParaRPr lang="en-US" sz="2600" dirty="0">
              <a:solidFill>
                <a:srgbClr val="EE0000"/>
              </a:solidFill>
              <a:latin typeface="Gotham" pitchFamily="2" charset="0"/>
              <a:cs typeface="Gotham" pitchFamily="2" charset="0"/>
            </a:endParaRPr>
          </a:p>
        </p:txBody>
      </p:sp>
      <p:sp>
        <p:nvSpPr>
          <p:cNvPr id="3" name="Marcador de contenido 2"/>
          <p:cNvSpPr>
            <a:spLocks noGrp="1"/>
          </p:cNvSpPr>
          <p:nvPr>
            <p:ph idx="1"/>
          </p:nvPr>
        </p:nvSpPr>
        <p:spPr>
          <a:xfrm>
            <a:off x="0" y="1814945"/>
            <a:ext cx="12192000" cy="4239491"/>
          </a:xfrm>
          <a:solidFill>
            <a:schemeClr val="bg1"/>
          </a:solidFill>
        </p:spPr>
        <p:txBody>
          <a:bodyPr>
            <a:noAutofit/>
          </a:bodyPr>
          <a:lstStyle/>
          <a:p>
            <a:r>
              <a:rPr lang="es-ES" sz="2400" dirty="0">
                <a:latin typeface="Gotham" pitchFamily="2" charset="0"/>
                <a:cs typeface="Gotham" pitchFamily="2" charset="0"/>
              </a:rPr>
              <a:t>Los doctores Menzies y Horton nos recuerdan que hay dos aspectos de la Segunda Venida: “aguardando la esperanza bienaventurada y la manifestación gloriosa de nuestro gran Dios y Salvador Jesucristo” (</a:t>
            </a:r>
            <a:r>
              <a:rPr lang="es-ES" sz="2400" dirty="0" err="1">
                <a:latin typeface="Gotham" pitchFamily="2" charset="0"/>
                <a:cs typeface="Gotham" pitchFamily="2" charset="0"/>
              </a:rPr>
              <a:t>Tit</a:t>
            </a:r>
            <a:r>
              <a:rPr lang="es-ES" sz="2400" dirty="0">
                <a:latin typeface="Gotham" pitchFamily="2" charset="0"/>
                <a:cs typeface="Gotham" pitchFamily="2" charset="0"/>
              </a:rPr>
              <a:t> 2:13). 20 Repase la figura 9.1. </a:t>
            </a:r>
          </a:p>
          <a:p>
            <a:r>
              <a:rPr lang="es-ES" sz="2400" dirty="0">
                <a:latin typeface="Gotham" pitchFamily="2" charset="0"/>
                <a:cs typeface="Gotham" pitchFamily="2" charset="0"/>
              </a:rPr>
              <a:t>El primer aspecto de la esperanza bienaventurada es el Rapto. El aspecto del Rapto de la esperanza bienaventurada es anhelado por cada creyente, de manera personal. Nuestro sufrimiento personal habrá terminado. Dios enjugará toda lágrima de nuestros ojos. </a:t>
            </a:r>
          </a:p>
          <a:p>
            <a:r>
              <a:rPr lang="es-ES" sz="2400" dirty="0">
                <a:latin typeface="Gotham" pitchFamily="2" charset="0"/>
                <a:cs typeface="Gotham" pitchFamily="2" charset="0"/>
              </a:rPr>
              <a:t>Seremos transformados instantáneamente, recibiremos nuestro cuerpo resucitado. Tendremos una reunión eterna con familiares y amigos en Cristo. ¡Lo mejor de todo es que viviremos con nuestro Dios para siempre!</a:t>
            </a:r>
            <a:endParaRPr lang="en-US" sz="2400" dirty="0">
              <a:latin typeface="Gotham" pitchFamily="2" charset="0"/>
              <a:cs typeface="Gotham" pitchFamily="2" charset="0"/>
            </a:endParaRPr>
          </a:p>
        </p:txBody>
      </p:sp>
    </p:spTree>
    <p:extLst>
      <p:ext uri="{BB962C8B-B14F-4D97-AF65-F5344CB8AC3E}">
        <p14:creationId xmlns:p14="http://schemas.microsoft.com/office/powerpoint/2010/main" val="16297228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1253837"/>
            <a:ext cx="12192000" cy="4350327"/>
          </a:xfrm>
          <a:solidFill>
            <a:schemeClr val="bg1"/>
          </a:solidFill>
        </p:spPr>
        <p:txBody>
          <a:bodyPr>
            <a:normAutofit/>
          </a:bodyPr>
          <a:lstStyle/>
          <a:p>
            <a:r>
              <a:rPr lang="es-ES" dirty="0">
                <a:latin typeface="Gotham" pitchFamily="2" charset="0"/>
                <a:cs typeface="Gotham" pitchFamily="2" charset="0"/>
              </a:rPr>
              <a:t>El segundo aspecto de la ESPERANZA BIENAVENTURADA; es decir, </a:t>
            </a:r>
            <a:r>
              <a:rPr lang="es-ES" b="1" dirty="0">
                <a:solidFill>
                  <a:srgbClr val="0070C0"/>
                </a:solidFill>
                <a:latin typeface="Gotham" pitchFamily="2" charset="0"/>
                <a:cs typeface="Gotham" pitchFamily="2" charset="0"/>
              </a:rPr>
              <a:t>LA APARICIÓN DE NUESTRO SEÑOR, ES LA REVELACIÓN CUANDO </a:t>
            </a:r>
            <a:r>
              <a:rPr lang="es-ES" b="1" dirty="0">
                <a:solidFill>
                  <a:srgbClr val="FF0000"/>
                </a:solidFill>
                <a:latin typeface="Gotham" pitchFamily="2" charset="0"/>
                <a:cs typeface="Gotham" pitchFamily="2" charset="0"/>
              </a:rPr>
              <a:t>“TODO OJO LO VERÁ”</a:t>
            </a:r>
            <a:r>
              <a:rPr lang="es-ES" b="1" dirty="0">
                <a:latin typeface="Gotham" pitchFamily="2" charset="0"/>
                <a:cs typeface="Gotham" pitchFamily="2" charset="0"/>
              </a:rPr>
              <a:t> </a:t>
            </a:r>
            <a:r>
              <a:rPr lang="es-ES" dirty="0">
                <a:latin typeface="Gotham" pitchFamily="2" charset="0"/>
                <a:cs typeface="Gotham" pitchFamily="2" charset="0"/>
              </a:rPr>
              <a:t>(</a:t>
            </a:r>
            <a:r>
              <a:rPr lang="es-ES" dirty="0" err="1">
                <a:latin typeface="Gotham" pitchFamily="2" charset="0"/>
                <a:cs typeface="Gotham" pitchFamily="2" charset="0"/>
              </a:rPr>
              <a:t>Ap</a:t>
            </a:r>
            <a:r>
              <a:rPr lang="es-ES" dirty="0">
                <a:latin typeface="Gotham" pitchFamily="2" charset="0"/>
                <a:cs typeface="Gotham" pitchFamily="2" charset="0"/>
              </a:rPr>
              <a:t> 1:7). Nos referimos al arrebatamiento como el primer aspecto de la esperanza bienaventurada, debido a las muchas bendiciones personales mencionadas anteriormente. </a:t>
            </a:r>
          </a:p>
          <a:p>
            <a:r>
              <a:rPr lang="es-ES" b="1" dirty="0">
                <a:solidFill>
                  <a:srgbClr val="FF0000"/>
                </a:solidFill>
                <a:latin typeface="Gotham" pitchFamily="2" charset="0"/>
                <a:cs typeface="Gotham" pitchFamily="2" charset="0"/>
              </a:rPr>
              <a:t>Del mismo modo, nos referimos a la aparición de Cristo en la Revelación como el segundo aspecto de la esperanza bienaventurada</a:t>
            </a:r>
            <a:r>
              <a:rPr lang="es-ES" b="1" dirty="0">
                <a:latin typeface="Gotham" pitchFamily="2" charset="0"/>
                <a:cs typeface="Gotham" pitchFamily="2" charset="0"/>
              </a:rPr>
              <a:t>. </a:t>
            </a:r>
            <a:r>
              <a:rPr lang="es-ES" dirty="0">
                <a:latin typeface="Gotham" pitchFamily="2" charset="0"/>
                <a:cs typeface="Gotham" pitchFamily="2" charset="0"/>
              </a:rPr>
              <a:t>¿Por qué? Porque cuando Jesús regrese en la Revelación, triunfará sobre sus enemigos y sobre los nuestros. </a:t>
            </a:r>
            <a:endParaRPr lang="en-US" dirty="0">
              <a:latin typeface="Gotham" pitchFamily="2" charset="0"/>
              <a:cs typeface="Gotham" pitchFamily="2" charset="0"/>
            </a:endParaRPr>
          </a:p>
        </p:txBody>
      </p:sp>
    </p:spTree>
    <p:extLst>
      <p:ext uri="{BB962C8B-B14F-4D97-AF65-F5344CB8AC3E}">
        <p14:creationId xmlns:p14="http://schemas.microsoft.com/office/powerpoint/2010/main" val="3713676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4519748" cy="2055812"/>
          </a:xfrm>
          <a:solidFill>
            <a:schemeClr val="bg1"/>
          </a:solidFill>
        </p:spPr>
        <p:txBody>
          <a:bodyPr>
            <a:normAutofit fontScale="90000"/>
          </a:bodyPr>
          <a:lstStyle/>
          <a:p>
            <a:pPr algn="ctr"/>
            <a:r>
              <a:rPr lang="es-ES" sz="3300" b="1" dirty="0">
                <a:solidFill>
                  <a:srgbClr val="EE0000"/>
                </a:solidFill>
                <a:latin typeface="Gotham" pitchFamily="2" charset="0"/>
                <a:ea typeface="+mn-ea"/>
                <a:cs typeface="Gotham" pitchFamily="2" charset="0"/>
              </a:rPr>
              <a:t>EN LA REVELACIÓN VEMOS A CRISTO REGRESANDO CON SUS SANTOS.</a:t>
            </a:r>
            <a:endParaRPr lang="en-US" dirty="0">
              <a:solidFill>
                <a:srgbClr val="EE0000"/>
              </a:solidFill>
              <a:latin typeface="Gotham" pitchFamily="2" charset="0"/>
              <a:cs typeface="Gotham" pitchFamily="2" charset="0"/>
            </a:endParaRPr>
          </a:p>
        </p:txBody>
      </p:sp>
      <p:sp>
        <p:nvSpPr>
          <p:cNvPr id="3" name="Marcador de contenido 2"/>
          <p:cNvSpPr>
            <a:spLocks noGrp="1"/>
          </p:cNvSpPr>
          <p:nvPr>
            <p:ph idx="1"/>
          </p:nvPr>
        </p:nvSpPr>
        <p:spPr>
          <a:xfrm>
            <a:off x="4519749" y="623455"/>
            <a:ext cx="7672250" cy="5611091"/>
          </a:xfrm>
          <a:solidFill>
            <a:schemeClr val="bg1"/>
          </a:solidFill>
        </p:spPr>
        <p:txBody>
          <a:bodyPr>
            <a:normAutofit/>
          </a:bodyPr>
          <a:lstStyle/>
          <a:p>
            <a:r>
              <a:rPr lang="es-ES" dirty="0">
                <a:latin typeface="Gotham" pitchFamily="2" charset="0"/>
                <a:cs typeface="Gotham" pitchFamily="2" charset="0"/>
              </a:rPr>
              <a:t>En una visión, Dios le mostró a Juan este segundo aspecto de la esperanza bienaventurada. Juan vio al glorificado Rey de reyes montado en un caballo blanco de guerra, seguido por sus santos. </a:t>
            </a:r>
          </a:p>
          <a:p>
            <a:r>
              <a:rPr lang="es-ES" dirty="0">
                <a:latin typeface="Gotham" pitchFamily="2" charset="0"/>
                <a:cs typeface="Gotham" pitchFamily="2" charset="0"/>
              </a:rPr>
              <a:t>Él llegaba a la batalla de Armagedón, al final Las últimas cosas 273 de la Tribulación (</a:t>
            </a:r>
            <a:r>
              <a:rPr lang="es-ES" dirty="0" err="1">
                <a:latin typeface="Gotham" pitchFamily="2" charset="0"/>
                <a:cs typeface="Gotham" pitchFamily="2" charset="0"/>
              </a:rPr>
              <a:t>Ap</a:t>
            </a:r>
            <a:r>
              <a:rPr lang="es-ES" dirty="0">
                <a:latin typeface="Gotham" pitchFamily="2" charset="0"/>
                <a:cs typeface="Gotham" pitchFamily="2" charset="0"/>
              </a:rPr>
              <a:t> 19:17-23; figura 9.1). En la batalla de Armagedón, Juan vio la sangre de los enemigos de Dios que corría hasta la rienda de un caballo (</a:t>
            </a:r>
            <a:r>
              <a:rPr lang="es-ES" dirty="0" err="1">
                <a:latin typeface="Gotham" pitchFamily="2" charset="0"/>
                <a:cs typeface="Gotham" pitchFamily="2" charset="0"/>
              </a:rPr>
              <a:t>Ap</a:t>
            </a:r>
            <a:r>
              <a:rPr lang="es-ES" dirty="0">
                <a:latin typeface="Gotham" pitchFamily="2" charset="0"/>
                <a:cs typeface="Gotham" pitchFamily="2" charset="0"/>
              </a:rPr>
              <a:t> 14:20; 19:11 21). </a:t>
            </a:r>
            <a:endParaRPr lang="en-US" dirty="0">
              <a:solidFill>
                <a:srgbClr val="00B0F0"/>
              </a:solidFill>
              <a:latin typeface="Gotham" pitchFamily="2" charset="0"/>
              <a:cs typeface="Gotham" pitchFamily="2" charset="0"/>
            </a:endParaRPr>
          </a:p>
        </p:txBody>
      </p:sp>
      <p:pic>
        <p:nvPicPr>
          <p:cNvPr id="4" name="Picture 2" descr="C:\Users\Genaro Torres\Downloads\images (13).jpg"/>
          <p:cNvPicPr>
            <a:picLocks noChangeAspect="1" noChangeArrowheads="1"/>
          </p:cNvPicPr>
          <p:nvPr/>
        </p:nvPicPr>
        <p:blipFill>
          <a:blip r:embed="rId2" cstate="print"/>
          <a:srcRect/>
          <a:stretch>
            <a:fillRect/>
          </a:stretch>
        </p:blipFill>
        <p:spPr bwMode="auto">
          <a:xfrm>
            <a:off x="-1" y="2055813"/>
            <a:ext cx="4519749" cy="4178733"/>
          </a:xfrm>
          <a:prstGeom prst="rect">
            <a:avLst/>
          </a:prstGeom>
          <a:noFill/>
          <a:effectLst>
            <a:outerShdw blurRad="50800" dist="38100" algn="l" rotWithShape="0">
              <a:prstClr val="black">
                <a:alpha val="40000"/>
              </a:prstClr>
            </a:outerShdw>
          </a:effectLst>
        </p:spPr>
      </p:pic>
    </p:spTree>
    <p:extLst>
      <p:ext uri="{BB962C8B-B14F-4D97-AF65-F5344CB8AC3E}">
        <p14:creationId xmlns:p14="http://schemas.microsoft.com/office/powerpoint/2010/main" val="37234588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ACBF5-485F-B3B7-36B2-B49C17F86D7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C8AB260A-AD43-42B5-B3D8-FC3D1F62F65A}"/>
              </a:ext>
            </a:extLst>
          </p:cNvPr>
          <p:cNvSpPr txBox="1"/>
          <p:nvPr/>
        </p:nvSpPr>
        <p:spPr>
          <a:xfrm>
            <a:off x="0" y="902113"/>
            <a:ext cx="12192000" cy="1015663"/>
          </a:xfrm>
          <a:prstGeom prst="rect">
            <a:avLst/>
          </a:prstGeom>
          <a:solidFill>
            <a:schemeClr val="bg1"/>
          </a:solidFill>
        </p:spPr>
        <p:txBody>
          <a:bodyPr wrap="square" rtlCol="0">
            <a:spAutoFit/>
          </a:bodyPr>
          <a:lstStyle/>
          <a:p>
            <a:pPr lvl="0" algn="ctr"/>
            <a:r>
              <a:rPr lang="es-ES" sz="3000" b="1" dirty="0">
                <a:solidFill>
                  <a:srgbClr val="FF0000"/>
                </a:solidFill>
                <a:latin typeface="Gotham" pitchFamily="2" charset="0"/>
                <a:cs typeface="Gotham" pitchFamily="2" charset="0"/>
              </a:rPr>
              <a:t>EL REINO DE CRISTO: EL MILENIO, EL JUICIO FINAL, LOS NUEVOS CIELOS Y LA NUEVA TIERRA </a:t>
            </a:r>
            <a:r>
              <a:rPr lang="es-ES" sz="3000" b="1" dirty="0">
                <a:latin typeface="Gotham" pitchFamily="2" charset="0"/>
                <a:cs typeface="Gotham" pitchFamily="2" charset="0"/>
              </a:rPr>
              <a:t>(DOCTRINAS 14–16)</a:t>
            </a:r>
            <a:endParaRPr kumimoji="0" lang="es-PE" sz="3000" b="1" i="0" u="none" strike="noStrike" kern="1200" cap="none" spc="0" normalizeH="0" baseline="0" noProof="0" dirty="0">
              <a:ln>
                <a:noFill/>
              </a:ln>
              <a:solidFill>
                <a:prstClr val="black"/>
              </a:solidFill>
              <a:effectLst/>
              <a:uLnTx/>
              <a:uFillTx/>
              <a:latin typeface="Gotham" pitchFamily="2" charset="0"/>
              <a:cs typeface="Gotham" pitchFamily="2" charset="0"/>
            </a:endParaRPr>
          </a:p>
        </p:txBody>
      </p:sp>
      <p:sp>
        <p:nvSpPr>
          <p:cNvPr id="7" name="CuadroTexto 6">
            <a:extLst>
              <a:ext uri="{FF2B5EF4-FFF2-40B4-BE49-F238E27FC236}">
                <a16:creationId xmlns:a16="http://schemas.microsoft.com/office/drawing/2014/main" id="{34B2CA53-8787-4A32-96C6-71CAD03B8BD4}"/>
              </a:ext>
            </a:extLst>
          </p:cNvPr>
          <p:cNvSpPr txBox="1"/>
          <p:nvPr/>
        </p:nvSpPr>
        <p:spPr>
          <a:xfrm>
            <a:off x="20" y="1917369"/>
            <a:ext cx="12190456" cy="584775"/>
          </a:xfrm>
          <a:prstGeom prst="rect">
            <a:avLst/>
          </a:prstGeom>
          <a:solidFill>
            <a:srgbClr val="0070C0"/>
          </a:solidFill>
        </p:spPr>
        <p:txBody>
          <a:bodyPr wrap="square" rtlCol="0">
            <a:spAutoFit/>
          </a:bodyPr>
          <a:lstStyle/>
          <a:p>
            <a:pPr lvl="0" algn="ctr"/>
            <a:r>
              <a:rPr lang="es-ES" sz="3200" b="1" dirty="0">
                <a:solidFill>
                  <a:schemeClr val="bg1"/>
                </a:solidFill>
                <a:latin typeface="Gotham" pitchFamily="2" charset="0"/>
                <a:cs typeface="Gotham" pitchFamily="2" charset="0"/>
              </a:rPr>
              <a:t>A.</a:t>
            </a:r>
            <a:r>
              <a:rPr lang="es-ES" sz="3200" dirty="0">
                <a:solidFill>
                  <a:schemeClr val="bg1"/>
                </a:solidFill>
                <a:latin typeface="Gotham" pitchFamily="2" charset="0"/>
                <a:cs typeface="Gotham" pitchFamily="2" charset="0"/>
              </a:rPr>
              <a:t> </a:t>
            </a:r>
            <a:r>
              <a:rPr lang="es-ES" sz="3200" b="1" dirty="0">
                <a:solidFill>
                  <a:schemeClr val="bg1"/>
                </a:solidFill>
                <a:latin typeface="Gotham" pitchFamily="2" charset="0"/>
                <a:cs typeface="Gotham" pitchFamily="2" charset="0"/>
              </a:rPr>
              <a:t>EL MILENIO. DOCTRINA 14</a:t>
            </a:r>
            <a:endParaRPr kumimoji="0" lang="es-PE" sz="3200" b="1" i="0" u="none" strike="noStrike" kern="1200" cap="none" spc="0" normalizeH="0" baseline="0" noProof="0" dirty="0">
              <a:ln>
                <a:noFill/>
              </a:ln>
              <a:solidFill>
                <a:schemeClr val="bg1"/>
              </a:solidFill>
              <a:effectLst/>
              <a:uLnTx/>
              <a:uFillTx/>
              <a:latin typeface="Gotham" pitchFamily="2" charset="0"/>
              <a:cs typeface="Gotham" pitchFamily="2" charset="0"/>
            </a:endParaRPr>
          </a:p>
        </p:txBody>
      </p:sp>
      <p:sp>
        <p:nvSpPr>
          <p:cNvPr id="3" name="Rectángulo 2">
            <a:extLst>
              <a:ext uri="{FF2B5EF4-FFF2-40B4-BE49-F238E27FC236}">
                <a16:creationId xmlns:a16="http://schemas.microsoft.com/office/drawing/2014/main" id="{BD87038E-A152-6B2E-EC59-C2894FC3884B}"/>
              </a:ext>
            </a:extLst>
          </p:cNvPr>
          <p:cNvSpPr/>
          <p:nvPr/>
        </p:nvSpPr>
        <p:spPr>
          <a:xfrm>
            <a:off x="0" y="2502144"/>
            <a:ext cx="12192000" cy="34537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 name="Rectángulo 1"/>
          <p:cNvSpPr/>
          <p:nvPr/>
        </p:nvSpPr>
        <p:spPr>
          <a:xfrm>
            <a:off x="967063" y="2797854"/>
            <a:ext cx="10257874" cy="2862322"/>
          </a:xfrm>
          <a:prstGeom prst="rect">
            <a:avLst/>
          </a:prstGeom>
        </p:spPr>
        <p:txBody>
          <a:bodyPr wrap="square">
            <a:spAutoFit/>
          </a:bodyPr>
          <a:lstStyle/>
          <a:p>
            <a:pPr marL="457200" indent="-457200">
              <a:buFont typeface="Arial" panose="020B0604020202020204" pitchFamily="34" charset="0"/>
              <a:buChar char="•"/>
            </a:pPr>
            <a:r>
              <a:rPr lang="es-ES" sz="3000" dirty="0">
                <a:latin typeface="Gotham" pitchFamily="2" charset="0"/>
                <a:cs typeface="Gotham" pitchFamily="2" charset="0"/>
              </a:rPr>
              <a:t>El reino milenario de Cristo Doctrina 14: El reino milenario de Cristo La segunda venida de Cristo incluye el rapto de los santos, que es nuestra esperanza bienaventurada, </a:t>
            </a:r>
            <a:r>
              <a:rPr lang="es-ES" sz="3000" b="1" dirty="0">
                <a:solidFill>
                  <a:srgbClr val="EE0000"/>
                </a:solidFill>
                <a:latin typeface="Gotham" pitchFamily="2" charset="0"/>
                <a:cs typeface="Gotham" pitchFamily="2" charset="0"/>
              </a:rPr>
              <a:t>seguido por el regreso visible de Cristo con sus santos para reinar sobre la tierra por mil años.</a:t>
            </a:r>
            <a:endParaRPr lang="en-US" sz="3000" b="1" dirty="0">
              <a:solidFill>
                <a:srgbClr val="EE0000"/>
              </a:solidFill>
              <a:latin typeface="Gotham" pitchFamily="2" charset="0"/>
              <a:cs typeface="Gotham" pitchFamily="2" charset="0"/>
            </a:endParaRPr>
          </a:p>
        </p:txBody>
      </p:sp>
    </p:spTree>
    <p:extLst>
      <p:ext uri="{BB962C8B-B14F-4D97-AF65-F5344CB8AC3E}">
        <p14:creationId xmlns:p14="http://schemas.microsoft.com/office/powerpoint/2010/main" val="27517889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468581"/>
          </a:xfrm>
          <a:solidFill>
            <a:schemeClr val="bg1"/>
          </a:solidFill>
        </p:spPr>
        <p:txBody>
          <a:bodyPr>
            <a:noAutofit/>
          </a:bodyPr>
          <a:lstStyle/>
          <a:p>
            <a:pPr algn="ctr"/>
            <a:r>
              <a:rPr lang="es-ES" sz="3600" b="1" dirty="0">
                <a:solidFill>
                  <a:srgbClr val="EE0000"/>
                </a:solidFill>
                <a:latin typeface="Gotham" pitchFamily="2" charset="0"/>
                <a:ea typeface="+mn-ea"/>
                <a:cs typeface="Gotham" pitchFamily="2" charset="0"/>
              </a:rPr>
              <a:t>CONTEXTO DANIEL 2 MUESTRA QUE EL SISTEMA MUNDIAL ACTUAL DEBE SER DESTRUIDO.</a:t>
            </a:r>
            <a:endParaRPr lang="en-US" sz="3600" b="1" dirty="0">
              <a:solidFill>
                <a:srgbClr val="EE0000"/>
              </a:solidFill>
              <a:latin typeface="Gotham" pitchFamily="2" charset="0"/>
              <a:cs typeface="Gotham" pitchFamily="2" charset="0"/>
            </a:endParaRPr>
          </a:p>
        </p:txBody>
      </p:sp>
      <p:sp>
        <p:nvSpPr>
          <p:cNvPr id="3" name="Marcador de contenido 2"/>
          <p:cNvSpPr>
            <a:spLocks noGrp="1"/>
          </p:cNvSpPr>
          <p:nvPr>
            <p:ph idx="1"/>
          </p:nvPr>
        </p:nvSpPr>
        <p:spPr>
          <a:xfrm>
            <a:off x="0" y="1787236"/>
            <a:ext cx="12192000" cy="4142509"/>
          </a:xfrm>
          <a:solidFill>
            <a:schemeClr val="bg1"/>
          </a:solidFill>
          <a:ln>
            <a:noFill/>
          </a:ln>
        </p:spPr>
        <p:txBody>
          <a:bodyPr>
            <a:normAutofit/>
          </a:bodyPr>
          <a:lstStyle/>
          <a:p>
            <a:r>
              <a:rPr lang="es-ES" dirty="0">
                <a:latin typeface="Gotham" pitchFamily="2" charset="0"/>
                <a:cs typeface="Gotham" pitchFamily="2" charset="0"/>
              </a:rPr>
              <a:t>El mundo no mejorará poco a poco. Las Escrituras dicen que irá de mal en peor. De hecho, la situación se pondrá tan mal que Dios debe P 74 ¿Hay grupos de personas en su país que quizás sigan luchando hasta el milenio? Explique. P 75</a:t>
            </a:r>
          </a:p>
          <a:p>
            <a:r>
              <a:rPr lang="es-ES" b="1" dirty="0">
                <a:solidFill>
                  <a:srgbClr val="FF0000"/>
                </a:solidFill>
                <a:latin typeface="Gotham" pitchFamily="2" charset="0"/>
                <a:cs typeface="Gotham" pitchFamily="2" charset="0"/>
              </a:rPr>
              <a:t>¿Qué significa la palabra «milenio»? </a:t>
            </a:r>
            <a:r>
              <a:rPr lang="es-ES" dirty="0">
                <a:latin typeface="Gotham" pitchFamily="2" charset="0"/>
                <a:cs typeface="Gotham" pitchFamily="2" charset="0"/>
              </a:rPr>
              <a:t>Figura 9.11 </a:t>
            </a:r>
          </a:p>
          <a:p>
            <a:r>
              <a:rPr lang="es-ES" dirty="0">
                <a:latin typeface="Gotham" pitchFamily="2" charset="0"/>
                <a:cs typeface="Gotham" pitchFamily="2" charset="0"/>
              </a:rPr>
              <a:t>Daniel vio una piedra, no tallada por manos humanas, golpear a una estatua, ¡y luego llenar la tierra! (</a:t>
            </a:r>
            <a:r>
              <a:rPr lang="es-ES" dirty="0" err="1">
                <a:latin typeface="Gotham" pitchFamily="2" charset="0"/>
                <a:cs typeface="Gotham" pitchFamily="2" charset="0"/>
              </a:rPr>
              <a:t>Dn</a:t>
            </a:r>
            <a:r>
              <a:rPr lang="es-ES" dirty="0">
                <a:latin typeface="Gotham" pitchFamily="2" charset="0"/>
                <a:cs typeface="Gotham" pitchFamily="2" charset="0"/>
              </a:rPr>
              <a:t> 2:34, 44-45) detener el proceso antes de que todo esté perdido (Mt 24:22). Daniel vio una roca golpear los pies de la estatua (</a:t>
            </a:r>
            <a:r>
              <a:rPr lang="es-ES" dirty="0" err="1">
                <a:latin typeface="Gotham" pitchFamily="2" charset="0"/>
                <a:cs typeface="Gotham" pitchFamily="2" charset="0"/>
              </a:rPr>
              <a:t>Dn</a:t>
            </a:r>
            <a:r>
              <a:rPr lang="es-ES" dirty="0">
                <a:latin typeface="Gotham" pitchFamily="2" charset="0"/>
                <a:cs typeface="Gotham" pitchFamily="2" charset="0"/>
              </a:rPr>
              <a:t> 2:34, 44-45). </a:t>
            </a:r>
          </a:p>
        </p:txBody>
      </p:sp>
    </p:spTree>
    <p:extLst>
      <p:ext uri="{BB962C8B-B14F-4D97-AF65-F5344CB8AC3E}">
        <p14:creationId xmlns:p14="http://schemas.microsoft.com/office/powerpoint/2010/main" val="7693510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1039091"/>
            <a:ext cx="12192000" cy="4779819"/>
          </a:xfrm>
          <a:solidFill>
            <a:schemeClr val="bg1"/>
          </a:solidFill>
          <a:ln>
            <a:noFill/>
          </a:ln>
        </p:spPr>
        <p:txBody>
          <a:bodyPr>
            <a:normAutofit/>
          </a:bodyPr>
          <a:lstStyle/>
          <a:p>
            <a:r>
              <a:rPr lang="es-ES" dirty="0">
                <a:latin typeface="Gotham" pitchFamily="2" charset="0"/>
                <a:cs typeface="Gotham" pitchFamily="2" charset="0"/>
              </a:rPr>
              <a:t>La piedra hizo pedazos a los reinos del mundo. Entonces la piedra creció hasta convertirse en un reino, </a:t>
            </a:r>
            <a:r>
              <a:rPr lang="es-ES" b="1" dirty="0">
                <a:solidFill>
                  <a:srgbClr val="FF0000"/>
                </a:solidFill>
                <a:latin typeface="Gotham" pitchFamily="2" charset="0"/>
                <a:cs typeface="Gotham" pitchFamily="2" charset="0"/>
              </a:rPr>
              <a:t>¡EL REINO DE CRISTO! </a:t>
            </a:r>
            <a:r>
              <a:rPr lang="es-ES" dirty="0">
                <a:latin typeface="Gotham" pitchFamily="2" charset="0"/>
                <a:cs typeface="Gotham" pitchFamily="2" charset="0"/>
              </a:rPr>
              <a:t>Era como una montaña que llenaba toda la tierra. Isaías profetizó que no dañaría ni destruiría nada en todo el monte santo de Dios (</a:t>
            </a:r>
            <a:r>
              <a:rPr lang="es-ES" dirty="0" err="1">
                <a:latin typeface="Gotham" pitchFamily="2" charset="0"/>
                <a:cs typeface="Gotham" pitchFamily="2" charset="0"/>
              </a:rPr>
              <a:t>Is</a:t>
            </a:r>
            <a:r>
              <a:rPr lang="es-ES" dirty="0">
                <a:latin typeface="Gotham" pitchFamily="2" charset="0"/>
                <a:cs typeface="Gotham" pitchFamily="2" charset="0"/>
              </a:rPr>
              <a:t> 11:9). </a:t>
            </a:r>
          </a:p>
          <a:p>
            <a:r>
              <a:rPr lang="es-ES" dirty="0">
                <a:latin typeface="Gotham" pitchFamily="2" charset="0"/>
                <a:cs typeface="Gotham" pitchFamily="2" charset="0"/>
              </a:rPr>
              <a:t>El reino de Cristo será seguro y pacífico a lo largo de su reinado de 1.000 años en la tierra, ¡y para siempre! El reinado de Cristo en la tierra, cuando regrese, se llama </a:t>
            </a:r>
            <a:r>
              <a:rPr lang="es-ES" b="1" dirty="0">
                <a:solidFill>
                  <a:srgbClr val="0070C0"/>
                </a:solidFill>
                <a:latin typeface="Gotham" pitchFamily="2" charset="0"/>
                <a:cs typeface="Gotham" pitchFamily="2" charset="0"/>
              </a:rPr>
              <a:t>EL MILENIO. </a:t>
            </a:r>
          </a:p>
          <a:p>
            <a:r>
              <a:rPr lang="es-ES" dirty="0">
                <a:latin typeface="Gotham" pitchFamily="2" charset="0"/>
                <a:cs typeface="Gotham" pitchFamily="2" charset="0"/>
              </a:rPr>
              <a:t>La palabra *milenio combina dos palabras latinas: </a:t>
            </a:r>
            <a:r>
              <a:rPr lang="es-ES" dirty="0" err="1">
                <a:latin typeface="Gotham" pitchFamily="2" charset="0"/>
                <a:cs typeface="Gotham" pitchFamily="2" charset="0"/>
              </a:rPr>
              <a:t>mille</a:t>
            </a:r>
            <a:r>
              <a:rPr lang="es-ES" dirty="0">
                <a:latin typeface="Gotham" pitchFamily="2" charset="0"/>
                <a:cs typeface="Gotham" pitchFamily="2" charset="0"/>
              </a:rPr>
              <a:t> (mil) y </a:t>
            </a:r>
            <a:r>
              <a:rPr lang="es-ES" dirty="0" err="1">
                <a:latin typeface="Gotham" pitchFamily="2" charset="0"/>
                <a:cs typeface="Gotham" pitchFamily="2" charset="0"/>
              </a:rPr>
              <a:t>annus</a:t>
            </a:r>
            <a:r>
              <a:rPr lang="es-ES" dirty="0">
                <a:latin typeface="Gotham" pitchFamily="2" charset="0"/>
                <a:cs typeface="Gotham" pitchFamily="2" charset="0"/>
              </a:rPr>
              <a:t> (año). 22 El milenio se refiere al período de mil años que Apocalipsis 20:1-6 menciona cinco veces</a:t>
            </a:r>
            <a:endParaRPr lang="en-US" dirty="0">
              <a:latin typeface="Gotham" pitchFamily="2" charset="0"/>
              <a:cs typeface="Gotham" pitchFamily="2" charset="0"/>
            </a:endParaRPr>
          </a:p>
        </p:txBody>
      </p:sp>
    </p:spTree>
    <p:extLst>
      <p:ext uri="{BB962C8B-B14F-4D97-AF65-F5344CB8AC3E}">
        <p14:creationId xmlns:p14="http://schemas.microsoft.com/office/powerpoint/2010/main" val="20400332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192000" cy="995549"/>
          </a:xfrm>
          <a:solidFill>
            <a:schemeClr val="bg1"/>
          </a:solidFill>
        </p:spPr>
        <p:txBody>
          <a:bodyPr>
            <a:normAutofit/>
          </a:bodyPr>
          <a:lstStyle/>
          <a:p>
            <a:pPr algn="ctr"/>
            <a:r>
              <a:rPr lang="es-ES" sz="3600" b="1" dirty="0">
                <a:solidFill>
                  <a:srgbClr val="EE0000"/>
                </a:solidFill>
                <a:latin typeface="Gotham" pitchFamily="2" charset="0"/>
                <a:ea typeface="+mn-ea"/>
                <a:cs typeface="Gotham" pitchFamily="2" charset="0"/>
              </a:rPr>
              <a:t>PRIMERO ESTÁ EL PUNTO DE VISTA AMILENIAL</a:t>
            </a:r>
            <a:endParaRPr lang="en-US" sz="5400" dirty="0">
              <a:solidFill>
                <a:srgbClr val="EE0000"/>
              </a:solidFill>
              <a:latin typeface="Gotham" pitchFamily="2" charset="0"/>
              <a:cs typeface="Gotham" pitchFamily="2" charset="0"/>
            </a:endParaRPr>
          </a:p>
        </p:txBody>
      </p:sp>
      <p:sp>
        <p:nvSpPr>
          <p:cNvPr id="3" name="Marcador de contenido 2"/>
          <p:cNvSpPr>
            <a:spLocks noGrp="1"/>
          </p:cNvSpPr>
          <p:nvPr>
            <p:ph idx="1"/>
          </p:nvPr>
        </p:nvSpPr>
        <p:spPr>
          <a:xfrm>
            <a:off x="0" y="1575457"/>
            <a:ext cx="12192000" cy="4286993"/>
          </a:xfrm>
          <a:solidFill>
            <a:schemeClr val="bg1"/>
          </a:solidFill>
          <a:ln>
            <a:noFill/>
          </a:ln>
        </p:spPr>
        <p:txBody>
          <a:bodyPr>
            <a:noAutofit/>
          </a:bodyPr>
          <a:lstStyle/>
          <a:p>
            <a:r>
              <a:rPr lang="es-ES" sz="2400" b="1" dirty="0">
                <a:solidFill>
                  <a:srgbClr val="FF0000"/>
                </a:solidFill>
                <a:latin typeface="Gotham" pitchFamily="2" charset="0"/>
                <a:cs typeface="Gotham" pitchFamily="2" charset="0"/>
              </a:rPr>
              <a:t>UN *AMILENIALISTA </a:t>
            </a:r>
            <a:r>
              <a:rPr lang="es-ES" sz="2400" b="1" dirty="0">
                <a:solidFill>
                  <a:srgbClr val="0070C0"/>
                </a:solidFill>
                <a:latin typeface="Gotham" pitchFamily="2" charset="0"/>
                <a:cs typeface="Gotham" pitchFamily="2" charset="0"/>
              </a:rPr>
              <a:t>ES UNA PERSONA QUE CREE QUE NO HABRÁ MILENIO EN LA TIERRA. </a:t>
            </a:r>
            <a:r>
              <a:rPr lang="es-ES" sz="2400" dirty="0">
                <a:latin typeface="Gotham" pitchFamily="2" charset="0"/>
                <a:cs typeface="Gotham" pitchFamily="2" charset="0"/>
              </a:rPr>
              <a:t>Aquellos que no creen en el milenio en la tierra tienen un problema: ¿Cómo interpretarán los muchos versículos de la Biblia acerca de la nación de Israel? </a:t>
            </a:r>
          </a:p>
          <a:p>
            <a:r>
              <a:rPr lang="es-ES" sz="2400" dirty="0">
                <a:latin typeface="Gotham" pitchFamily="2" charset="0"/>
                <a:cs typeface="Gotham" pitchFamily="2" charset="0"/>
              </a:rPr>
              <a:t>Por ejemplo, Dios prometió restaurar a Israel como nación. Tómese el tiempo para leer Ezequiel 36. Ezequiel escribió en un tiempo en que Israel había sido conquistado y dispersado. Pero en 1948, Israel volvió a ser una nación. Desde entonces, Dios ha reunido a muchos judíos de regreso a la tierra prometida. </a:t>
            </a:r>
          </a:p>
          <a:p>
            <a:r>
              <a:rPr lang="es-ES" sz="2400" b="1" dirty="0">
                <a:solidFill>
                  <a:srgbClr val="0070C0"/>
                </a:solidFill>
                <a:latin typeface="Gotham" pitchFamily="2" charset="0"/>
                <a:cs typeface="Gotham" pitchFamily="2" charset="0"/>
              </a:rPr>
              <a:t>PERO AQUELLOS QUE NO CREEN EN EL MILENIO EN LA TIERRA TRATAN DE ESPIRITUALIZAR CAPÍTULOS COMO EZEQUIEL 36. TRATAN DE HACER QUE ESTE CAPÍTULO SE REFIERA AL CIELO O A LA IGLESIA. </a:t>
            </a:r>
            <a:endParaRPr lang="en-US" sz="2400" b="1" dirty="0">
              <a:solidFill>
                <a:srgbClr val="0070C0"/>
              </a:solidFill>
              <a:latin typeface="Gotham" pitchFamily="2" charset="0"/>
              <a:cs typeface="Gotham" pitchFamily="2" charset="0"/>
            </a:endParaRPr>
          </a:p>
        </p:txBody>
      </p:sp>
    </p:spTree>
    <p:extLst>
      <p:ext uri="{BB962C8B-B14F-4D97-AF65-F5344CB8AC3E}">
        <p14:creationId xmlns:p14="http://schemas.microsoft.com/office/powerpoint/2010/main" val="35100444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274617"/>
          </a:xfrm>
          <a:solidFill>
            <a:schemeClr val="bg1"/>
          </a:solidFill>
          <a:ln>
            <a:noFill/>
          </a:ln>
        </p:spPr>
        <p:txBody>
          <a:bodyPr>
            <a:noAutofit/>
          </a:bodyPr>
          <a:lstStyle/>
          <a:p>
            <a:pPr algn="ctr"/>
            <a:r>
              <a:rPr lang="es-ES" sz="3600" b="1" dirty="0">
                <a:solidFill>
                  <a:srgbClr val="EE0000"/>
                </a:solidFill>
                <a:latin typeface="Gotham" pitchFamily="2" charset="0"/>
                <a:ea typeface="+mn-ea"/>
                <a:cs typeface="Gotham" pitchFamily="2" charset="0"/>
              </a:rPr>
              <a:t>UN SEGUNDO PUNTO DE VISTA SE LLAMA POSMILENIAL.</a:t>
            </a:r>
            <a:endParaRPr lang="en-US" sz="3600" dirty="0">
              <a:solidFill>
                <a:srgbClr val="EE0000"/>
              </a:solidFill>
              <a:latin typeface="Gotham" pitchFamily="2" charset="0"/>
              <a:cs typeface="Gotham" pitchFamily="2" charset="0"/>
            </a:endParaRPr>
          </a:p>
        </p:txBody>
      </p:sp>
      <p:sp>
        <p:nvSpPr>
          <p:cNvPr id="3" name="Marcador de contenido 2"/>
          <p:cNvSpPr>
            <a:spLocks noGrp="1"/>
          </p:cNvSpPr>
          <p:nvPr>
            <p:ph idx="1"/>
          </p:nvPr>
        </p:nvSpPr>
        <p:spPr>
          <a:xfrm>
            <a:off x="0" y="1870364"/>
            <a:ext cx="12192000" cy="3906982"/>
          </a:xfrm>
          <a:solidFill>
            <a:schemeClr val="bg1"/>
          </a:solidFill>
          <a:ln>
            <a:noFill/>
          </a:ln>
        </p:spPr>
        <p:txBody>
          <a:bodyPr>
            <a:normAutofit/>
          </a:bodyPr>
          <a:lstStyle/>
          <a:p>
            <a:r>
              <a:rPr lang="es-ES" dirty="0">
                <a:latin typeface="Gotham" pitchFamily="2" charset="0"/>
                <a:cs typeface="Gotham" pitchFamily="2" charset="0"/>
              </a:rPr>
              <a:t>La palabra pos puede significar “después”. </a:t>
            </a:r>
            <a:r>
              <a:rPr lang="es-ES" b="1" dirty="0">
                <a:solidFill>
                  <a:srgbClr val="FF0000"/>
                </a:solidFill>
                <a:latin typeface="Gotham" pitchFamily="2" charset="0"/>
                <a:cs typeface="Gotham" pitchFamily="2" charset="0"/>
              </a:rPr>
              <a:t>UN *POSMILENIALISTA</a:t>
            </a:r>
            <a:r>
              <a:rPr lang="es-ES" b="1" dirty="0">
                <a:latin typeface="Gotham" pitchFamily="2" charset="0"/>
                <a:cs typeface="Gotham" pitchFamily="2" charset="0"/>
              </a:rPr>
              <a:t> </a:t>
            </a:r>
            <a:r>
              <a:rPr lang="es-ES" b="1" dirty="0">
                <a:solidFill>
                  <a:srgbClr val="FF0000"/>
                </a:solidFill>
                <a:latin typeface="Gotham" pitchFamily="2" charset="0"/>
                <a:cs typeface="Gotham" pitchFamily="2" charset="0"/>
              </a:rPr>
              <a:t>CREE QUE JESÚS REGRESARÁ DESPUÉS DEL MILENIO</a:t>
            </a:r>
            <a:r>
              <a:rPr lang="es-ES" b="1" dirty="0">
                <a:solidFill>
                  <a:srgbClr val="EE0000"/>
                </a:solidFill>
                <a:latin typeface="Gotham" pitchFamily="2" charset="0"/>
                <a:cs typeface="Gotham" pitchFamily="2" charset="0"/>
              </a:rPr>
              <a:t>.</a:t>
            </a:r>
            <a:r>
              <a:rPr lang="es-ES" b="1" dirty="0">
                <a:latin typeface="Gotham" pitchFamily="2" charset="0"/>
                <a:cs typeface="Gotham" pitchFamily="2" charset="0"/>
              </a:rPr>
              <a:t> </a:t>
            </a:r>
            <a:r>
              <a:rPr lang="es-ES" dirty="0">
                <a:latin typeface="Gotham" pitchFamily="2" charset="0"/>
                <a:cs typeface="Gotham" pitchFamily="2" charset="0"/>
              </a:rPr>
              <a:t>Pero el milenio es mil años de paz. La Biblia no enseña que tendremos mil años de paz antes de que Jesús regrese. </a:t>
            </a:r>
          </a:p>
          <a:p>
            <a:r>
              <a:rPr lang="es-ES" dirty="0">
                <a:latin typeface="Gotham" pitchFamily="2" charset="0"/>
                <a:cs typeface="Gotham" pitchFamily="2" charset="0"/>
              </a:rPr>
              <a:t>¡Escudriñe las Escrituras! Profetizan que la tierra empeorará cada vez más. El mal aumentará, no disminuirá. Se levantará nación contra nación. Habrá guerras y rumores de guerras (Mt 24). Los últimos días que estamos viviendo no son pacíficos. </a:t>
            </a:r>
            <a:endParaRPr lang="en-US" dirty="0">
              <a:latin typeface="Gotham" pitchFamily="2" charset="0"/>
              <a:cs typeface="Gotham" pitchFamily="2" charset="0"/>
            </a:endParaRPr>
          </a:p>
        </p:txBody>
      </p:sp>
    </p:spTree>
    <p:extLst>
      <p:ext uri="{BB962C8B-B14F-4D97-AF65-F5344CB8AC3E}">
        <p14:creationId xmlns:p14="http://schemas.microsoft.com/office/powerpoint/2010/main" val="34886177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274616"/>
          </a:xfrm>
          <a:solidFill>
            <a:schemeClr val="bg1"/>
          </a:solidFill>
        </p:spPr>
        <p:txBody>
          <a:bodyPr>
            <a:noAutofit/>
          </a:bodyPr>
          <a:lstStyle/>
          <a:p>
            <a:pPr algn="ctr"/>
            <a:r>
              <a:rPr lang="es-ES" sz="3600" b="1" dirty="0">
                <a:solidFill>
                  <a:srgbClr val="EE0000"/>
                </a:solidFill>
                <a:latin typeface="Gotham" pitchFamily="2" charset="0"/>
                <a:ea typeface="+mn-ea"/>
                <a:cs typeface="Gotham" pitchFamily="2" charset="0"/>
              </a:rPr>
              <a:t>EN TERCER LUGAR, ESTÁ EL PUNTO DE VISTA PREMILENIAL</a:t>
            </a:r>
            <a:endParaRPr lang="en-US" sz="3600" dirty="0">
              <a:solidFill>
                <a:srgbClr val="EE0000"/>
              </a:solidFill>
              <a:latin typeface="Gotham" pitchFamily="2" charset="0"/>
              <a:cs typeface="Gotham" pitchFamily="2" charset="0"/>
            </a:endParaRPr>
          </a:p>
        </p:txBody>
      </p:sp>
      <p:sp>
        <p:nvSpPr>
          <p:cNvPr id="3" name="Marcador de contenido 2"/>
          <p:cNvSpPr>
            <a:spLocks noGrp="1"/>
          </p:cNvSpPr>
          <p:nvPr>
            <p:ph idx="1"/>
          </p:nvPr>
        </p:nvSpPr>
        <p:spPr>
          <a:xfrm>
            <a:off x="0" y="1620981"/>
            <a:ext cx="12192000" cy="4239492"/>
          </a:xfrm>
          <a:solidFill>
            <a:schemeClr val="bg1"/>
          </a:solidFill>
        </p:spPr>
        <p:txBody>
          <a:bodyPr>
            <a:normAutofit/>
          </a:bodyPr>
          <a:lstStyle/>
          <a:p>
            <a:r>
              <a:rPr lang="es-ES" sz="2400" b="1" dirty="0">
                <a:solidFill>
                  <a:srgbClr val="0070C0"/>
                </a:solidFill>
                <a:latin typeface="Gotham" pitchFamily="2" charset="0"/>
                <a:cs typeface="Gotham" pitchFamily="2" charset="0"/>
              </a:rPr>
              <a:t>†PRE SIGNIFICA “ANTES”. </a:t>
            </a:r>
            <a:r>
              <a:rPr lang="es-ES" sz="2400" b="1" dirty="0">
                <a:solidFill>
                  <a:srgbClr val="FF0000"/>
                </a:solidFill>
                <a:latin typeface="Gotham" pitchFamily="2" charset="0"/>
                <a:cs typeface="Gotham" pitchFamily="2" charset="0"/>
              </a:rPr>
              <a:t>UN *PREMILENIALISTA CREE QUE JESÚS REGRESARÁ ANTES DEL MILENIO. </a:t>
            </a:r>
            <a:r>
              <a:rPr lang="es-ES" sz="2400" dirty="0">
                <a:latin typeface="Gotham" pitchFamily="2" charset="0"/>
                <a:cs typeface="Gotham" pitchFamily="2" charset="0"/>
              </a:rPr>
              <a:t>Como </a:t>
            </a:r>
            <a:r>
              <a:rPr lang="es-ES" sz="2400" dirty="0" err="1">
                <a:latin typeface="Gotham" pitchFamily="2" charset="0"/>
                <a:cs typeface="Gotham" pitchFamily="2" charset="0"/>
              </a:rPr>
              <a:t>premilenialistas</a:t>
            </a:r>
            <a:r>
              <a:rPr lang="es-ES" sz="2400" dirty="0">
                <a:latin typeface="Gotham" pitchFamily="2" charset="0"/>
                <a:cs typeface="Gotham" pitchFamily="2" charset="0"/>
              </a:rPr>
              <a:t>, interpretamos las profecías del Antiguo Testamento y el Nuevo tan *literalmente como sea posible. En otras palabras, no espiritualizamos los versículos a menos que el contexto lo requiera. </a:t>
            </a:r>
          </a:p>
          <a:p>
            <a:r>
              <a:rPr lang="es-ES" sz="2400" dirty="0">
                <a:latin typeface="Gotham" pitchFamily="2" charset="0"/>
                <a:cs typeface="Gotham" pitchFamily="2" charset="0"/>
              </a:rPr>
              <a:t>Por ejemplo, la Biblia dice que Dios reunirá a los judíos de regreso a su tierra natal. Por lo tanto, creemos que los judíos regresarán a la tierra de Israel. No interpretamos que Israel se refiera al cielo o a la Iglesia. Del mismo modo, buscamos la manera más fácil de interpretar el Apocalipsis.</a:t>
            </a:r>
          </a:p>
          <a:p>
            <a:r>
              <a:rPr lang="es-ES" sz="2400" dirty="0">
                <a:latin typeface="Gotham" pitchFamily="2" charset="0"/>
                <a:cs typeface="Gotham" pitchFamily="2" charset="0"/>
              </a:rPr>
              <a:t> Esta es una de las razones por las que colocamos el regreso de Cristo y la resurrección de los creyentes antes del Milenio. 25</a:t>
            </a:r>
            <a:endParaRPr lang="en-US" sz="2400" dirty="0">
              <a:latin typeface="Gotham" pitchFamily="2" charset="0"/>
              <a:cs typeface="Gotham" pitchFamily="2" charset="0"/>
            </a:endParaRPr>
          </a:p>
        </p:txBody>
      </p:sp>
    </p:spTree>
    <p:extLst>
      <p:ext uri="{BB962C8B-B14F-4D97-AF65-F5344CB8AC3E}">
        <p14:creationId xmlns:p14="http://schemas.microsoft.com/office/powerpoint/2010/main" val="38736913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163779"/>
          </a:xfrm>
          <a:solidFill>
            <a:schemeClr val="bg1"/>
          </a:solidFill>
          <a:ln>
            <a:noFill/>
          </a:ln>
        </p:spPr>
        <p:txBody>
          <a:bodyPr>
            <a:normAutofit/>
          </a:bodyPr>
          <a:lstStyle/>
          <a:p>
            <a:pPr marL="228600" lvl="0" indent="-228600" algn="ctr">
              <a:spcBef>
                <a:spcPts val="1000"/>
              </a:spcBef>
            </a:pPr>
            <a:r>
              <a:rPr lang="es-ES" sz="3600" b="1" dirty="0">
                <a:solidFill>
                  <a:srgbClr val="EE0000"/>
                </a:solidFill>
                <a:latin typeface="Gotham" pitchFamily="2" charset="0"/>
                <a:ea typeface="+mn-ea"/>
                <a:cs typeface="Gotham" pitchFamily="2" charset="0"/>
              </a:rPr>
              <a:t>B. EL JUICIO FINAL (DOCTRINA 15)</a:t>
            </a:r>
            <a:endParaRPr lang="en-US" sz="3600" b="1" dirty="0">
              <a:solidFill>
                <a:srgbClr val="EE0000"/>
              </a:solidFill>
              <a:latin typeface="Gotham" pitchFamily="2" charset="0"/>
              <a:cs typeface="Gotham" pitchFamily="2" charset="0"/>
            </a:endParaRPr>
          </a:p>
        </p:txBody>
      </p:sp>
      <p:sp>
        <p:nvSpPr>
          <p:cNvPr id="3" name="Marcador de contenido 2"/>
          <p:cNvSpPr>
            <a:spLocks noGrp="1"/>
          </p:cNvSpPr>
          <p:nvPr>
            <p:ph idx="1"/>
          </p:nvPr>
        </p:nvSpPr>
        <p:spPr>
          <a:xfrm>
            <a:off x="0" y="1740528"/>
            <a:ext cx="12192000" cy="3953692"/>
          </a:xfrm>
          <a:solidFill>
            <a:schemeClr val="bg1"/>
          </a:solidFill>
          <a:ln>
            <a:noFill/>
          </a:ln>
        </p:spPr>
        <p:txBody>
          <a:bodyPr>
            <a:normAutofit/>
          </a:bodyPr>
          <a:lstStyle/>
          <a:p>
            <a:r>
              <a:rPr lang="es-ES" sz="2600" b="1" dirty="0">
                <a:solidFill>
                  <a:srgbClr val="FF0000"/>
                </a:solidFill>
                <a:latin typeface="Gotham" pitchFamily="2" charset="0"/>
                <a:cs typeface="Gotham" pitchFamily="2" charset="0"/>
              </a:rPr>
              <a:t>HABRÁ UN JUICIO FINAL EN EL QUE LOS PECADORES MUERTOS SERÁN RESUCITADOS Y JUZGADOS SEGÚN SUS OBRA</a:t>
            </a:r>
            <a:r>
              <a:rPr lang="es-ES" sz="2600" b="1" dirty="0">
                <a:solidFill>
                  <a:srgbClr val="EE0000"/>
                </a:solidFill>
                <a:latin typeface="Gotham" pitchFamily="2" charset="0"/>
                <a:cs typeface="Gotham" pitchFamily="2" charset="0"/>
              </a:rPr>
              <a:t>S. </a:t>
            </a:r>
            <a:r>
              <a:rPr lang="es-ES" sz="2600" dirty="0">
                <a:latin typeface="Gotham" pitchFamily="2" charset="0"/>
                <a:cs typeface="Gotham" pitchFamily="2" charset="0"/>
              </a:rPr>
              <a:t>Todo aquel cuyo nombre no se halle en el Libro de la Vida, será confinado a sufrir castigo eterno en el lago que arde con fuego y azufre, que es la muerte segunda, junto con el diablo y sus ángeles, la bestia y el falso profeta</a:t>
            </a:r>
          </a:p>
          <a:p>
            <a:r>
              <a:rPr lang="es-ES" sz="2600" dirty="0">
                <a:latin typeface="Gotham" pitchFamily="2" charset="0"/>
                <a:cs typeface="Gotham" pitchFamily="2" charset="0"/>
              </a:rPr>
              <a:t>Nos entristece hablar del lago de fuego. Del mismo modo, Dios no encuentra placer en la muerte de los impíos (Ez 18:23). El lago de fuego es un tema muy triste. Aun así, es un tema que debemos afrontar. El juicio es necesario al menos por dos razones. </a:t>
            </a:r>
          </a:p>
        </p:txBody>
      </p:sp>
    </p:spTree>
    <p:extLst>
      <p:ext uri="{BB962C8B-B14F-4D97-AF65-F5344CB8AC3E}">
        <p14:creationId xmlns:p14="http://schemas.microsoft.com/office/powerpoint/2010/main" val="3389527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192000" cy="1619794"/>
          </a:xfrm>
          <a:solidFill>
            <a:schemeClr val="bg1"/>
          </a:solidFill>
          <a:ln>
            <a:solidFill>
              <a:schemeClr val="bg1"/>
            </a:solidFill>
          </a:ln>
        </p:spPr>
        <p:txBody>
          <a:bodyPr>
            <a:normAutofit/>
          </a:bodyPr>
          <a:lstStyle/>
          <a:p>
            <a:pPr marL="228600" lvl="0" indent="-228600" algn="ctr">
              <a:spcBef>
                <a:spcPts val="1000"/>
              </a:spcBef>
            </a:pPr>
            <a:r>
              <a:rPr lang="es-ES" sz="3200" b="1" dirty="0">
                <a:solidFill>
                  <a:srgbClr val="EE0000"/>
                </a:solidFill>
                <a:latin typeface="Gotham" pitchFamily="2" charset="0"/>
                <a:ea typeface="+mn-ea"/>
                <a:cs typeface="Gotham" pitchFamily="2" charset="0"/>
              </a:rPr>
              <a:t>A. DESCRIPCIÓN GENERAL: </a:t>
            </a:r>
            <a:br>
              <a:rPr lang="es-ES" sz="3200" b="1" dirty="0">
                <a:solidFill>
                  <a:schemeClr val="bg1"/>
                </a:solidFill>
                <a:latin typeface="Gotham" pitchFamily="2" charset="0"/>
                <a:ea typeface="+mn-ea"/>
                <a:cs typeface="Gotham" pitchFamily="2" charset="0"/>
              </a:rPr>
            </a:br>
            <a:r>
              <a:rPr lang="es-ES" sz="2400" dirty="0">
                <a:latin typeface="Gotham" pitchFamily="2" charset="0"/>
                <a:ea typeface="+mn-ea"/>
                <a:cs typeface="Gotham" pitchFamily="2" charset="0"/>
              </a:rPr>
              <a:t>Citas útiles de líderes y eruditos sobre la Segunda Venida </a:t>
            </a:r>
            <a:br>
              <a:rPr lang="es-ES" sz="2400" dirty="0">
                <a:latin typeface="Gotham" pitchFamily="2" charset="0"/>
                <a:ea typeface="+mn-ea"/>
                <a:cs typeface="Gotham" pitchFamily="2" charset="0"/>
              </a:rPr>
            </a:br>
            <a:r>
              <a:rPr lang="es-ES" sz="2400" dirty="0">
                <a:latin typeface="Gotham" pitchFamily="2" charset="0"/>
                <a:ea typeface="+mn-ea"/>
                <a:cs typeface="Gotham" pitchFamily="2" charset="0"/>
              </a:rPr>
              <a:t>(la esperanza bienaventurada)</a:t>
            </a:r>
            <a:endParaRPr lang="en-US" sz="2400" dirty="0">
              <a:latin typeface="Gotham" pitchFamily="2" charset="0"/>
              <a:cs typeface="Gotham" pitchFamily="2" charset="0"/>
            </a:endParaRPr>
          </a:p>
        </p:txBody>
      </p:sp>
      <p:sp>
        <p:nvSpPr>
          <p:cNvPr id="3" name="Marcador de contenido 2"/>
          <p:cNvSpPr>
            <a:spLocks noGrp="1"/>
          </p:cNvSpPr>
          <p:nvPr>
            <p:ph idx="1"/>
          </p:nvPr>
        </p:nvSpPr>
        <p:spPr>
          <a:xfrm>
            <a:off x="0" y="2215540"/>
            <a:ext cx="12192000" cy="3644933"/>
          </a:xfrm>
          <a:solidFill>
            <a:schemeClr val="bg1"/>
          </a:solidFill>
          <a:ln>
            <a:solidFill>
              <a:schemeClr val="bg1"/>
            </a:solidFill>
          </a:ln>
        </p:spPr>
        <p:txBody>
          <a:bodyPr>
            <a:normAutofit/>
          </a:bodyPr>
          <a:lstStyle/>
          <a:p>
            <a:r>
              <a:rPr lang="es-ES" sz="2400" b="1" dirty="0" err="1">
                <a:solidFill>
                  <a:srgbClr val="FF0000"/>
                </a:solidFill>
                <a:latin typeface="Gotham" pitchFamily="2" charset="0"/>
                <a:cs typeface="Gotham" pitchFamily="2" charset="0"/>
              </a:rPr>
              <a:t>Menzies</a:t>
            </a:r>
            <a:r>
              <a:rPr lang="es-ES" sz="2400" b="1" dirty="0">
                <a:solidFill>
                  <a:srgbClr val="FF0000"/>
                </a:solidFill>
                <a:latin typeface="Gotham" pitchFamily="2" charset="0"/>
                <a:cs typeface="Gotham" pitchFamily="2" charset="0"/>
              </a:rPr>
              <a:t> y </a:t>
            </a:r>
            <a:r>
              <a:rPr lang="es-ES" sz="2400" b="1" dirty="0" err="1">
                <a:solidFill>
                  <a:srgbClr val="FF0000"/>
                </a:solidFill>
                <a:latin typeface="Gotham" pitchFamily="2" charset="0"/>
                <a:cs typeface="Gotham" pitchFamily="2" charset="0"/>
              </a:rPr>
              <a:t>Horton</a:t>
            </a:r>
            <a:r>
              <a:rPr lang="es-ES" sz="2400" b="1" dirty="0">
                <a:solidFill>
                  <a:srgbClr val="FF0000"/>
                </a:solidFill>
                <a:latin typeface="Gotham" pitchFamily="2" charset="0"/>
                <a:cs typeface="Gotham" pitchFamily="2" charset="0"/>
              </a:rPr>
              <a:t> </a:t>
            </a:r>
            <a:r>
              <a:rPr lang="es-ES" sz="2400" dirty="0">
                <a:latin typeface="Gotham" pitchFamily="2" charset="0"/>
                <a:cs typeface="Gotham" pitchFamily="2" charset="0"/>
              </a:rPr>
              <a:t>aclaran: “La definición del término Segunda Venida es amplia, se usa al menos de dos maneras diferentes. A veces se usa el término para referirse al drama total de los últimos tiempos, que abarca tanto el *</a:t>
            </a:r>
            <a:r>
              <a:rPr lang="es-ES" sz="2400" b="1" dirty="0">
                <a:solidFill>
                  <a:srgbClr val="FF0000"/>
                </a:solidFill>
                <a:latin typeface="Gotham" pitchFamily="2" charset="0"/>
                <a:cs typeface="Gotham" pitchFamily="2" charset="0"/>
              </a:rPr>
              <a:t>RAPTO DE LA IGLESIA Y LA *REVELACIÓN DE CRISTO EN GLORIA TRIUNFANTE</a:t>
            </a:r>
            <a:r>
              <a:rPr lang="es-ES" sz="2400" b="1" dirty="0">
                <a:latin typeface="Gotham" pitchFamily="2" charset="0"/>
                <a:cs typeface="Gotham" pitchFamily="2" charset="0"/>
              </a:rPr>
              <a:t> </a:t>
            </a:r>
            <a:r>
              <a:rPr lang="es-ES" sz="2400" dirty="0">
                <a:latin typeface="Gotham" pitchFamily="2" charset="0"/>
                <a:cs typeface="Gotham" pitchFamily="2" charset="0"/>
              </a:rPr>
              <a:t>(2 </a:t>
            </a:r>
            <a:r>
              <a:rPr lang="es-ES" sz="2400" dirty="0" err="1">
                <a:latin typeface="Gotham" pitchFamily="2" charset="0"/>
                <a:cs typeface="Gotham" pitchFamily="2" charset="0"/>
              </a:rPr>
              <a:t>Ts</a:t>
            </a:r>
            <a:r>
              <a:rPr lang="es-ES" sz="2400" dirty="0">
                <a:latin typeface="Gotham" pitchFamily="2" charset="0"/>
                <a:cs typeface="Gotham" pitchFamily="2" charset="0"/>
              </a:rPr>
              <a:t> 1:7), cuando Él pisará el monte de los Olivos (</a:t>
            </a:r>
            <a:r>
              <a:rPr lang="es-ES" sz="2400" dirty="0" err="1">
                <a:latin typeface="Gotham" pitchFamily="2" charset="0"/>
                <a:cs typeface="Gotham" pitchFamily="2" charset="0"/>
              </a:rPr>
              <a:t>Zac</a:t>
            </a:r>
            <a:r>
              <a:rPr lang="es-ES" sz="2400" dirty="0">
                <a:latin typeface="Gotham" pitchFamily="2" charset="0"/>
                <a:cs typeface="Gotham" pitchFamily="2" charset="0"/>
              </a:rPr>
              <a:t> 14:4). </a:t>
            </a:r>
          </a:p>
          <a:p>
            <a:r>
              <a:rPr lang="es-ES" sz="2400" dirty="0">
                <a:latin typeface="Gotham" pitchFamily="2" charset="0"/>
                <a:cs typeface="Gotham" pitchFamily="2" charset="0"/>
              </a:rPr>
              <a:t>A veces el término se usa específicamente para referirse a la Revelación de Cristo, a diferencia del Rapto, que lo precede” (vea la figura 9.1). (</a:t>
            </a:r>
            <a:r>
              <a:rPr lang="es-ES" sz="2400" dirty="0" err="1">
                <a:latin typeface="Gotham" pitchFamily="2" charset="0"/>
                <a:cs typeface="Gotham" pitchFamily="2" charset="0"/>
              </a:rPr>
              <a:t>Menzies</a:t>
            </a:r>
            <a:r>
              <a:rPr lang="es-ES" sz="2400" dirty="0">
                <a:latin typeface="Gotham" pitchFamily="2" charset="0"/>
                <a:cs typeface="Gotham" pitchFamily="2" charset="0"/>
              </a:rPr>
              <a:t> y </a:t>
            </a:r>
            <a:r>
              <a:rPr lang="es-ES" sz="2400" dirty="0" err="1">
                <a:latin typeface="Gotham" pitchFamily="2" charset="0"/>
                <a:cs typeface="Gotham" pitchFamily="2" charset="0"/>
              </a:rPr>
              <a:t>Horton</a:t>
            </a:r>
            <a:r>
              <a:rPr lang="es-ES" sz="2400" dirty="0">
                <a:latin typeface="Gotham" pitchFamily="2" charset="0"/>
                <a:cs typeface="Gotham" pitchFamily="2" charset="0"/>
              </a:rPr>
              <a:t>, </a:t>
            </a:r>
            <a:r>
              <a:rPr lang="es-ES" sz="2400" dirty="0" err="1">
                <a:latin typeface="Gotham" pitchFamily="2" charset="0"/>
                <a:cs typeface="Gotham" pitchFamily="2" charset="0"/>
              </a:rPr>
              <a:t>Bible</a:t>
            </a:r>
            <a:r>
              <a:rPr lang="es-ES" sz="2400" dirty="0">
                <a:latin typeface="Gotham" pitchFamily="2" charset="0"/>
                <a:cs typeface="Gotham" pitchFamily="2" charset="0"/>
              </a:rPr>
              <a:t> Doctrines, pág. 216). 7</a:t>
            </a:r>
            <a:endParaRPr lang="en-US" sz="2400" dirty="0">
              <a:latin typeface="Gotham" pitchFamily="2" charset="0"/>
              <a:cs typeface="Gotham" pitchFamily="2" charset="0"/>
            </a:endParaRPr>
          </a:p>
        </p:txBody>
      </p:sp>
    </p:spTree>
    <p:extLst>
      <p:ext uri="{BB962C8B-B14F-4D97-AF65-F5344CB8AC3E}">
        <p14:creationId xmlns:p14="http://schemas.microsoft.com/office/powerpoint/2010/main" val="22616877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1357746"/>
            <a:ext cx="12192000" cy="4142508"/>
          </a:xfrm>
          <a:solidFill>
            <a:schemeClr val="bg1"/>
          </a:solidFill>
          <a:ln>
            <a:noFill/>
          </a:ln>
        </p:spPr>
        <p:txBody>
          <a:bodyPr>
            <a:normAutofit/>
          </a:bodyPr>
          <a:lstStyle/>
          <a:p>
            <a:r>
              <a:rPr lang="es-ES" b="1" dirty="0">
                <a:solidFill>
                  <a:srgbClr val="FF0000"/>
                </a:solidFill>
                <a:latin typeface="Gotham" pitchFamily="2" charset="0"/>
                <a:cs typeface="Gotham" pitchFamily="2" charset="0"/>
              </a:rPr>
              <a:t>PRIMERO: LA JUSTICIA DE DIOS LO EXIGE. </a:t>
            </a:r>
            <a:r>
              <a:rPr lang="es-ES" dirty="0">
                <a:latin typeface="Gotham" pitchFamily="2" charset="0"/>
                <a:cs typeface="Gotham" pitchFamily="2" charset="0"/>
              </a:rPr>
              <a:t>“No os engañéis; Dios no puede ser burlado” (</a:t>
            </a:r>
            <a:r>
              <a:rPr lang="es-ES" dirty="0" err="1">
                <a:latin typeface="Gotham" pitchFamily="2" charset="0"/>
                <a:cs typeface="Gotham" pitchFamily="2" charset="0"/>
              </a:rPr>
              <a:t>Gá</a:t>
            </a:r>
            <a:r>
              <a:rPr lang="es-ES" dirty="0">
                <a:latin typeface="Gotham" pitchFamily="2" charset="0"/>
                <a:cs typeface="Gotham" pitchFamily="2" charset="0"/>
              </a:rPr>
              <a:t> 6:7). Todo lo que una persona siembra, seguramente cosechará, ya sea bueno o malo. </a:t>
            </a:r>
          </a:p>
          <a:p>
            <a:r>
              <a:rPr lang="es-ES" b="1" dirty="0">
                <a:solidFill>
                  <a:srgbClr val="FF0000"/>
                </a:solidFill>
                <a:latin typeface="Gotham" pitchFamily="2" charset="0"/>
                <a:cs typeface="Gotham" pitchFamily="2" charset="0"/>
              </a:rPr>
              <a:t>SEGUNDO: LA SEGURIDAD DEL CIELO LO REQUIERE. </a:t>
            </a:r>
            <a:r>
              <a:rPr lang="es-ES" dirty="0">
                <a:latin typeface="Gotham" pitchFamily="2" charset="0"/>
                <a:cs typeface="Gotham" pitchFamily="2" charset="0"/>
              </a:rPr>
              <a:t>No puede haber cielo sin que Dios separe a los santos de los pecadores que arruinarían el cielo. Así que Jesús habló mucho sobre el infierno. </a:t>
            </a:r>
          </a:p>
          <a:p>
            <a:r>
              <a:rPr lang="es-ES" dirty="0">
                <a:latin typeface="Gotham" pitchFamily="2" charset="0"/>
                <a:cs typeface="Gotham" pitchFamily="2" charset="0"/>
              </a:rPr>
              <a:t>Él sabía lo malo que era, ¡así que le advirtió a la gente sobre eso a menudo! Recordemos que solo en Mateo vimos 18 pasajes que contrastan las recompensas del cielo con los horrores del infierno.</a:t>
            </a:r>
            <a:endParaRPr lang="en-US" dirty="0">
              <a:latin typeface="Gotham" pitchFamily="2" charset="0"/>
              <a:cs typeface="Gotham" pitchFamily="2" charset="0"/>
            </a:endParaRPr>
          </a:p>
        </p:txBody>
      </p:sp>
    </p:spTree>
    <p:extLst>
      <p:ext uri="{BB962C8B-B14F-4D97-AF65-F5344CB8AC3E}">
        <p14:creationId xmlns:p14="http://schemas.microsoft.com/office/powerpoint/2010/main" val="10590942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893618"/>
            <a:ext cx="12192000" cy="5070764"/>
          </a:xfrm>
          <a:solidFill>
            <a:schemeClr val="bg1"/>
          </a:solidFill>
          <a:ln>
            <a:noFill/>
          </a:ln>
        </p:spPr>
        <p:txBody>
          <a:bodyPr>
            <a:normAutofit/>
          </a:bodyPr>
          <a:lstStyle/>
          <a:p>
            <a:r>
              <a:rPr lang="es-ES" sz="2700" b="1" dirty="0">
                <a:solidFill>
                  <a:srgbClr val="FF0000"/>
                </a:solidFill>
                <a:latin typeface="Gotham" pitchFamily="2" charset="0"/>
                <a:cs typeface="Gotham" pitchFamily="2" charset="0"/>
              </a:rPr>
              <a:t>JUAN NOS HA DICHO CLARAMENTE QUE LOS QUE SON BENDECIDOS Y SANTOS RESUCITARÁN ANTES DEL MILENIO. PARECE DESCRIBIR DOS GRUPOS DE PERSONAS EN APOCALIPSIS 20:4-6</a:t>
            </a:r>
            <a:r>
              <a:rPr lang="es-ES" sz="2700" b="1" dirty="0">
                <a:latin typeface="Gotham" pitchFamily="2" charset="0"/>
                <a:cs typeface="Gotham" pitchFamily="2" charset="0"/>
              </a:rPr>
              <a:t>. 27</a:t>
            </a:r>
          </a:p>
          <a:p>
            <a:r>
              <a:rPr lang="es-ES" sz="2700" b="1" dirty="0">
                <a:solidFill>
                  <a:srgbClr val="0070C0"/>
                </a:solidFill>
                <a:latin typeface="Gotham" pitchFamily="2" charset="0"/>
                <a:cs typeface="Gotham" pitchFamily="2" charset="0"/>
              </a:rPr>
              <a:t> • PRIMERO JUAN VE A PERSONAS SENTADAS EN TRONOS (AP 20:4). </a:t>
            </a:r>
            <a:r>
              <a:rPr lang="es-ES" sz="2700" dirty="0">
                <a:latin typeface="Gotham" pitchFamily="2" charset="0"/>
                <a:cs typeface="Gotham" pitchFamily="2" charset="0"/>
              </a:rPr>
              <a:t>Estos parecen ser creyentes que ya han sido resucitados y tienen nuevos cuerpos. </a:t>
            </a:r>
          </a:p>
          <a:p>
            <a:r>
              <a:rPr lang="es-ES" sz="2700" dirty="0">
                <a:latin typeface="Gotham" pitchFamily="2" charset="0"/>
                <a:cs typeface="Gotham" pitchFamily="2" charset="0"/>
              </a:rPr>
              <a:t>Estos probablemente incluyen a los 12 apóstoles (Mt 19:28; </a:t>
            </a:r>
            <a:r>
              <a:rPr lang="es-ES" sz="2700" dirty="0" err="1">
                <a:latin typeface="Gotham" pitchFamily="2" charset="0"/>
                <a:cs typeface="Gotham" pitchFamily="2" charset="0"/>
              </a:rPr>
              <a:t>Lc</a:t>
            </a:r>
            <a:r>
              <a:rPr lang="es-ES" sz="2700" dirty="0">
                <a:latin typeface="Gotham" pitchFamily="2" charset="0"/>
                <a:cs typeface="Gotham" pitchFamily="2" charset="0"/>
              </a:rPr>
              <a:t> 22:30), creyentes a lo largo de la historia de la Iglesia, y tal vez creyentes del Antiguo Testamento (Ez 37:11-14; Mt 8:10-11; </a:t>
            </a:r>
            <a:r>
              <a:rPr lang="es-ES" sz="2700" dirty="0" err="1">
                <a:latin typeface="Gotham" pitchFamily="2" charset="0"/>
                <a:cs typeface="Gotham" pitchFamily="2" charset="0"/>
              </a:rPr>
              <a:t>Ef</a:t>
            </a:r>
            <a:r>
              <a:rPr lang="es-ES" sz="2700" dirty="0">
                <a:latin typeface="Gotham" pitchFamily="2" charset="0"/>
                <a:cs typeface="Gotham" pitchFamily="2" charset="0"/>
              </a:rPr>
              <a:t> 2:14-22; 3:6; </a:t>
            </a:r>
            <a:r>
              <a:rPr lang="es-ES" sz="2700" dirty="0" err="1">
                <a:latin typeface="Gotham" pitchFamily="2" charset="0"/>
                <a:cs typeface="Gotham" pitchFamily="2" charset="0"/>
              </a:rPr>
              <a:t>Heb</a:t>
            </a:r>
            <a:r>
              <a:rPr lang="es-ES" sz="2700" dirty="0">
                <a:latin typeface="Gotham" pitchFamily="2" charset="0"/>
                <a:cs typeface="Gotham" pitchFamily="2" charset="0"/>
              </a:rPr>
              <a:t> 11:39-40). 28 (Ver las figuras 9.15 y 9.16 con pasajes de las Escrituras relacionados con el Rapto). 29</a:t>
            </a:r>
            <a:endParaRPr lang="en-US" sz="2700" dirty="0">
              <a:latin typeface="Gotham" pitchFamily="2" charset="0"/>
              <a:cs typeface="Gotham" pitchFamily="2" charset="0"/>
            </a:endParaRPr>
          </a:p>
        </p:txBody>
      </p:sp>
    </p:spTree>
    <p:extLst>
      <p:ext uri="{BB962C8B-B14F-4D97-AF65-F5344CB8AC3E}">
        <p14:creationId xmlns:p14="http://schemas.microsoft.com/office/powerpoint/2010/main" val="7508424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914400"/>
            <a:ext cx="12192000" cy="5029200"/>
          </a:xfrm>
          <a:solidFill>
            <a:schemeClr val="bg1"/>
          </a:solidFill>
          <a:ln>
            <a:noFill/>
          </a:ln>
        </p:spPr>
        <p:txBody>
          <a:bodyPr>
            <a:normAutofit/>
          </a:bodyPr>
          <a:lstStyle/>
          <a:p>
            <a:r>
              <a:rPr lang="es-ES" sz="2700" b="1" dirty="0">
                <a:solidFill>
                  <a:srgbClr val="0070C0"/>
                </a:solidFill>
                <a:latin typeface="Gotham" pitchFamily="2" charset="0"/>
                <a:cs typeface="Gotham" pitchFamily="2" charset="0"/>
              </a:rPr>
              <a:t>SEGUNDO (O TAL VEZ EXPLICANDO LO QUE ACABA DE DECIR), JUAN VE LAS ALMAS DE LOS MÁRTIRES, CREYENTES QUE MURIERON EN LA TRIBULACIÓN (AP 20:4). </a:t>
            </a:r>
          </a:p>
          <a:p>
            <a:r>
              <a:rPr lang="es-ES" sz="2700" dirty="0">
                <a:latin typeface="Gotham" pitchFamily="2" charset="0"/>
                <a:cs typeface="Gotham" pitchFamily="2" charset="0"/>
              </a:rPr>
              <a:t>Se refiere a ellos como almas porque todavía no tienen cuerpos resucitados. Luego, cobran vida (</a:t>
            </a:r>
            <a:r>
              <a:rPr lang="es-ES" sz="2700" dirty="0" err="1">
                <a:latin typeface="Gotham" pitchFamily="2" charset="0"/>
                <a:cs typeface="Gotham" pitchFamily="2" charset="0"/>
              </a:rPr>
              <a:t>Ap</a:t>
            </a:r>
            <a:r>
              <a:rPr lang="es-ES" sz="2700" dirty="0">
                <a:latin typeface="Gotham" pitchFamily="2" charset="0"/>
                <a:cs typeface="Gotham" pitchFamily="2" charset="0"/>
              </a:rPr>
              <a:t> 6:9 11; 20:4). Es decir, pasan de ser almas vivas en la presencia de Dios a tener nuevos cuerpos en el reino terrenal de Cristo. Estos también reinan con Cristo por mil años.</a:t>
            </a:r>
          </a:p>
          <a:p>
            <a:r>
              <a:rPr lang="es-ES" sz="2700" b="1" dirty="0">
                <a:solidFill>
                  <a:srgbClr val="0070C0"/>
                </a:solidFill>
                <a:latin typeface="Gotham" pitchFamily="2" charset="0"/>
                <a:cs typeface="Gotham" pitchFamily="2" charset="0"/>
              </a:rPr>
              <a:t>TERCERO DESPUÉS DEL MILENIO, HAY OTRO JUICIO (AP 20:15). </a:t>
            </a:r>
            <a:r>
              <a:rPr lang="es-ES" sz="2700" dirty="0">
                <a:latin typeface="Gotham" pitchFamily="2" charset="0"/>
                <a:cs typeface="Gotham" pitchFamily="2" charset="0"/>
              </a:rPr>
              <a:t>¿A quién está juzgando Jesús? ¿Por qué se juzga a la gente por sus obras en el </a:t>
            </a:r>
            <a:r>
              <a:rPr lang="es-ES" sz="2700" b="1" dirty="0">
                <a:solidFill>
                  <a:srgbClr val="FF0000"/>
                </a:solidFill>
                <a:latin typeface="Gotham" pitchFamily="2" charset="0"/>
                <a:cs typeface="Gotham" pitchFamily="2" charset="0"/>
              </a:rPr>
              <a:t>*Gran Trono Blanco? </a:t>
            </a:r>
            <a:r>
              <a:rPr lang="es-ES" sz="2700" dirty="0">
                <a:latin typeface="Gotham" pitchFamily="2" charset="0"/>
                <a:cs typeface="Gotham" pitchFamily="2" charset="0"/>
              </a:rPr>
              <a:t>¿Alguno recibirá recompensas? ¿Cuál es el objetivo de este juicio?</a:t>
            </a:r>
            <a:endParaRPr lang="en-US" sz="2700" dirty="0">
              <a:latin typeface="Gotham" pitchFamily="2" charset="0"/>
              <a:cs typeface="Gotham" pitchFamily="2" charset="0"/>
            </a:endParaRPr>
          </a:p>
        </p:txBody>
      </p:sp>
    </p:spTree>
    <p:extLst>
      <p:ext uri="{BB962C8B-B14F-4D97-AF65-F5344CB8AC3E}">
        <p14:creationId xmlns:p14="http://schemas.microsoft.com/office/powerpoint/2010/main" val="6092651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432766" y="665016"/>
            <a:ext cx="4759233" cy="5389418"/>
          </a:xfrm>
          <a:solidFill>
            <a:schemeClr val="bg1"/>
          </a:solidFill>
          <a:ln>
            <a:noFill/>
          </a:ln>
        </p:spPr>
        <p:txBody>
          <a:bodyPr>
            <a:normAutofit/>
          </a:bodyPr>
          <a:lstStyle/>
          <a:p>
            <a:r>
              <a:rPr lang="es-ES" sz="2700" b="1" dirty="0">
                <a:solidFill>
                  <a:srgbClr val="FF0000"/>
                </a:solidFill>
                <a:latin typeface="Gotham" pitchFamily="2" charset="0"/>
                <a:cs typeface="Gotham" pitchFamily="2" charset="0"/>
              </a:rPr>
              <a:t>EL JUICIO DEL GRAN TRONO BLANCO PARECE SER SOLO PARA LOS PECADORES</a:t>
            </a:r>
            <a:r>
              <a:rPr lang="es-ES" sz="2700" b="1" dirty="0">
                <a:latin typeface="Gotham" pitchFamily="2" charset="0"/>
                <a:cs typeface="Gotham" pitchFamily="2" charset="0"/>
              </a:rPr>
              <a:t>. </a:t>
            </a:r>
          </a:p>
          <a:p>
            <a:r>
              <a:rPr lang="es-ES" sz="2700" dirty="0">
                <a:latin typeface="Gotham" pitchFamily="2" charset="0"/>
                <a:cs typeface="Gotham" pitchFamily="2" charset="0"/>
              </a:rPr>
              <a:t>Muchos santos se presentaron ante Cristo para recibir recompensas mil años antes de esto (1 Co 3:10-15; 2 Co 5:10; Ro 14:10-12). Algunos fueron recompensados con posiciones de gobierno durante el milenio. </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5016"/>
            <a:ext cx="7432766" cy="5389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ángulo 4">
            <a:extLst>
              <a:ext uri="{FF2B5EF4-FFF2-40B4-BE49-F238E27FC236}">
                <a16:creationId xmlns:a16="http://schemas.microsoft.com/office/drawing/2014/main" id="{8CB2B40B-3906-82FB-0D14-8BC73F40E5AA}"/>
              </a:ext>
            </a:extLst>
          </p:cNvPr>
          <p:cNvSpPr/>
          <p:nvPr/>
        </p:nvSpPr>
        <p:spPr>
          <a:xfrm>
            <a:off x="0" y="665016"/>
            <a:ext cx="7432766" cy="762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CuadroTexto 5">
            <a:extLst>
              <a:ext uri="{FF2B5EF4-FFF2-40B4-BE49-F238E27FC236}">
                <a16:creationId xmlns:a16="http://schemas.microsoft.com/office/drawing/2014/main" id="{0D5EDCB0-019B-7533-745B-F2B57A4F5539}"/>
              </a:ext>
            </a:extLst>
          </p:cNvPr>
          <p:cNvSpPr txBox="1"/>
          <p:nvPr/>
        </p:nvSpPr>
        <p:spPr>
          <a:xfrm>
            <a:off x="88175" y="807489"/>
            <a:ext cx="7256417" cy="477054"/>
          </a:xfrm>
          <a:prstGeom prst="rect">
            <a:avLst/>
          </a:prstGeom>
          <a:noFill/>
        </p:spPr>
        <p:txBody>
          <a:bodyPr wrap="square" rtlCol="0">
            <a:spAutoFit/>
          </a:bodyPr>
          <a:lstStyle/>
          <a:p>
            <a:pPr algn="ctr"/>
            <a:r>
              <a:rPr lang="es-ES" sz="2500" b="1" dirty="0">
                <a:solidFill>
                  <a:schemeClr val="bg1"/>
                </a:solidFill>
                <a:latin typeface="Gotham" pitchFamily="2" charset="0"/>
                <a:cs typeface="Gotham" pitchFamily="2" charset="0"/>
              </a:rPr>
              <a:t>EL GRAN TRONO BLANCO Y JUICIO FINAL</a:t>
            </a:r>
            <a:endParaRPr lang="es-PE" sz="2500" b="1" dirty="0">
              <a:solidFill>
                <a:schemeClr val="bg1"/>
              </a:solidFill>
              <a:latin typeface="Gotham" pitchFamily="2" charset="0"/>
              <a:cs typeface="Gotham" pitchFamily="2" charset="0"/>
            </a:endParaRPr>
          </a:p>
        </p:txBody>
      </p:sp>
    </p:spTree>
    <p:extLst>
      <p:ext uri="{BB962C8B-B14F-4D97-AF65-F5344CB8AC3E}">
        <p14:creationId xmlns:p14="http://schemas.microsoft.com/office/powerpoint/2010/main" val="11350851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332727"/>
            <a:ext cx="12192000" cy="3449348"/>
          </a:xfrm>
          <a:solidFill>
            <a:schemeClr val="bg1"/>
          </a:solidFill>
        </p:spPr>
        <p:txBody>
          <a:bodyPr>
            <a:normAutofit/>
          </a:bodyPr>
          <a:lstStyle/>
          <a:p>
            <a:pPr lvl="0"/>
            <a:r>
              <a:rPr lang="es-ES" sz="2400" dirty="0">
                <a:latin typeface="Gotham" pitchFamily="2" charset="0"/>
                <a:cs typeface="Gotham" pitchFamily="2" charset="0"/>
              </a:rPr>
              <a:t>Los muertos que eran benditos y santos resucitaron a más tardar en la primera resurrección, llamada “primera” en relación con la resurrección final después del milenio (</a:t>
            </a:r>
            <a:r>
              <a:rPr lang="es-ES" sz="2400" dirty="0" err="1">
                <a:latin typeface="Gotham" pitchFamily="2" charset="0"/>
                <a:cs typeface="Gotham" pitchFamily="2" charset="0"/>
              </a:rPr>
              <a:t>Ap</a:t>
            </a:r>
            <a:r>
              <a:rPr lang="es-ES" sz="2400" dirty="0">
                <a:latin typeface="Gotham" pitchFamily="2" charset="0"/>
                <a:cs typeface="Gotham" pitchFamily="2" charset="0"/>
              </a:rPr>
              <a:t> 20:4-6). </a:t>
            </a:r>
          </a:p>
          <a:p>
            <a:r>
              <a:rPr lang="es-ES" sz="2400" b="1" dirty="0">
                <a:solidFill>
                  <a:srgbClr val="EE0000"/>
                </a:solidFill>
                <a:latin typeface="Gotham" pitchFamily="2" charset="0"/>
                <a:cs typeface="Gotham" pitchFamily="2" charset="0"/>
              </a:rPr>
              <a:t>El juicio del Gran Trono Blanco</a:t>
            </a:r>
            <a:r>
              <a:rPr lang="es-ES" sz="2400" dirty="0">
                <a:solidFill>
                  <a:srgbClr val="EE0000"/>
                </a:solidFill>
                <a:latin typeface="Gotham" pitchFamily="2" charset="0"/>
                <a:cs typeface="Gotham" pitchFamily="2" charset="0"/>
              </a:rPr>
              <a:t> </a:t>
            </a:r>
            <a:r>
              <a:rPr lang="es-ES" sz="2400" dirty="0">
                <a:latin typeface="Gotham" pitchFamily="2" charset="0"/>
                <a:cs typeface="Gotham" pitchFamily="2" charset="0"/>
              </a:rPr>
              <a:t>es para aquellos que no fueron dignos de reinar por 1.000 años con Cristo (</a:t>
            </a:r>
            <a:r>
              <a:rPr lang="es-ES" sz="2400" dirty="0" err="1">
                <a:latin typeface="Gotham" pitchFamily="2" charset="0"/>
                <a:cs typeface="Gotham" pitchFamily="2" charset="0"/>
              </a:rPr>
              <a:t>Ap</a:t>
            </a:r>
            <a:r>
              <a:rPr lang="es-ES" sz="2400" dirty="0">
                <a:latin typeface="Gotham" pitchFamily="2" charset="0"/>
                <a:cs typeface="Gotham" pitchFamily="2" charset="0"/>
              </a:rPr>
              <a:t> 20:12-15). Todos los que están ante el Gran Trono Blanco parecen estar perdidos. Son juzgados para ver cuánto serán castigados. 30 Algunos sufrirán menos que otros (</a:t>
            </a:r>
            <a:r>
              <a:rPr lang="es-ES" sz="2400" dirty="0" err="1">
                <a:latin typeface="Gotham" pitchFamily="2" charset="0"/>
                <a:cs typeface="Gotham" pitchFamily="2" charset="0"/>
              </a:rPr>
              <a:t>Lc</a:t>
            </a:r>
            <a:r>
              <a:rPr lang="es-ES" sz="2400" dirty="0">
                <a:latin typeface="Gotham" pitchFamily="2" charset="0"/>
                <a:cs typeface="Gotham" pitchFamily="2" charset="0"/>
              </a:rPr>
              <a:t> 12:47-48). Pero todos serán castigados por la eternidad. 31 </a:t>
            </a:r>
            <a:r>
              <a:rPr lang="es-ES" sz="2400" b="1" dirty="0">
                <a:solidFill>
                  <a:srgbClr val="EE0000"/>
                </a:solidFill>
                <a:latin typeface="Gotham" pitchFamily="2" charset="0"/>
                <a:cs typeface="Gotham" pitchFamily="2" charset="0"/>
              </a:rPr>
              <a:t>Se abre un conjunto de libros para determinar cuánto castigar a cada persona por sus obras</a:t>
            </a:r>
            <a:r>
              <a:rPr lang="es-ES" sz="2400" b="1" dirty="0">
                <a:latin typeface="Gotham" pitchFamily="2" charset="0"/>
                <a:cs typeface="Gotham" pitchFamily="2" charset="0"/>
              </a:rPr>
              <a:t> (Ro 2:12-16)</a:t>
            </a:r>
            <a:endParaRPr lang="en-US" sz="2400" b="1" dirty="0">
              <a:latin typeface="Gotham" pitchFamily="2" charset="0"/>
              <a:cs typeface="Gotham" pitchFamily="2"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7630" y="3782075"/>
            <a:ext cx="4256741" cy="2743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4729242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519545"/>
            <a:ext cx="4754880" cy="1476100"/>
          </a:xfrm>
          <a:solidFill>
            <a:schemeClr val="bg1"/>
          </a:solidFill>
          <a:ln>
            <a:noFill/>
          </a:ln>
        </p:spPr>
        <p:txBody>
          <a:bodyPr>
            <a:normAutofit/>
          </a:bodyPr>
          <a:lstStyle/>
          <a:p>
            <a:pPr marL="228600" lvl="0" indent="-228600">
              <a:spcBef>
                <a:spcPts val="1000"/>
              </a:spcBef>
            </a:pPr>
            <a:r>
              <a:rPr lang="es-ES" sz="3000" b="1" dirty="0">
                <a:solidFill>
                  <a:srgbClr val="FF0000"/>
                </a:solidFill>
                <a:latin typeface="Gotham" pitchFamily="2" charset="0"/>
                <a:ea typeface="+mn-ea"/>
                <a:cs typeface="Gotham" pitchFamily="2" charset="0"/>
              </a:rPr>
              <a:t>¿POR QUÉ SE ABRE EL LIBRO DE LA VIDA?</a:t>
            </a:r>
            <a:endParaRPr lang="en-US" sz="3000" dirty="0">
              <a:latin typeface="Gotham" pitchFamily="2" charset="0"/>
              <a:cs typeface="Gotham" pitchFamily="2" charset="0"/>
            </a:endParaRPr>
          </a:p>
        </p:txBody>
      </p:sp>
      <p:sp>
        <p:nvSpPr>
          <p:cNvPr id="3" name="Marcador de contenido 2"/>
          <p:cNvSpPr>
            <a:spLocks noGrp="1"/>
          </p:cNvSpPr>
          <p:nvPr>
            <p:ph idx="1"/>
          </p:nvPr>
        </p:nvSpPr>
        <p:spPr>
          <a:xfrm>
            <a:off x="4754880" y="519546"/>
            <a:ext cx="7437119" cy="5818909"/>
          </a:xfrm>
          <a:solidFill>
            <a:schemeClr val="bg1"/>
          </a:solidFill>
        </p:spPr>
        <p:txBody>
          <a:bodyPr>
            <a:normAutofit/>
          </a:bodyPr>
          <a:lstStyle/>
          <a:p>
            <a:r>
              <a:rPr lang="es-ES" sz="2900" b="1" dirty="0">
                <a:solidFill>
                  <a:srgbClr val="0070C0"/>
                </a:solidFill>
                <a:latin typeface="Gotham" pitchFamily="2" charset="0"/>
                <a:cs typeface="Gotham" pitchFamily="2" charset="0"/>
              </a:rPr>
              <a:t>PRIMERO: </a:t>
            </a:r>
            <a:r>
              <a:rPr lang="es-ES" sz="2900" dirty="0">
                <a:latin typeface="Gotham" pitchFamily="2" charset="0"/>
                <a:cs typeface="Gotham" pitchFamily="2" charset="0"/>
              </a:rPr>
              <a:t>escudriñar el libro confirma si una persona pertenece a Jesucristo y es un vencedor (</a:t>
            </a:r>
            <a:r>
              <a:rPr lang="es-ES" sz="2900" dirty="0" err="1">
                <a:latin typeface="Gotham" pitchFamily="2" charset="0"/>
                <a:cs typeface="Gotham" pitchFamily="2" charset="0"/>
              </a:rPr>
              <a:t>Ap</a:t>
            </a:r>
            <a:r>
              <a:rPr lang="es-ES" sz="2900" dirty="0">
                <a:latin typeface="Gotham" pitchFamily="2" charset="0"/>
                <a:cs typeface="Gotham" pitchFamily="2" charset="0"/>
              </a:rPr>
              <a:t> 3:5). </a:t>
            </a:r>
          </a:p>
          <a:p>
            <a:r>
              <a:rPr lang="es-ES" sz="2900" b="1" dirty="0">
                <a:solidFill>
                  <a:srgbClr val="0070C0"/>
                </a:solidFill>
                <a:latin typeface="Gotham" pitchFamily="2" charset="0"/>
                <a:cs typeface="Gotham" pitchFamily="2" charset="0"/>
              </a:rPr>
              <a:t>SEGUNDO: </a:t>
            </a:r>
            <a:r>
              <a:rPr lang="es-ES" sz="2900" dirty="0">
                <a:latin typeface="Gotham" pitchFamily="2" charset="0"/>
                <a:cs typeface="Gotham" pitchFamily="2" charset="0"/>
              </a:rPr>
              <a:t>al abrir el libro de la vida, se enfatiza a todos los lectores y oyentes de Juan que solo hay una manera de escapar del lago de fuego: una persona debe recibir y seguir a Jesús. </a:t>
            </a:r>
          </a:p>
          <a:p>
            <a:r>
              <a:rPr lang="es-ES" sz="2900" dirty="0">
                <a:latin typeface="Gotham" pitchFamily="2" charset="0"/>
                <a:cs typeface="Gotham" pitchFamily="2" charset="0"/>
              </a:rPr>
              <a:t>En el juicio del gran trono blanco solo hay un proceso para los pequeños y los grandes. </a:t>
            </a:r>
          </a:p>
        </p:txBody>
      </p:sp>
      <p:pic>
        <p:nvPicPr>
          <p:cNvPr id="4" name="Picture 2" descr="C:\Users\torres\Downloads\Juicio final dios jesus veredicto[3].jpg"/>
          <p:cNvPicPr>
            <a:picLocks noChangeAspect="1" noChangeArrowheads="1"/>
          </p:cNvPicPr>
          <p:nvPr/>
        </p:nvPicPr>
        <p:blipFill>
          <a:blip r:embed="rId2"/>
          <a:srcRect/>
          <a:stretch>
            <a:fillRect/>
          </a:stretch>
        </p:blipFill>
        <p:spPr bwMode="auto">
          <a:xfrm>
            <a:off x="0" y="1995645"/>
            <a:ext cx="4754880" cy="4342810"/>
          </a:xfrm>
          <a:prstGeom prst="rect">
            <a:avLst/>
          </a:prstGeom>
          <a:noFill/>
        </p:spPr>
      </p:pic>
    </p:spTree>
    <p:extLst>
      <p:ext uri="{BB962C8B-B14F-4D97-AF65-F5344CB8AC3E}">
        <p14:creationId xmlns:p14="http://schemas.microsoft.com/office/powerpoint/2010/main" val="402017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886691"/>
            <a:ext cx="12192000" cy="5084618"/>
          </a:xfrm>
          <a:solidFill>
            <a:schemeClr val="bg1"/>
          </a:solidFill>
          <a:ln>
            <a:noFill/>
          </a:ln>
        </p:spPr>
        <p:txBody>
          <a:bodyPr>
            <a:normAutofit/>
          </a:bodyPr>
          <a:lstStyle/>
          <a:p>
            <a:r>
              <a:rPr lang="es-ES" dirty="0">
                <a:latin typeface="Gotham" pitchFamily="2" charset="0"/>
                <a:cs typeface="Gotham" pitchFamily="2" charset="0"/>
              </a:rPr>
              <a:t>Ese día, un césar estará al lado de un mendigo. Un maestro se parará al lado de un estudiante. Un empleador estará al lado de un trabajador. Un padre estará al lado de un hijo. Un presidente estará al lado de un votante. El peor asesino estará al lado de un ladrón común. </a:t>
            </a:r>
          </a:p>
          <a:p>
            <a:r>
              <a:rPr lang="es-ES" dirty="0">
                <a:latin typeface="Gotham" pitchFamily="2" charset="0"/>
                <a:cs typeface="Gotham" pitchFamily="2" charset="0"/>
              </a:rPr>
              <a:t>Algunos de los que ayudaron a los pobres estarán al lado de los ricos y egoístas. </a:t>
            </a:r>
          </a:p>
          <a:p>
            <a:r>
              <a:rPr lang="es-ES" dirty="0">
                <a:latin typeface="Gotham" pitchFamily="2" charset="0"/>
                <a:cs typeface="Gotham" pitchFamily="2" charset="0"/>
              </a:rPr>
              <a:t>Allí estarán Nerón, Pilato, Platón, Herodías y Salomé. Hitler, Judas y </a:t>
            </a:r>
            <a:r>
              <a:rPr lang="es-ES" dirty="0" err="1">
                <a:latin typeface="Gotham" pitchFamily="2" charset="0"/>
                <a:cs typeface="Gotham" pitchFamily="2" charset="0"/>
              </a:rPr>
              <a:t>Balaam</a:t>
            </a:r>
            <a:r>
              <a:rPr lang="es-ES" dirty="0">
                <a:latin typeface="Gotham" pitchFamily="2" charset="0"/>
                <a:cs typeface="Gotham" pitchFamily="2" charset="0"/>
              </a:rPr>
              <a:t> estarán allí (figura 9.18). </a:t>
            </a:r>
          </a:p>
          <a:p>
            <a:r>
              <a:rPr lang="es-ES" dirty="0">
                <a:latin typeface="Gotham" pitchFamily="2" charset="0"/>
                <a:cs typeface="Gotham" pitchFamily="2" charset="0"/>
              </a:rPr>
              <a:t>Cada ser humano en el gran trono blanco será juzgado según si está o no está su nombre en el libro</a:t>
            </a:r>
            <a:endParaRPr lang="en-US" dirty="0">
              <a:latin typeface="Gotham" pitchFamily="2" charset="0"/>
              <a:cs typeface="Gotham" pitchFamily="2" charset="0"/>
            </a:endParaRPr>
          </a:p>
        </p:txBody>
      </p:sp>
    </p:spTree>
    <p:extLst>
      <p:ext uri="{BB962C8B-B14F-4D97-AF65-F5344CB8AC3E}">
        <p14:creationId xmlns:p14="http://schemas.microsoft.com/office/powerpoint/2010/main" val="36547394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1413164"/>
            <a:ext cx="12192000" cy="4031672"/>
          </a:xfrm>
          <a:solidFill>
            <a:schemeClr val="bg1"/>
          </a:solidFill>
          <a:ln>
            <a:noFill/>
          </a:ln>
        </p:spPr>
        <p:txBody>
          <a:bodyPr>
            <a:normAutofit fontScale="92500"/>
          </a:bodyPr>
          <a:lstStyle/>
          <a:p>
            <a:r>
              <a:rPr lang="es-ES" dirty="0">
                <a:latin typeface="Gotham" pitchFamily="2" charset="0"/>
                <a:cs typeface="Gotham" pitchFamily="2" charset="0"/>
              </a:rPr>
              <a:t>Los que murieron sin la Ley, perecerán sin la Ley. </a:t>
            </a:r>
            <a:r>
              <a:rPr lang="es-ES" b="1" dirty="0">
                <a:solidFill>
                  <a:srgbClr val="0070C0"/>
                </a:solidFill>
                <a:latin typeface="Gotham" pitchFamily="2" charset="0"/>
                <a:cs typeface="Gotham" pitchFamily="2" charset="0"/>
              </a:rPr>
              <a:t>Aquellos que murieron sin escuchar el evangelio serán juzgados por su propia conciencia</a:t>
            </a:r>
            <a:r>
              <a:rPr lang="es-ES" b="1" dirty="0">
                <a:solidFill>
                  <a:srgbClr val="00B0F0"/>
                </a:solidFill>
                <a:latin typeface="Gotham" pitchFamily="2" charset="0"/>
                <a:cs typeface="Gotham" pitchFamily="2" charset="0"/>
              </a:rPr>
              <a:t> </a:t>
            </a:r>
            <a:r>
              <a:rPr lang="es-ES" b="1" dirty="0">
                <a:latin typeface="Gotham" pitchFamily="2" charset="0"/>
                <a:cs typeface="Gotham" pitchFamily="2" charset="0"/>
              </a:rPr>
              <a:t>(Ro 2:12-16).</a:t>
            </a:r>
          </a:p>
          <a:p>
            <a:r>
              <a:rPr lang="es-ES" dirty="0">
                <a:latin typeface="Gotham" pitchFamily="2" charset="0"/>
                <a:cs typeface="Gotham" pitchFamily="2" charset="0"/>
              </a:rPr>
              <a:t> No es la ausencia de buenas obras lo que trae juicio. </a:t>
            </a:r>
            <a:r>
              <a:rPr lang="es-ES" b="1" dirty="0">
                <a:solidFill>
                  <a:srgbClr val="FF0000"/>
                </a:solidFill>
                <a:latin typeface="Gotham" pitchFamily="2" charset="0"/>
                <a:cs typeface="Gotham" pitchFamily="2" charset="0"/>
              </a:rPr>
              <a:t>Es la ausencia del nombre de la persona en el libro de la vida.</a:t>
            </a:r>
            <a:r>
              <a:rPr lang="es-ES" b="1" dirty="0">
                <a:latin typeface="Gotham" pitchFamily="2" charset="0"/>
                <a:cs typeface="Gotham" pitchFamily="2" charset="0"/>
              </a:rPr>
              <a:t> </a:t>
            </a:r>
            <a:r>
              <a:rPr lang="es-ES" dirty="0">
                <a:latin typeface="Gotham" pitchFamily="2" charset="0"/>
                <a:cs typeface="Gotham" pitchFamily="2" charset="0"/>
              </a:rPr>
              <a:t>“Y el que no se halló inscrito en el libro de la vida fue lanzado al lago de fuego” </a:t>
            </a:r>
            <a:r>
              <a:rPr lang="es-ES" b="1" dirty="0">
                <a:latin typeface="Gotham" pitchFamily="2" charset="0"/>
                <a:cs typeface="Gotham" pitchFamily="2" charset="0"/>
              </a:rPr>
              <a:t>(</a:t>
            </a:r>
            <a:r>
              <a:rPr lang="es-ES" b="1" dirty="0" err="1">
                <a:latin typeface="Gotham" pitchFamily="2" charset="0"/>
                <a:cs typeface="Gotham" pitchFamily="2" charset="0"/>
              </a:rPr>
              <a:t>Ap</a:t>
            </a:r>
            <a:r>
              <a:rPr lang="es-ES" b="1" dirty="0">
                <a:latin typeface="Gotham" pitchFamily="2" charset="0"/>
                <a:cs typeface="Gotham" pitchFamily="2" charset="0"/>
              </a:rPr>
              <a:t> 20:15). </a:t>
            </a:r>
          </a:p>
          <a:p>
            <a:r>
              <a:rPr lang="es-ES" b="1" dirty="0">
                <a:solidFill>
                  <a:srgbClr val="FF0000"/>
                </a:solidFill>
                <a:latin typeface="Gotham" pitchFamily="2" charset="0"/>
                <a:cs typeface="Gotham" pitchFamily="2" charset="0"/>
              </a:rPr>
              <a:t>No es la presencia de malas obras lo que trae juicio. Todos han pecado. </a:t>
            </a:r>
            <a:r>
              <a:rPr lang="es-ES" dirty="0">
                <a:latin typeface="Gotham" pitchFamily="2" charset="0"/>
                <a:cs typeface="Gotham" pitchFamily="2" charset="0"/>
              </a:rPr>
              <a:t>Muchos de los más grandes pecadores de la tierra tienen sus nombres en el libro de la vida porque se arrepintieron, se apartaron del pecado y siguieron a Cristo. 32</a:t>
            </a:r>
            <a:endParaRPr lang="en-US" dirty="0">
              <a:latin typeface="Gotham" pitchFamily="2" charset="0"/>
              <a:cs typeface="Gotham" pitchFamily="2" charset="0"/>
            </a:endParaRPr>
          </a:p>
        </p:txBody>
      </p:sp>
    </p:spTree>
    <p:extLst>
      <p:ext uri="{BB962C8B-B14F-4D97-AF65-F5344CB8AC3E}">
        <p14:creationId xmlns:p14="http://schemas.microsoft.com/office/powerpoint/2010/main" val="31132777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201781"/>
          </a:xfrm>
          <a:solidFill>
            <a:schemeClr val="bg1"/>
          </a:solidFill>
          <a:ln>
            <a:noFill/>
          </a:ln>
        </p:spPr>
        <p:txBody>
          <a:bodyPr>
            <a:normAutofit/>
          </a:bodyPr>
          <a:lstStyle/>
          <a:p>
            <a:pPr lvl="0" algn="ctr">
              <a:spcBef>
                <a:spcPts val="1000"/>
              </a:spcBef>
            </a:pPr>
            <a:r>
              <a:rPr lang="es-ES" sz="3000" b="1" dirty="0">
                <a:solidFill>
                  <a:srgbClr val="EE0000"/>
                </a:solidFill>
                <a:latin typeface="Gotham" pitchFamily="2" charset="0"/>
                <a:ea typeface="+mn-ea"/>
                <a:cs typeface="Gotham" pitchFamily="2" charset="0"/>
              </a:rPr>
              <a:t>C. LOS NUEVOS CIELOS Y LA NUEVA TIERRA (Doctrina 16)</a:t>
            </a:r>
            <a:endParaRPr lang="en-US" sz="3000" b="1" dirty="0">
              <a:solidFill>
                <a:srgbClr val="EE0000"/>
              </a:solidFill>
              <a:latin typeface="Gotham" pitchFamily="2" charset="0"/>
              <a:cs typeface="Gotham" pitchFamily="2" charset="0"/>
            </a:endParaRPr>
          </a:p>
        </p:txBody>
      </p:sp>
      <p:sp>
        <p:nvSpPr>
          <p:cNvPr id="3" name="Marcador de contenido 2"/>
          <p:cNvSpPr>
            <a:spLocks noGrp="1"/>
          </p:cNvSpPr>
          <p:nvPr>
            <p:ph idx="1"/>
          </p:nvPr>
        </p:nvSpPr>
        <p:spPr>
          <a:xfrm>
            <a:off x="4650377" y="1465020"/>
            <a:ext cx="7541622" cy="4686398"/>
          </a:xfrm>
          <a:solidFill>
            <a:schemeClr val="bg1"/>
          </a:solidFill>
          <a:ln>
            <a:noFill/>
          </a:ln>
        </p:spPr>
        <p:txBody>
          <a:bodyPr>
            <a:noAutofit/>
          </a:bodyPr>
          <a:lstStyle/>
          <a:p>
            <a:r>
              <a:rPr lang="es-ES" sz="2200" dirty="0">
                <a:latin typeface="Gotham" pitchFamily="2" charset="0"/>
                <a:cs typeface="Gotham" pitchFamily="2" charset="0"/>
              </a:rPr>
              <a:t>“Pero nosotros esperamos, según sus promesas, cielos nuevos y tierra nueva, </a:t>
            </a:r>
            <a:r>
              <a:rPr lang="es-ES" sz="2200" b="1" dirty="0">
                <a:solidFill>
                  <a:srgbClr val="EE0000"/>
                </a:solidFill>
                <a:latin typeface="Gotham" pitchFamily="2" charset="0"/>
                <a:cs typeface="Gotham" pitchFamily="2" charset="0"/>
              </a:rPr>
              <a:t>“Pero </a:t>
            </a:r>
            <a:r>
              <a:rPr lang="es-ES" sz="2200" b="1" dirty="0">
                <a:solidFill>
                  <a:srgbClr val="FF0000"/>
                </a:solidFill>
                <a:latin typeface="Gotham" pitchFamily="2" charset="0"/>
                <a:cs typeface="Gotham" pitchFamily="2" charset="0"/>
              </a:rPr>
              <a:t>nosotros esperamos, según sus promesas, cielos nuevos y tierra nueva, en los cuales mora la justicia”.</a:t>
            </a:r>
          </a:p>
          <a:p>
            <a:r>
              <a:rPr lang="es-ES" sz="2200" dirty="0">
                <a:latin typeface="Gotham" pitchFamily="2" charset="0"/>
                <a:cs typeface="Gotham" pitchFamily="2" charset="0"/>
              </a:rPr>
              <a:t>En el Rapto, los creyentes serán arrebatados al cielo. Planeamos estar allí durante 7 años. Luego, los creyentes regresan a la tierra. El rey Jesús vence a sus enemigos. Entonces el Rey Jesús y los creyentes reinarán en la tierra por mil años. Después del milenio, habrá el juicio final en el Gran Trono Blanco.</a:t>
            </a:r>
          </a:p>
          <a:p>
            <a:r>
              <a:rPr lang="es-ES" sz="2200" dirty="0">
                <a:latin typeface="Gotham" pitchFamily="2" charset="0"/>
                <a:cs typeface="Gotham" pitchFamily="2" charset="0"/>
              </a:rPr>
              <a:t> Después de eso, Dios creará *nuevos cielos y una nueva tierra. Entonces la *Nueva Jerusalén descenderá del cielo a la nueva tierra</a:t>
            </a:r>
            <a:endParaRPr lang="en-US" sz="2200" dirty="0">
              <a:latin typeface="Gotham" pitchFamily="2" charset="0"/>
              <a:cs typeface="Gotham" pitchFamily="2" charset="0"/>
            </a:endParaRPr>
          </a:p>
        </p:txBody>
      </p:sp>
      <p:pic>
        <p:nvPicPr>
          <p:cNvPr id="4" name="Picture 2" descr="C:\Users\Genaro Torres\Downloads\images (7).jpg"/>
          <p:cNvPicPr>
            <a:picLocks noChangeAspect="1" noChangeArrowheads="1"/>
          </p:cNvPicPr>
          <p:nvPr/>
        </p:nvPicPr>
        <p:blipFill>
          <a:blip r:embed="rId2" cstate="print"/>
          <a:srcRect/>
          <a:stretch>
            <a:fillRect/>
          </a:stretch>
        </p:blipFill>
        <p:spPr bwMode="auto">
          <a:xfrm>
            <a:off x="0" y="1465020"/>
            <a:ext cx="4650376" cy="4686399"/>
          </a:xfrm>
          <a:prstGeom prst="rect">
            <a:avLst/>
          </a:prstGeom>
          <a:noFill/>
        </p:spPr>
      </p:pic>
    </p:spTree>
    <p:extLst>
      <p:ext uri="{BB962C8B-B14F-4D97-AF65-F5344CB8AC3E}">
        <p14:creationId xmlns:p14="http://schemas.microsoft.com/office/powerpoint/2010/main" val="78711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sz="quarter" idx="4"/>
          </p:nvPr>
        </p:nvPicPr>
        <p:blipFill>
          <a:blip r:embed="rId2"/>
          <a:stretch>
            <a:fillRect/>
          </a:stretch>
        </p:blipFill>
        <p:spPr>
          <a:xfrm>
            <a:off x="6282000" y="2561558"/>
            <a:ext cx="5605200" cy="3908515"/>
          </a:xfrm>
          <a:prstGeom prst="rect">
            <a:avLst/>
          </a:prstGeom>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568" y="4634188"/>
            <a:ext cx="6023992" cy="1835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Marcador de contenido 2"/>
          <p:cNvPicPr>
            <a:picLocks noGrp="1" noChangeAspect="1"/>
          </p:cNvPicPr>
          <p:nvPr>
            <p:ph sz="half" idx="2"/>
          </p:nvPr>
        </p:nvPicPr>
        <p:blipFill>
          <a:blip r:embed="rId4"/>
          <a:stretch>
            <a:fillRect/>
          </a:stretch>
        </p:blipFill>
        <p:spPr>
          <a:xfrm>
            <a:off x="282567" y="2561558"/>
            <a:ext cx="6023992" cy="2158092"/>
          </a:xfrm>
          <a:prstGeom prst="rect">
            <a:avLst/>
          </a:prstGeom>
        </p:spPr>
      </p:pic>
      <p:sp>
        <p:nvSpPr>
          <p:cNvPr id="15" name="Rectángulo 14">
            <a:extLst>
              <a:ext uri="{FF2B5EF4-FFF2-40B4-BE49-F238E27FC236}">
                <a16:creationId xmlns:a16="http://schemas.microsoft.com/office/drawing/2014/main" id="{8C3F2464-2EAC-A9A2-F925-1DCED3818853}"/>
              </a:ext>
            </a:extLst>
          </p:cNvPr>
          <p:cNvSpPr/>
          <p:nvPr/>
        </p:nvSpPr>
        <p:spPr>
          <a:xfrm>
            <a:off x="282566" y="1629923"/>
            <a:ext cx="11604634" cy="128055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8 Título"/>
          <p:cNvSpPr>
            <a:spLocks noGrp="1"/>
          </p:cNvSpPr>
          <p:nvPr>
            <p:ph type="title"/>
          </p:nvPr>
        </p:nvSpPr>
        <p:spPr>
          <a:xfrm>
            <a:off x="0" y="-1"/>
            <a:ext cx="12169776" cy="1603215"/>
          </a:xfrm>
          <a:solidFill>
            <a:schemeClr val="bg1"/>
          </a:solidFill>
          <a:ln>
            <a:noFill/>
          </a:ln>
        </p:spPr>
        <p:txBody>
          <a:bodyPr>
            <a:noAutofit/>
          </a:bodyPr>
          <a:lstStyle/>
          <a:p>
            <a:pPr marL="228600" lvl="0" indent="-228600">
              <a:lnSpc>
                <a:spcPct val="90000"/>
              </a:lnSpc>
              <a:spcBef>
                <a:spcPts val="1000"/>
              </a:spcBef>
            </a:pPr>
            <a:r>
              <a:rPr lang="es-ES" sz="2800" b="1" dirty="0">
                <a:solidFill>
                  <a:srgbClr val="EE0000"/>
                </a:solidFill>
                <a:latin typeface="Gotham" pitchFamily="2" charset="0"/>
                <a:ea typeface="+mn-ea"/>
                <a:cs typeface="Gotham" pitchFamily="2" charset="0"/>
              </a:rPr>
              <a:t>Su plan a largo plazo no es llevar a los creyentes de la tierra al cielo. Más bien, su plan es traer el cielo a una nueva tierra. 33 Lo que Dios comenzó con Adán, Él un día lo completará a través del último Adán (1 Co 15:45). </a:t>
            </a:r>
            <a:endParaRPr lang="es-PE" sz="3600" b="1" dirty="0">
              <a:solidFill>
                <a:srgbClr val="EE0000"/>
              </a:solidFill>
              <a:latin typeface="Gotham" pitchFamily="2" charset="0"/>
              <a:cs typeface="Gotham" pitchFamily="2" charset="0"/>
            </a:endParaRPr>
          </a:p>
        </p:txBody>
      </p:sp>
      <p:sp>
        <p:nvSpPr>
          <p:cNvPr id="5" name="CuadroTexto 4">
            <a:extLst>
              <a:ext uri="{FF2B5EF4-FFF2-40B4-BE49-F238E27FC236}">
                <a16:creationId xmlns:a16="http://schemas.microsoft.com/office/drawing/2014/main" id="{8247BD01-41DC-15FD-0107-88F3383335E5}"/>
              </a:ext>
            </a:extLst>
          </p:cNvPr>
          <p:cNvSpPr txBox="1"/>
          <p:nvPr/>
        </p:nvSpPr>
        <p:spPr>
          <a:xfrm>
            <a:off x="6353345" y="1603215"/>
            <a:ext cx="5569528" cy="1200329"/>
          </a:xfrm>
          <a:prstGeom prst="rect">
            <a:avLst/>
          </a:prstGeom>
          <a:noFill/>
        </p:spPr>
        <p:txBody>
          <a:bodyPr wrap="square" rtlCol="0">
            <a:spAutoFit/>
          </a:bodyPr>
          <a:lstStyle/>
          <a:p>
            <a:r>
              <a:rPr lang="es-ES" b="1" dirty="0">
                <a:solidFill>
                  <a:schemeClr val="bg1"/>
                </a:solidFill>
                <a:latin typeface="Gotham" pitchFamily="2" charset="0"/>
                <a:cs typeface="Gotham" pitchFamily="2" charset="0"/>
              </a:rPr>
              <a:t>Apocalipsis habla del fin o la consumación de la creación de Dios. Dios es el principio y el fin. Él es el Creador de la primera tierra y de la última tierra.</a:t>
            </a:r>
            <a:endParaRPr lang="es-PE" b="1" dirty="0">
              <a:solidFill>
                <a:schemeClr val="bg1"/>
              </a:solidFill>
              <a:latin typeface="Gotham" pitchFamily="2" charset="0"/>
              <a:cs typeface="Gotham" pitchFamily="2" charset="0"/>
            </a:endParaRPr>
          </a:p>
        </p:txBody>
      </p:sp>
      <p:sp>
        <p:nvSpPr>
          <p:cNvPr id="14" name="CuadroTexto 13">
            <a:extLst>
              <a:ext uri="{FF2B5EF4-FFF2-40B4-BE49-F238E27FC236}">
                <a16:creationId xmlns:a16="http://schemas.microsoft.com/office/drawing/2014/main" id="{7FD6BC19-B025-6F6B-9C12-D6DF26BE31F9}"/>
              </a:ext>
            </a:extLst>
          </p:cNvPr>
          <p:cNvSpPr txBox="1"/>
          <p:nvPr/>
        </p:nvSpPr>
        <p:spPr>
          <a:xfrm>
            <a:off x="579072" y="1911075"/>
            <a:ext cx="5101291" cy="830997"/>
          </a:xfrm>
          <a:prstGeom prst="rect">
            <a:avLst/>
          </a:prstGeom>
          <a:noFill/>
        </p:spPr>
        <p:txBody>
          <a:bodyPr wrap="square">
            <a:spAutoFit/>
          </a:bodyPr>
          <a:lstStyle/>
          <a:p>
            <a:pPr algn="ctr"/>
            <a:r>
              <a:rPr lang="es-ES" sz="2400" b="1" dirty="0">
                <a:solidFill>
                  <a:schemeClr val="bg1"/>
                </a:solidFill>
                <a:latin typeface="Gotham" pitchFamily="2" charset="0"/>
                <a:ea typeface="+mj-ea"/>
                <a:cs typeface="Gotham" pitchFamily="2" charset="0"/>
              </a:rPr>
              <a:t>Génesis habla del comienzo </a:t>
            </a:r>
          </a:p>
          <a:p>
            <a:pPr algn="ctr"/>
            <a:r>
              <a:rPr lang="es-ES" sz="2400" b="1" dirty="0">
                <a:solidFill>
                  <a:schemeClr val="bg1"/>
                </a:solidFill>
                <a:latin typeface="Gotham" pitchFamily="2" charset="0"/>
                <a:ea typeface="+mj-ea"/>
                <a:cs typeface="Gotham" pitchFamily="2" charset="0"/>
              </a:rPr>
              <a:t>de la creación de Dios</a:t>
            </a:r>
            <a:endParaRPr lang="es-PE" sz="2400" b="1" dirty="0"/>
          </a:p>
        </p:txBody>
      </p:sp>
    </p:spTree>
    <p:extLst>
      <p:ext uri="{BB962C8B-B14F-4D97-AF65-F5344CB8AC3E}">
        <p14:creationId xmlns:p14="http://schemas.microsoft.com/office/powerpoint/2010/main" val="6235938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circle(in)">
                                      <p:cBhvr>
                                        <p:cTn id="12"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997528"/>
            <a:ext cx="12192000" cy="4862945"/>
          </a:xfrm>
          <a:solidFill>
            <a:schemeClr val="bg1"/>
          </a:solidFill>
        </p:spPr>
        <p:txBody>
          <a:bodyPr>
            <a:normAutofit/>
          </a:bodyPr>
          <a:lstStyle/>
          <a:p>
            <a:r>
              <a:rPr lang="es-ES" sz="2400" b="1" dirty="0">
                <a:solidFill>
                  <a:srgbClr val="FF0000"/>
                </a:solidFill>
                <a:latin typeface="Gotham" pitchFamily="2" charset="0"/>
                <a:cs typeface="Gotham" pitchFamily="2" charset="0"/>
              </a:rPr>
              <a:t>Documento de posición del Presbiterio General de las Asambleas de Dios, acordado 14/08/1979:</a:t>
            </a:r>
            <a:r>
              <a:rPr lang="es-ES" sz="2400" b="1" dirty="0">
                <a:latin typeface="Gotham" pitchFamily="2" charset="0"/>
                <a:cs typeface="Gotham" pitchFamily="2" charset="0"/>
              </a:rPr>
              <a:t> </a:t>
            </a:r>
            <a:r>
              <a:rPr lang="es-ES" sz="2400" dirty="0">
                <a:latin typeface="Gotham" pitchFamily="2" charset="0"/>
                <a:cs typeface="Gotham" pitchFamily="2" charset="0"/>
              </a:rPr>
              <a:t>“Los pasajes que se refieren al arrebatamiento describen la venida del Señor por su pueblo. </a:t>
            </a:r>
          </a:p>
          <a:p>
            <a:r>
              <a:rPr lang="es-ES" sz="2400" dirty="0">
                <a:latin typeface="Gotham" pitchFamily="2" charset="0"/>
                <a:cs typeface="Gotham" pitchFamily="2" charset="0"/>
              </a:rPr>
              <a:t>Los pasajes que se refieren a </a:t>
            </a:r>
            <a:r>
              <a:rPr lang="es-ES" sz="2400" b="1" dirty="0">
                <a:solidFill>
                  <a:srgbClr val="0070C0"/>
                </a:solidFill>
                <a:latin typeface="Gotham" pitchFamily="2" charset="0"/>
                <a:cs typeface="Gotham" pitchFamily="2" charset="0"/>
              </a:rPr>
              <a:t>LA REVELACIÓN DE CRISTO </a:t>
            </a:r>
            <a:r>
              <a:rPr lang="es-ES" sz="2400" dirty="0">
                <a:solidFill>
                  <a:srgbClr val="0070C0"/>
                </a:solidFill>
                <a:latin typeface="Gotham" pitchFamily="2" charset="0"/>
                <a:cs typeface="Gotham" pitchFamily="2" charset="0"/>
              </a:rPr>
              <a:t>describen la </a:t>
            </a:r>
            <a:r>
              <a:rPr lang="es-ES" sz="2400" b="1" dirty="0">
                <a:solidFill>
                  <a:srgbClr val="0070C0"/>
                </a:solidFill>
                <a:latin typeface="Gotham" pitchFamily="2" charset="0"/>
                <a:cs typeface="Gotham" pitchFamily="2" charset="0"/>
              </a:rPr>
              <a:t>VENIDA DEL SEÑOR CON SUS SANTOS. </a:t>
            </a:r>
          </a:p>
          <a:p>
            <a:r>
              <a:rPr lang="es-ES" sz="2400" dirty="0">
                <a:latin typeface="Gotham" pitchFamily="2" charset="0"/>
                <a:cs typeface="Gotham" pitchFamily="2" charset="0"/>
              </a:rPr>
              <a:t>Colosenses 3:4 habla de la aparición de creyentes con Cristo en su venida. Judas 14 también predice el regreso del Señor con su pueblo para ejecutar el juicio al que se hace referencia en muchos otros pasajes relacionados con su aparición pública. </a:t>
            </a:r>
          </a:p>
          <a:p>
            <a:r>
              <a:rPr lang="es-ES" sz="2400" b="1" dirty="0">
                <a:solidFill>
                  <a:srgbClr val="FF0000"/>
                </a:solidFill>
                <a:latin typeface="Gotham" pitchFamily="2" charset="0"/>
                <a:cs typeface="Gotham" pitchFamily="2" charset="0"/>
              </a:rPr>
              <a:t>PUESTO QUE LAS ESCRITURAS NO SE CONTRADICEN, PARECE RAZONABLE CONCLUIR QUE LOS PASAJES QUE DESCRIBEN LA </a:t>
            </a:r>
            <a:r>
              <a:rPr lang="es-ES" sz="2400" b="1" dirty="0">
                <a:solidFill>
                  <a:srgbClr val="00B0F0"/>
                </a:solidFill>
                <a:latin typeface="Gotham" pitchFamily="2" charset="0"/>
                <a:cs typeface="Gotham" pitchFamily="2" charset="0"/>
              </a:rPr>
              <a:t>VENIDA </a:t>
            </a:r>
            <a:r>
              <a:rPr lang="es-ES" sz="2400" b="1" dirty="0">
                <a:solidFill>
                  <a:srgbClr val="0070C0"/>
                </a:solidFill>
                <a:latin typeface="Gotham" pitchFamily="2" charset="0"/>
                <a:cs typeface="Gotham" pitchFamily="2" charset="0"/>
              </a:rPr>
              <a:t>DE CRISTO POR LOS SANTOS Y CON LOS SANTOS INDICAN DOS FASES DE SU VENIDA”</a:t>
            </a:r>
            <a:endParaRPr lang="en-US" sz="2400" b="1" dirty="0">
              <a:solidFill>
                <a:srgbClr val="0070C0"/>
              </a:solidFill>
              <a:latin typeface="Gotham" pitchFamily="2" charset="0"/>
              <a:cs typeface="Gotham" pitchFamily="2" charset="0"/>
            </a:endParaRPr>
          </a:p>
        </p:txBody>
      </p:sp>
    </p:spTree>
    <p:extLst>
      <p:ext uri="{BB962C8B-B14F-4D97-AF65-F5344CB8AC3E}">
        <p14:creationId xmlns:p14="http://schemas.microsoft.com/office/powerpoint/2010/main" val="513915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1413164"/>
            <a:ext cx="12192000" cy="4031673"/>
          </a:xfrm>
          <a:solidFill>
            <a:schemeClr val="bg1"/>
          </a:solidFill>
        </p:spPr>
        <p:txBody>
          <a:bodyPr>
            <a:noAutofit/>
          </a:bodyPr>
          <a:lstStyle/>
          <a:p>
            <a:r>
              <a:rPr lang="es-ES" sz="2850" b="1" dirty="0">
                <a:solidFill>
                  <a:srgbClr val="EE0000"/>
                </a:solidFill>
                <a:latin typeface="Gotham" pitchFamily="2" charset="0"/>
                <a:cs typeface="Gotham" pitchFamily="2" charset="0"/>
              </a:rPr>
              <a:t>SU PLAN ES CREAR UN NUEVO EDÉN EN UNA NUEVA TIERRA. </a:t>
            </a:r>
            <a:r>
              <a:rPr lang="es-ES" sz="2850" dirty="0">
                <a:latin typeface="Gotham" pitchFamily="2" charset="0"/>
                <a:cs typeface="Gotham" pitchFamily="2" charset="0"/>
              </a:rPr>
              <a:t>1 “Vi un cielo nuevo y una tierra nueva; porque el primer cielo y la primera tierra pasaron, y el mar ya no existía más. 2 Y yo Juan vi la santa ciudad, la nueva Jerusalén, descender del cielo, de Dios, dispuesta como una esposa ataviada para su marido” (</a:t>
            </a:r>
            <a:r>
              <a:rPr lang="es-ES" sz="2850" dirty="0" err="1">
                <a:latin typeface="Gotham" pitchFamily="2" charset="0"/>
                <a:cs typeface="Gotham" pitchFamily="2" charset="0"/>
              </a:rPr>
              <a:t>Ap</a:t>
            </a:r>
            <a:r>
              <a:rPr lang="es-ES" sz="2850" dirty="0">
                <a:latin typeface="Gotham" pitchFamily="2" charset="0"/>
                <a:cs typeface="Gotham" pitchFamily="2" charset="0"/>
              </a:rPr>
              <a:t> 21:1-2).  </a:t>
            </a:r>
          </a:p>
          <a:p>
            <a:r>
              <a:rPr lang="es-ES" sz="2850" dirty="0">
                <a:latin typeface="Gotham" pitchFamily="2" charset="0"/>
                <a:cs typeface="Gotham" pitchFamily="2" charset="0"/>
              </a:rPr>
              <a:t>Juan compara la Nueva Jerusalén con una novia porque es pura y hermosa. Parece que la Nueva Jerusalén descansará sobre la nueva tierra. Tiene cimientos. La gente entrará y saldrá por sus puertas.</a:t>
            </a:r>
            <a:endParaRPr lang="en-US" sz="2850" dirty="0">
              <a:latin typeface="Gotham" pitchFamily="2" charset="0"/>
              <a:cs typeface="Gotham" pitchFamily="2" charset="0"/>
            </a:endParaRPr>
          </a:p>
        </p:txBody>
      </p:sp>
    </p:spTree>
    <p:extLst>
      <p:ext uri="{BB962C8B-B14F-4D97-AF65-F5344CB8AC3E}">
        <p14:creationId xmlns:p14="http://schemas.microsoft.com/office/powerpoint/2010/main" val="24703854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1371600"/>
            <a:ext cx="12192000" cy="4114801"/>
          </a:xfrm>
          <a:solidFill>
            <a:schemeClr val="bg1"/>
          </a:solidFill>
        </p:spPr>
        <p:txBody>
          <a:bodyPr>
            <a:normAutofit/>
          </a:bodyPr>
          <a:lstStyle/>
          <a:p>
            <a:r>
              <a:rPr lang="es-ES" dirty="0">
                <a:latin typeface="Gotham" pitchFamily="2" charset="0"/>
                <a:cs typeface="Gotham" pitchFamily="2" charset="0"/>
              </a:rPr>
              <a:t>Los nuevos cielos y la nueva tierra serán completamente nuevos. Pero Juan no nos dice mucho acerca de ellos. Más bien, se enfoca en la Nueva Jerusalén. </a:t>
            </a:r>
          </a:p>
          <a:p>
            <a:r>
              <a:rPr lang="es-ES" dirty="0">
                <a:latin typeface="Gotham" pitchFamily="2" charset="0"/>
                <a:cs typeface="Gotham" pitchFamily="2" charset="0"/>
              </a:rPr>
              <a:t>No sabemos si la nueva tierra será del mismo tamaño que la tierra actual. Parece que no habrá sol, luna ni estrellas en el nuevo cielo (</a:t>
            </a:r>
            <a:r>
              <a:rPr lang="es-ES" dirty="0" err="1">
                <a:latin typeface="Gotham" pitchFamily="2" charset="0"/>
                <a:cs typeface="Gotham" pitchFamily="2" charset="0"/>
              </a:rPr>
              <a:t>Ap</a:t>
            </a:r>
            <a:r>
              <a:rPr lang="es-ES" dirty="0">
                <a:latin typeface="Gotham" pitchFamily="2" charset="0"/>
                <a:cs typeface="Gotham" pitchFamily="2" charset="0"/>
              </a:rPr>
              <a:t> 21:23-24; 22:5). </a:t>
            </a:r>
          </a:p>
          <a:p>
            <a:r>
              <a:rPr lang="es-ES" dirty="0">
                <a:latin typeface="Gotham" pitchFamily="2" charset="0"/>
                <a:cs typeface="Gotham" pitchFamily="2" charset="0"/>
              </a:rPr>
              <a:t>Nuestros cuerpos glorificados no necesitarán dormir. Dios es luz. Él será la luz de la Nueva Jerusalén. Jesucristo será la luz espiritual y física del mundo (compare con Juan 1:7-9; 3:19; 8:12; 12:35). 34</a:t>
            </a:r>
            <a:endParaRPr lang="en-US" dirty="0">
              <a:latin typeface="Gotham" pitchFamily="2" charset="0"/>
              <a:cs typeface="Gotham" pitchFamily="2" charset="0"/>
            </a:endParaRPr>
          </a:p>
        </p:txBody>
      </p:sp>
    </p:spTree>
    <p:extLst>
      <p:ext uri="{BB962C8B-B14F-4D97-AF65-F5344CB8AC3E}">
        <p14:creationId xmlns:p14="http://schemas.microsoft.com/office/powerpoint/2010/main" val="30114879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744682"/>
            <a:ext cx="12192000" cy="5368637"/>
          </a:xfrm>
          <a:solidFill>
            <a:schemeClr val="bg1"/>
          </a:solidFill>
        </p:spPr>
        <p:txBody>
          <a:bodyPr>
            <a:normAutofit/>
          </a:bodyPr>
          <a:lstStyle/>
          <a:p>
            <a:r>
              <a:rPr lang="es-ES" sz="2600" dirty="0">
                <a:latin typeface="Gotham" pitchFamily="2" charset="0"/>
                <a:cs typeface="Gotham" pitchFamily="2" charset="0"/>
              </a:rPr>
              <a:t>“Porque he aquí que yo crearé nuevos cielos y nueva </a:t>
            </a:r>
            <a:r>
              <a:rPr lang="es-ES" sz="2600" dirty="0" err="1">
                <a:latin typeface="Gotham" pitchFamily="2" charset="0"/>
                <a:cs typeface="Gotham" pitchFamily="2" charset="0"/>
              </a:rPr>
              <a:t>tierra;y</a:t>
            </a:r>
            <a:r>
              <a:rPr lang="es-ES" sz="2600" dirty="0">
                <a:latin typeface="Gotham" pitchFamily="2" charset="0"/>
                <a:cs typeface="Gotham" pitchFamily="2" charset="0"/>
              </a:rPr>
              <a:t> de lo primero no habrá memoria, ni más vendrá al pensamiento” (</a:t>
            </a:r>
            <a:r>
              <a:rPr lang="es-ES" sz="2600" dirty="0" err="1">
                <a:latin typeface="Gotham" pitchFamily="2" charset="0"/>
                <a:cs typeface="Gotham" pitchFamily="2" charset="0"/>
              </a:rPr>
              <a:t>Is</a:t>
            </a:r>
            <a:r>
              <a:rPr lang="es-ES" sz="2600" dirty="0">
                <a:latin typeface="Gotham" pitchFamily="2" charset="0"/>
                <a:cs typeface="Gotham" pitchFamily="2" charset="0"/>
              </a:rPr>
              <a:t> 65:17). “Porque como los cielos nuevos y la nueva tierra que yo hago permanecerán delante de mí, dice Jehová, así permanecerá vuestra descendencia y vuestro nombre” (</a:t>
            </a:r>
            <a:r>
              <a:rPr lang="es-ES" sz="2600" dirty="0" err="1">
                <a:latin typeface="Gotham" pitchFamily="2" charset="0"/>
                <a:cs typeface="Gotham" pitchFamily="2" charset="0"/>
              </a:rPr>
              <a:t>Is</a:t>
            </a:r>
            <a:r>
              <a:rPr lang="es-ES" sz="2600" dirty="0">
                <a:latin typeface="Gotham" pitchFamily="2" charset="0"/>
                <a:cs typeface="Gotham" pitchFamily="2" charset="0"/>
              </a:rPr>
              <a:t> 66:22). </a:t>
            </a:r>
          </a:p>
          <a:p>
            <a:r>
              <a:rPr lang="es-ES" sz="2600" dirty="0">
                <a:latin typeface="Gotham" pitchFamily="2" charset="0"/>
                <a:cs typeface="Gotham" pitchFamily="2" charset="0"/>
              </a:rPr>
              <a:t>“Pero nosotros esperamos, según sus promesas, cielos nuevos y tierra nueva, en los cuales mora la justicia” (2 P 3:13). </a:t>
            </a:r>
          </a:p>
          <a:p>
            <a:r>
              <a:rPr lang="es-ES" sz="2600" dirty="0">
                <a:latin typeface="Gotham" pitchFamily="2" charset="0"/>
                <a:cs typeface="Gotham" pitchFamily="2" charset="0"/>
              </a:rPr>
              <a:t>Y el que estaba sentado en el trono dijo: He aquí, yo hago nuevas todas las cosas. Y me dijo: Escribe; porque estas palabras son fieles y verdaderas (</a:t>
            </a:r>
            <a:r>
              <a:rPr lang="es-ES" sz="2600" dirty="0" err="1">
                <a:latin typeface="Gotham" pitchFamily="2" charset="0"/>
                <a:cs typeface="Gotham" pitchFamily="2" charset="0"/>
              </a:rPr>
              <a:t>Ap</a:t>
            </a:r>
            <a:r>
              <a:rPr lang="es-ES" sz="2600" dirty="0">
                <a:latin typeface="Gotham" pitchFamily="2" charset="0"/>
                <a:cs typeface="Gotham" pitchFamily="2" charset="0"/>
              </a:rPr>
              <a:t> 21:5; vea también Mt 19:28 y </a:t>
            </a:r>
            <a:r>
              <a:rPr lang="es-ES" sz="2600" dirty="0" err="1">
                <a:latin typeface="Gotham" pitchFamily="2" charset="0"/>
                <a:cs typeface="Gotham" pitchFamily="2" charset="0"/>
              </a:rPr>
              <a:t>Heb</a:t>
            </a:r>
            <a:r>
              <a:rPr lang="es-ES" sz="2600" dirty="0">
                <a:latin typeface="Gotham" pitchFamily="2" charset="0"/>
                <a:cs typeface="Gotham" pitchFamily="2" charset="0"/>
              </a:rPr>
              <a:t> 1:10-12). </a:t>
            </a:r>
          </a:p>
          <a:p>
            <a:r>
              <a:rPr lang="es-ES" sz="2600" b="1" dirty="0">
                <a:solidFill>
                  <a:srgbClr val="FF0000"/>
                </a:solidFill>
                <a:latin typeface="Gotham" pitchFamily="2" charset="0"/>
                <a:cs typeface="Gotham" pitchFamily="2" charset="0"/>
              </a:rPr>
              <a:t>NO MÁS NOCHE. NO MÁS DOLOR. NO MÁS LÁGRIMAS, NUNCA MÁS SEPARACIÓN. ¡Y ALABANZAS AL GRAN YO SOY, VIVIMOS A LA LUZ DEL CORDERO RESUCITADO</a:t>
            </a:r>
            <a:r>
              <a:rPr lang="es-ES" sz="2600" b="1" dirty="0">
                <a:latin typeface="Gotham" pitchFamily="2" charset="0"/>
                <a:cs typeface="Gotham" pitchFamily="2" charset="0"/>
              </a:rPr>
              <a:t>! </a:t>
            </a:r>
            <a:endParaRPr lang="en-US" sz="2600" b="1" dirty="0">
              <a:latin typeface="Gotham" pitchFamily="2" charset="0"/>
              <a:cs typeface="Gotham" pitchFamily="2" charset="0"/>
            </a:endParaRPr>
          </a:p>
        </p:txBody>
      </p:sp>
    </p:spTree>
    <p:extLst>
      <p:ext uri="{BB962C8B-B14F-4D97-AF65-F5344CB8AC3E}">
        <p14:creationId xmlns:p14="http://schemas.microsoft.com/office/powerpoint/2010/main" val="13293420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0" y="1522708"/>
            <a:ext cx="12192000" cy="914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3000" b="1" i="0" u="none" strike="noStrike" kern="1200" cap="none" spc="0" normalizeH="0" baseline="0" noProof="0" dirty="0">
                <a:ln>
                  <a:noFill/>
                </a:ln>
                <a:solidFill>
                  <a:prstClr val="white"/>
                </a:solidFill>
                <a:effectLst/>
                <a:uLnTx/>
                <a:uFillTx/>
                <a:latin typeface="Gotham" pitchFamily="2" charset="0"/>
                <a:cs typeface="Gotham" pitchFamily="2" charset="0"/>
              </a:rPr>
              <a:t>ESCUELA DE FORMACIÓN MINISTERIAL-LADP-2025</a:t>
            </a:r>
            <a:endParaRPr kumimoji="0" lang="en-US" sz="3000" b="1" i="0" u="none" strike="noStrike" kern="1200" cap="none" spc="0" normalizeH="0" baseline="0" noProof="0" dirty="0">
              <a:ln>
                <a:noFill/>
              </a:ln>
              <a:solidFill>
                <a:prstClr val="white"/>
              </a:solidFill>
              <a:effectLst/>
              <a:uLnTx/>
              <a:uFillTx/>
              <a:latin typeface="Gotham" pitchFamily="2" charset="0"/>
              <a:cs typeface="Gotham" pitchFamily="2" charset="0"/>
            </a:endParaRPr>
          </a:p>
        </p:txBody>
      </p:sp>
      <p:sp>
        <p:nvSpPr>
          <p:cNvPr id="4" name="Rectángulo 3">
            <a:extLst>
              <a:ext uri="{FF2B5EF4-FFF2-40B4-BE49-F238E27FC236}">
                <a16:creationId xmlns:a16="http://schemas.microsoft.com/office/drawing/2014/main" id="{BDB63133-7AE6-E255-444E-A7AC33AA367C}"/>
              </a:ext>
            </a:extLst>
          </p:cNvPr>
          <p:cNvSpPr/>
          <p:nvPr/>
        </p:nvSpPr>
        <p:spPr>
          <a:xfrm>
            <a:off x="-3" y="2437108"/>
            <a:ext cx="12192001" cy="190629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CuadroTexto 7">
            <a:extLst>
              <a:ext uri="{FF2B5EF4-FFF2-40B4-BE49-F238E27FC236}">
                <a16:creationId xmlns:a16="http://schemas.microsoft.com/office/drawing/2014/main" id="{32343EBB-0B51-50E7-C63E-FB8BFC771CDE}"/>
              </a:ext>
            </a:extLst>
          </p:cNvPr>
          <p:cNvSpPr txBox="1"/>
          <p:nvPr/>
        </p:nvSpPr>
        <p:spPr>
          <a:xfrm>
            <a:off x="1053885" y="2613392"/>
            <a:ext cx="10290874" cy="1631216"/>
          </a:xfrm>
          <a:prstGeom prst="rect">
            <a:avLst/>
          </a:prstGeom>
          <a:noFill/>
        </p:spPr>
        <p:txBody>
          <a:bodyPr wrap="square" rtlCol="0">
            <a:spAutoFit/>
          </a:bodyPr>
          <a:lstStyle/>
          <a:p>
            <a:pPr algn="ctr"/>
            <a:r>
              <a:rPr lang="es-PE" sz="5000" b="1" dirty="0">
                <a:solidFill>
                  <a:schemeClr val="bg1"/>
                </a:solidFill>
                <a:latin typeface="Gotham Black" panose="02000603040000020004" pitchFamily="2" charset="0"/>
              </a:rPr>
              <a:t>AUTOEVALUACIÓN </a:t>
            </a:r>
          </a:p>
          <a:p>
            <a:pPr algn="ctr"/>
            <a:r>
              <a:rPr lang="es-PE" sz="5000" b="1" dirty="0">
                <a:solidFill>
                  <a:schemeClr val="bg1"/>
                </a:solidFill>
                <a:latin typeface="Gotham Black" panose="02000603040000020004" pitchFamily="2" charset="0"/>
              </a:rPr>
              <a:t>LAS ÚLTIMAS COSAS</a:t>
            </a:r>
            <a:endParaRPr lang="es-PE" sz="5000" dirty="0">
              <a:solidFill>
                <a:srgbClr val="FFC000"/>
              </a:solidFill>
            </a:endParaRPr>
          </a:p>
        </p:txBody>
      </p:sp>
      <p:sp>
        <p:nvSpPr>
          <p:cNvPr id="9" name="Rectángulo 8">
            <a:extLst>
              <a:ext uri="{FF2B5EF4-FFF2-40B4-BE49-F238E27FC236}">
                <a16:creationId xmlns:a16="http://schemas.microsoft.com/office/drawing/2014/main" id="{680F5651-BC7F-9969-99B2-C8192C2C50F3}"/>
              </a:ext>
            </a:extLst>
          </p:cNvPr>
          <p:cNvSpPr/>
          <p:nvPr/>
        </p:nvSpPr>
        <p:spPr>
          <a:xfrm>
            <a:off x="-3" y="4343400"/>
            <a:ext cx="12192001" cy="77104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CuadroTexto 9">
            <a:extLst>
              <a:ext uri="{FF2B5EF4-FFF2-40B4-BE49-F238E27FC236}">
                <a16:creationId xmlns:a16="http://schemas.microsoft.com/office/drawing/2014/main" id="{7F97A84F-BBCF-5D2C-05C0-EB4441807A92}"/>
              </a:ext>
            </a:extLst>
          </p:cNvPr>
          <p:cNvSpPr txBox="1"/>
          <p:nvPr/>
        </p:nvSpPr>
        <p:spPr>
          <a:xfrm>
            <a:off x="1833966" y="4359478"/>
            <a:ext cx="8524068" cy="707886"/>
          </a:xfrm>
          <a:prstGeom prst="rect">
            <a:avLst/>
          </a:prstGeom>
          <a:noFill/>
        </p:spPr>
        <p:txBody>
          <a:bodyPr wrap="square" rtlCol="0">
            <a:spAutoFit/>
          </a:bodyPr>
          <a:lstStyle/>
          <a:p>
            <a:pPr algn="ctr"/>
            <a:r>
              <a:rPr lang="es-PE" sz="4000" b="1" dirty="0">
                <a:solidFill>
                  <a:srgbClr val="002060"/>
                </a:solidFill>
                <a:latin typeface="Gotham Black" panose="02000603040000020004" pitchFamily="2" charset="0"/>
              </a:rPr>
              <a:t>10 PREGUNTAS</a:t>
            </a:r>
            <a:endParaRPr lang="en-US" sz="4000" b="1" dirty="0">
              <a:solidFill>
                <a:srgbClr val="002060"/>
              </a:solidFill>
              <a:latin typeface="Gotham Black" panose="02000603040000020004" pitchFamily="2" charset="0"/>
            </a:endParaRPr>
          </a:p>
        </p:txBody>
      </p:sp>
    </p:spTree>
    <p:extLst>
      <p:ext uri="{BB962C8B-B14F-4D97-AF65-F5344CB8AC3E}">
        <p14:creationId xmlns:p14="http://schemas.microsoft.com/office/powerpoint/2010/main" val="18179797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208867"/>
            <a:ext cx="12192000" cy="2495005"/>
          </a:xfrm>
          <a:solidFill>
            <a:schemeClr val="bg1"/>
          </a:solidFill>
        </p:spPr>
        <p:txBody>
          <a:bodyPr>
            <a:noAutofit/>
          </a:bodyPr>
          <a:lstStyle/>
          <a:p>
            <a:pPr algn="ctr"/>
            <a:r>
              <a:rPr lang="es-ES" sz="3600" b="1" dirty="0">
                <a:solidFill>
                  <a:srgbClr val="002060"/>
                </a:solidFill>
                <a:latin typeface="Gotham Black" panose="02000603040000020004" pitchFamily="2" charset="0"/>
                <a:ea typeface="+mn-ea"/>
                <a:cs typeface="Gotham" pitchFamily="2" charset="0"/>
              </a:rPr>
              <a:t>EVALUACIÓN DE LAS ÚLTIMAS COSAS </a:t>
            </a:r>
            <a:br>
              <a:rPr lang="es-ES" sz="3600" b="1" dirty="0">
                <a:solidFill>
                  <a:srgbClr val="002060"/>
                </a:solidFill>
                <a:latin typeface="Gotham Black" panose="02000603040000020004" pitchFamily="2" charset="0"/>
                <a:ea typeface="+mn-ea"/>
                <a:cs typeface="Gotham" pitchFamily="2" charset="0"/>
              </a:rPr>
            </a:br>
            <a:r>
              <a:rPr lang="es-ES" sz="3600" b="1" dirty="0">
                <a:solidFill>
                  <a:srgbClr val="002060"/>
                </a:solidFill>
                <a:latin typeface="Gotham Black" panose="02000603040000020004" pitchFamily="2" charset="0"/>
                <a:ea typeface="+mn-ea"/>
                <a:cs typeface="Gotham" pitchFamily="2" charset="0"/>
              </a:rPr>
              <a:t>CONTIENE 10 PREGUNTAS DE LAS TRES LECCIONES A MANERA DE AUTOEVALUACIÓN</a:t>
            </a:r>
            <a:endParaRPr lang="en-US" sz="3600" b="1" dirty="0">
              <a:solidFill>
                <a:srgbClr val="002060"/>
              </a:solidFill>
              <a:latin typeface="Gotham Black" panose="02000603040000020004" pitchFamily="2" charset="0"/>
              <a:cs typeface="Gotham" pitchFamily="2" charset="0"/>
            </a:endParaRPr>
          </a:p>
        </p:txBody>
      </p:sp>
      <p:sp>
        <p:nvSpPr>
          <p:cNvPr id="3" name="Marcador de contenido 2"/>
          <p:cNvSpPr>
            <a:spLocks noGrp="1"/>
          </p:cNvSpPr>
          <p:nvPr>
            <p:ph idx="1"/>
          </p:nvPr>
        </p:nvSpPr>
        <p:spPr>
          <a:xfrm>
            <a:off x="0" y="3703872"/>
            <a:ext cx="12192000" cy="1867991"/>
          </a:xfrm>
          <a:solidFill>
            <a:srgbClr val="002060"/>
          </a:solidFill>
        </p:spPr>
        <p:txBody>
          <a:bodyPr>
            <a:normAutofit/>
          </a:bodyPr>
          <a:lstStyle/>
          <a:p>
            <a:pPr marL="0" lvl="0" indent="0" algn="ctr">
              <a:spcBef>
                <a:spcPts val="0"/>
              </a:spcBef>
              <a:buNone/>
            </a:pPr>
            <a:r>
              <a:rPr lang="es-ES" sz="3600" b="1" dirty="0">
                <a:solidFill>
                  <a:schemeClr val="bg1"/>
                </a:solidFill>
                <a:latin typeface="Gotham Black" panose="02000603040000020004" pitchFamily="2" charset="0"/>
                <a:cs typeface="Gotham" pitchFamily="2" charset="0"/>
              </a:rPr>
              <a:t>AUTOEVALUACIÓN: </a:t>
            </a:r>
            <a:r>
              <a:rPr lang="es-ES" sz="3600" b="1" dirty="0">
                <a:solidFill>
                  <a:srgbClr val="FFC000"/>
                </a:solidFill>
                <a:latin typeface="Gotham" pitchFamily="2" charset="0"/>
                <a:cs typeface="Gotham" pitchFamily="2" charset="0"/>
              </a:rPr>
              <a:t>Dibuje un círculo alrededor de la letra que complete mejor cada pregunta  o declaración:</a:t>
            </a:r>
          </a:p>
          <a:p>
            <a:pPr algn="ctr"/>
            <a:endParaRPr lang="en-US" sz="3600" b="1" dirty="0">
              <a:latin typeface="Gotham" pitchFamily="2" charset="0"/>
              <a:cs typeface="Gotham" pitchFamily="2" charset="0"/>
            </a:endParaRPr>
          </a:p>
        </p:txBody>
      </p:sp>
    </p:spTree>
    <p:extLst>
      <p:ext uri="{BB962C8B-B14F-4D97-AF65-F5344CB8AC3E}">
        <p14:creationId xmlns:p14="http://schemas.microsoft.com/office/powerpoint/2010/main" val="22961515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0F7103F3-818E-A3F1-5452-8492D10A0531}"/>
              </a:ext>
            </a:extLst>
          </p:cNvPr>
          <p:cNvSpPr/>
          <p:nvPr/>
        </p:nvSpPr>
        <p:spPr>
          <a:xfrm>
            <a:off x="1" y="516082"/>
            <a:ext cx="12192000" cy="58258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CuadroTexto 6">
            <a:extLst>
              <a:ext uri="{FF2B5EF4-FFF2-40B4-BE49-F238E27FC236}">
                <a16:creationId xmlns:a16="http://schemas.microsoft.com/office/drawing/2014/main" id="{35983CCB-79AF-0B4E-77BD-2028D73A30FF}"/>
              </a:ext>
            </a:extLst>
          </p:cNvPr>
          <p:cNvSpPr txBox="1"/>
          <p:nvPr/>
        </p:nvSpPr>
        <p:spPr>
          <a:xfrm>
            <a:off x="526473" y="582067"/>
            <a:ext cx="11540836" cy="5693866"/>
          </a:xfrm>
          <a:prstGeom prst="rect">
            <a:avLst/>
          </a:prstGeom>
          <a:noFill/>
        </p:spPr>
        <p:txBody>
          <a:bodyPr wrap="square" rtlCol="0">
            <a:spAutoFit/>
          </a:bodyPr>
          <a:lstStyle/>
          <a:p>
            <a:r>
              <a:rPr lang="es-ES" sz="2800" b="1" dirty="0">
                <a:solidFill>
                  <a:srgbClr val="0070C0"/>
                </a:solidFill>
                <a:latin typeface="Gotham" pitchFamily="2" charset="0"/>
                <a:cs typeface="Gotham" pitchFamily="2" charset="0"/>
              </a:rPr>
              <a:t>AUTOEVALUACIÓN DE LA DOCTRINA </a:t>
            </a:r>
            <a:r>
              <a:rPr lang="es-ES" sz="2800" b="1" dirty="0">
                <a:solidFill>
                  <a:srgbClr val="FF0000"/>
                </a:solidFill>
                <a:latin typeface="Gotham" pitchFamily="2" charset="0"/>
                <a:cs typeface="Gotham" pitchFamily="2" charset="0"/>
              </a:rPr>
              <a:t>LAS ULTIMAS COSAS</a:t>
            </a:r>
            <a:r>
              <a:rPr lang="es-ES" sz="2800" b="1" dirty="0">
                <a:solidFill>
                  <a:srgbClr val="00B0F0"/>
                </a:solidFill>
                <a:latin typeface="Gotham" pitchFamily="2" charset="0"/>
                <a:cs typeface="Gotham" pitchFamily="2" charset="0"/>
              </a:rPr>
              <a:t>: </a:t>
            </a:r>
            <a:r>
              <a:rPr lang="es-ES" sz="2800" b="1" dirty="0">
                <a:solidFill>
                  <a:srgbClr val="0070C0"/>
                </a:solidFill>
                <a:latin typeface="Gotham" pitchFamily="2" charset="0"/>
                <a:cs typeface="Gotham" pitchFamily="2" charset="0"/>
              </a:rPr>
              <a:t>DIBUJE UN CÍRCULO ALREDEDOR DE LA LETRA QUE COMPLETE MEJOR CADA PREGUNTA O DECLARACIÓN:</a:t>
            </a:r>
          </a:p>
          <a:p>
            <a:r>
              <a:rPr lang="es-ES" sz="2800" b="1" dirty="0">
                <a:solidFill>
                  <a:srgbClr val="FF0000"/>
                </a:solidFill>
                <a:latin typeface="Gotham" pitchFamily="2" charset="0"/>
                <a:cs typeface="Gotham" pitchFamily="2" charset="0"/>
              </a:rPr>
              <a:t>1. Dos aspectos de la Segunda Venida son</a:t>
            </a:r>
          </a:p>
          <a:p>
            <a:r>
              <a:rPr lang="es-ES" sz="2800" dirty="0">
                <a:latin typeface="Gotham" pitchFamily="2" charset="0"/>
                <a:cs typeface="Gotham" pitchFamily="2" charset="0"/>
              </a:rPr>
              <a:t> a) el Rapto y el juicio final.</a:t>
            </a:r>
          </a:p>
          <a:p>
            <a:r>
              <a:rPr lang="es-ES" sz="2800" dirty="0">
                <a:latin typeface="Gotham" pitchFamily="2" charset="0"/>
                <a:cs typeface="Gotham" pitchFamily="2" charset="0"/>
              </a:rPr>
              <a:t> b) los Apocalipsis y el Milenio.</a:t>
            </a:r>
          </a:p>
          <a:p>
            <a:r>
              <a:rPr lang="es-ES" sz="2800" dirty="0">
                <a:latin typeface="Gotham" pitchFamily="2" charset="0"/>
                <a:cs typeface="Gotham" pitchFamily="2" charset="0"/>
              </a:rPr>
              <a:t> c) los cielos nuevos y la tierra nueva.</a:t>
            </a:r>
          </a:p>
          <a:p>
            <a:r>
              <a:rPr lang="es-ES" sz="2800" dirty="0">
                <a:latin typeface="Gotham" pitchFamily="2" charset="0"/>
                <a:cs typeface="Gotham" pitchFamily="2" charset="0"/>
              </a:rPr>
              <a:t> d) el Rapto y la Revelación.</a:t>
            </a:r>
          </a:p>
          <a:p>
            <a:r>
              <a:rPr lang="es-ES" sz="2800" b="1" dirty="0">
                <a:latin typeface="Gotham" pitchFamily="2" charset="0"/>
                <a:cs typeface="Gotham" pitchFamily="2" charset="0"/>
              </a:rPr>
              <a:t> </a:t>
            </a:r>
            <a:r>
              <a:rPr lang="es-ES" sz="2800" b="1" dirty="0">
                <a:solidFill>
                  <a:srgbClr val="FF0000"/>
                </a:solidFill>
                <a:latin typeface="Gotham" pitchFamily="2" charset="0"/>
                <a:cs typeface="Gotham" pitchFamily="2" charset="0"/>
              </a:rPr>
              <a:t>2. La escatología es</a:t>
            </a:r>
          </a:p>
          <a:p>
            <a:r>
              <a:rPr lang="es-ES" sz="2800" b="1" dirty="0">
                <a:latin typeface="Gotham" pitchFamily="2" charset="0"/>
                <a:cs typeface="Gotham" pitchFamily="2" charset="0"/>
              </a:rPr>
              <a:t> </a:t>
            </a:r>
            <a:r>
              <a:rPr lang="es-ES" sz="2800" dirty="0">
                <a:latin typeface="Gotham" pitchFamily="2" charset="0"/>
                <a:cs typeface="Gotham" pitchFamily="2" charset="0"/>
              </a:rPr>
              <a:t>a) el estudio del libro de Ester.</a:t>
            </a:r>
          </a:p>
          <a:p>
            <a:r>
              <a:rPr lang="es-ES" sz="2800" dirty="0">
                <a:latin typeface="Gotham" pitchFamily="2" charset="0"/>
                <a:cs typeface="Gotham" pitchFamily="2" charset="0"/>
              </a:rPr>
              <a:t> b) el estudio de las últimas cosas.</a:t>
            </a:r>
          </a:p>
          <a:p>
            <a:r>
              <a:rPr lang="es-ES" sz="2800" dirty="0">
                <a:latin typeface="Gotham" pitchFamily="2" charset="0"/>
                <a:cs typeface="Gotham" pitchFamily="2" charset="0"/>
              </a:rPr>
              <a:t> c) el estudio de la salvación.</a:t>
            </a:r>
          </a:p>
          <a:p>
            <a:r>
              <a:rPr lang="es-ES" sz="2800" dirty="0">
                <a:latin typeface="Gotham" pitchFamily="2" charset="0"/>
                <a:cs typeface="Gotham" pitchFamily="2" charset="0"/>
              </a:rPr>
              <a:t> d) el estudio de la Iglesia</a:t>
            </a:r>
            <a:endParaRPr lang="en-US" sz="2800" dirty="0">
              <a:latin typeface="Gotham" pitchFamily="2" charset="0"/>
              <a:cs typeface="Gotham" pitchFamily="2" charset="0"/>
            </a:endParaRPr>
          </a:p>
        </p:txBody>
      </p:sp>
    </p:spTree>
    <p:extLst>
      <p:ext uri="{BB962C8B-B14F-4D97-AF65-F5344CB8AC3E}">
        <p14:creationId xmlns:p14="http://schemas.microsoft.com/office/powerpoint/2010/main" val="15579522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E61E4E76-AEA8-5689-75EA-BBF2D5F1BDBD}"/>
              </a:ext>
            </a:extLst>
          </p:cNvPr>
          <p:cNvSpPr/>
          <p:nvPr/>
        </p:nvSpPr>
        <p:spPr>
          <a:xfrm>
            <a:off x="1" y="516082"/>
            <a:ext cx="12192000" cy="58258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CuadroTexto 7">
            <a:extLst>
              <a:ext uri="{FF2B5EF4-FFF2-40B4-BE49-F238E27FC236}">
                <a16:creationId xmlns:a16="http://schemas.microsoft.com/office/drawing/2014/main" id="{573A80C8-AA32-4CB7-706A-96262E4F3516}"/>
              </a:ext>
            </a:extLst>
          </p:cNvPr>
          <p:cNvSpPr txBox="1"/>
          <p:nvPr/>
        </p:nvSpPr>
        <p:spPr>
          <a:xfrm>
            <a:off x="796636" y="612845"/>
            <a:ext cx="10598728" cy="5632311"/>
          </a:xfrm>
          <a:prstGeom prst="rect">
            <a:avLst/>
          </a:prstGeom>
          <a:noFill/>
        </p:spPr>
        <p:txBody>
          <a:bodyPr wrap="square" rtlCol="0">
            <a:spAutoFit/>
          </a:bodyPr>
          <a:lstStyle/>
          <a:p>
            <a:r>
              <a:rPr lang="es-ES" sz="2400" b="1" dirty="0">
                <a:latin typeface="Gotham" pitchFamily="2" charset="0"/>
                <a:cs typeface="Gotham" pitchFamily="2" charset="0"/>
              </a:rPr>
              <a:t> </a:t>
            </a:r>
            <a:r>
              <a:rPr lang="es-ES" sz="2400" b="1" dirty="0">
                <a:solidFill>
                  <a:srgbClr val="FF0000"/>
                </a:solidFill>
                <a:latin typeface="Gotham" pitchFamily="2" charset="0"/>
                <a:cs typeface="Gotham" pitchFamily="2" charset="0"/>
              </a:rPr>
              <a:t>3. La primera defensa para estudiar la  escatología es</a:t>
            </a:r>
          </a:p>
          <a:p>
            <a:r>
              <a:rPr lang="es-ES" sz="2400" dirty="0">
                <a:latin typeface="Gotham" pitchFamily="2" charset="0"/>
                <a:cs typeface="Gotham" pitchFamily="2" charset="0"/>
              </a:rPr>
              <a:t> a) honestidad.</a:t>
            </a:r>
          </a:p>
          <a:p>
            <a:r>
              <a:rPr lang="es-ES" sz="2400" dirty="0">
                <a:latin typeface="Gotham" pitchFamily="2" charset="0"/>
                <a:cs typeface="Gotham" pitchFamily="2" charset="0"/>
              </a:rPr>
              <a:t> b) confianza.</a:t>
            </a:r>
          </a:p>
          <a:p>
            <a:r>
              <a:rPr lang="es-ES" sz="2400" dirty="0">
                <a:latin typeface="Gotham" pitchFamily="2" charset="0"/>
                <a:cs typeface="Gotham" pitchFamily="2" charset="0"/>
              </a:rPr>
              <a:t> c) investigación.</a:t>
            </a:r>
          </a:p>
          <a:p>
            <a:r>
              <a:rPr lang="es-ES" sz="2400" dirty="0">
                <a:latin typeface="Gotham" pitchFamily="2" charset="0"/>
                <a:cs typeface="Gotham" pitchFamily="2" charset="0"/>
              </a:rPr>
              <a:t> d) humildad.</a:t>
            </a:r>
          </a:p>
          <a:p>
            <a:r>
              <a:rPr lang="es-ES" sz="2400" b="1" dirty="0">
                <a:solidFill>
                  <a:srgbClr val="FF0000"/>
                </a:solidFill>
                <a:latin typeface="Gotham" pitchFamily="2" charset="0"/>
                <a:cs typeface="Gotham" pitchFamily="2" charset="0"/>
              </a:rPr>
              <a:t> 4. ¿Quién ilustró los eventos finales 18 veces?</a:t>
            </a:r>
          </a:p>
          <a:p>
            <a:r>
              <a:rPr lang="es-ES" sz="2400" dirty="0">
                <a:latin typeface="Gotham" pitchFamily="2" charset="0"/>
                <a:cs typeface="Gotham" pitchFamily="2" charset="0"/>
              </a:rPr>
              <a:t> a) Mateo</a:t>
            </a:r>
          </a:p>
          <a:p>
            <a:r>
              <a:rPr lang="es-ES" sz="2400" dirty="0">
                <a:latin typeface="Gotham" pitchFamily="2" charset="0"/>
                <a:cs typeface="Gotham" pitchFamily="2" charset="0"/>
              </a:rPr>
              <a:t> b) Pablo</a:t>
            </a:r>
          </a:p>
          <a:p>
            <a:r>
              <a:rPr lang="es-ES" sz="2400" dirty="0">
                <a:latin typeface="Gotham" pitchFamily="2" charset="0"/>
                <a:cs typeface="Gotham" pitchFamily="2" charset="0"/>
              </a:rPr>
              <a:t> c) Pedro</a:t>
            </a:r>
          </a:p>
          <a:p>
            <a:r>
              <a:rPr lang="es-ES" sz="2400" dirty="0">
                <a:latin typeface="Gotham" pitchFamily="2" charset="0"/>
                <a:cs typeface="Gotham" pitchFamily="2" charset="0"/>
              </a:rPr>
              <a:t> d) Juan</a:t>
            </a:r>
          </a:p>
          <a:p>
            <a:r>
              <a:rPr lang="es-ES" sz="2400" b="1" dirty="0">
                <a:solidFill>
                  <a:srgbClr val="FF0000"/>
                </a:solidFill>
                <a:latin typeface="Gotham" pitchFamily="2" charset="0"/>
                <a:cs typeface="Gotham" pitchFamily="2" charset="0"/>
              </a:rPr>
              <a:t> 5. Los versículos clave del Rapto son:</a:t>
            </a:r>
          </a:p>
          <a:p>
            <a:r>
              <a:rPr lang="es-ES" sz="2400" dirty="0">
                <a:latin typeface="Gotham" pitchFamily="2" charset="0"/>
                <a:cs typeface="Gotham" pitchFamily="2" charset="0"/>
              </a:rPr>
              <a:t> a) Mateo 24:14-16.</a:t>
            </a:r>
          </a:p>
          <a:p>
            <a:r>
              <a:rPr lang="es-ES" sz="2400" dirty="0">
                <a:latin typeface="Gotham" pitchFamily="2" charset="0"/>
                <a:cs typeface="Gotham" pitchFamily="2" charset="0"/>
              </a:rPr>
              <a:t> b) 1 Tesalonicenses 4:16-18.</a:t>
            </a:r>
          </a:p>
          <a:p>
            <a:r>
              <a:rPr lang="es-ES" sz="2400" dirty="0">
                <a:latin typeface="Gotham" pitchFamily="2" charset="0"/>
                <a:cs typeface="Gotham" pitchFamily="2" charset="0"/>
              </a:rPr>
              <a:t> c) 1 Corintios 15:5-7.</a:t>
            </a:r>
          </a:p>
          <a:p>
            <a:r>
              <a:rPr lang="es-ES" sz="2400" dirty="0">
                <a:latin typeface="Gotham" pitchFamily="2" charset="0"/>
                <a:cs typeface="Gotham" pitchFamily="2" charset="0"/>
              </a:rPr>
              <a:t> d) Apocalipsis 1:7-8</a:t>
            </a:r>
            <a:endParaRPr lang="en-US" sz="2400" dirty="0">
              <a:latin typeface="Gotham" pitchFamily="2" charset="0"/>
              <a:cs typeface="Gotham" pitchFamily="2" charset="0"/>
            </a:endParaRPr>
          </a:p>
        </p:txBody>
      </p:sp>
    </p:spTree>
    <p:extLst>
      <p:ext uri="{BB962C8B-B14F-4D97-AF65-F5344CB8AC3E}">
        <p14:creationId xmlns:p14="http://schemas.microsoft.com/office/powerpoint/2010/main" val="25159047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FA9C61B8-247E-6172-B7EA-AE9382D0BBB4}"/>
              </a:ext>
            </a:extLst>
          </p:cNvPr>
          <p:cNvSpPr/>
          <p:nvPr/>
        </p:nvSpPr>
        <p:spPr>
          <a:xfrm>
            <a:off x="1" y="516082"/>
            <a:ext cx="12192000" cy="58258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CuadroTexto 5">
            <a:extLst>
              <a:ext uri="{FF2B5EF4-FFF2-40B4-BE49-F238E27FC236}">
                <a16:creationId xmlns:a16="http://schemas.microsoft.com/office/drawing/2014/main" id="{C9F7046E-FCF0-7407-B38F-F72D8249DEF2}"/>
              </a:ext>
            </a:extLst>
          </p:cNvPr>
          <p:cNvSpPr txBox="1"/>
          <p:nvPr/>
        </p:nvSpPr>
        <p:spPr>
          <a:xfrm>
            <a:off x="983673" y="982177"/>
            <a:ext cx="10224654" cy="4893647"/>
          </a:xfrm>
          <a:prstGeom prst="rect">
            <a:avLst/>
          </a:prstGeom>
          <a:noFill/>
        </p:spPr>
        <p:txBody>
          <a:bodyPr wrap="square" rtlCol="0">
            <a:spAutoFit/>
          </a:bodyPr>
          <a:lstStyle/>
          <a:p>
            <a:r>
              <a:rPr lang="es-ES" sz="2600" b="1" dirty="0">
                <a:latin typeface="Gotham" pitchFamily="2" charset="0"/>
                <a:cs typeface="Gotham" pitchFamily="2" charset="0"/>
              </a:rPr>
              <a:t> </a:t>
            </a:r>
            <a:r>
              <a:rPr lang="es-ES" sz="2600" b="1" dirty="0">
                <a:solidFill>
                  <a:srgbClr val="FF0000"/>
                </a:solidFill>
                <a:latin typeface="Gotham" pitchFamily="2" charset="0"/>
                <a:cs typeface="Gotham" pitchFamily="2" charset="0"/>
              </a:rPr>
              <a:t>6. ¿Cuándo se hará completamente la voluntad de Dios en la tierra como en el cielo?</a:t>
            </a:r>
          </a:p>
          <a:p>
            <a:r>
              <a:rPr lang="es-ES" sz="2600" dirty="0">
                <a:latin typeface="Gotham" pitchFamily="2" charset="0"/>
                <a:cs typeface="Gotham" pitchFamily="2" charset="0"/>
              </a:rPr>
              <a:t> a) En el Rapto</a:t>
            </a:r>
          </a:p>
          <a:p>
            <a:r>
              <a:rPr lang="es-ES" sz="2600" dirty="0">
                <a:latin typeface="Gotham" pitchFamily="2" charset="0"/>
                <a:cs typeface="Gotham" pitchFamily="2" charset="0"/>
              </a:rPr>
              <a:t> b) En la Segunda Venida</a:t>
            </a:r>
          </a:p>
          <a:p>
            <a:r>
              <a:rPr lang="es-ES" sz="2600" dirty="0">
                <a:latin typeface="Gotham" pitchFamily="2" charset="0"/>
                <a:cs typeface="Gotham" pitchFamily="2" charset="0"/>
              </a:rPr>
              <a:t> c) En el milenio</a:t>
            </a:r>
          </a:p>
          <a:p>
            <a:r>
              <a:rPr lang="es-ES" sz="2600" dirty="0">
                <a:latin typeface="Gotham" pitchFamily="2" charset="0"/>
                <a:cs typeface="Gotham" pitchFamily="2" charset="0"/>
              </a:rPr>
              <a:t> d) Después del juicio final</a:t>
            </a:r>
          </a:p>
          <a:p>
            <a:endParaRPr lang="es-ES" sz="2600" b="1" dirty="0">
              <a:latin typeface="Gotham" pitchFamily="2" charset="0"/>
              <a:cs typeface="Gotham" pitchFamily="2" charset="0"/>
            </a:endParaRPr>
          </a:p>
          <a:p>
            <a:r>
              <a:rPr lang="es-ES" sz="2600" b="1" dirty="0">
                <a:solidFill>
                  <a:srgbClr val="FF0000"/>
                </a:solidFill>
                <a:latin typeface="Gotham" pitchFamily="2" charset="0"/>
                <a:cs typeface="Gotham" pitchFamily="2" charset="0"/>
              </a:rPr>
              <a:t> 7. Lo más importante acerca del Rapto es</a:t>
            </a:r>
          </a:p>
          <a:p>
            <a:r>
              <a:rPr lang="es-ES" sz="2600" dirty="0">
                <a:latin typeface="Gotham" pitchFamily="2" charset="0"/>
                <a:cs typeface="Gotham" pitchFamily="2" charset="0"/>
              </a:rPr>
              <a:t> a) acertar en cuál es el momento correcto.</a:t>
            </a:r>
          </a:p>
          <a:p>
            <a:r>
              <a:rPr lang="es-ES" sz="2600" dirty="0">
                <a:latin typeface="Gotham" pitchFamily="2" charset="0"/>
                <a:cs typeface="Gotham" pitchFamily="2" charset="0"/>
              </a:rPr>
              <a:t> b) ser capaz de defender su punto de vista escatológico.</a:t>
            </a:r>
          </a:p>
          <a:p>
            <a:r>
              <a:rPr lang="es-ES" sz="2600" dirty="0">
                <a:latin typeface="Gotham" pitchFamily="2" charset="0"/>
                <a:cs typeface="Gotham" pitchFamily="2" charset="0"/>
              </a:rPr>
              <a:t> c) conocer otros puntos de vista.</a:t>
            </a:r>
          </a:p>
          <a:p>
            <a:r>
              <a:rPr lang="es-ES" sz="2600" dirty="0">
                <a:latin typeface="Gotham" pitchFamily="2" charset="0"/>
                <a:cs typeface="Gotham" pitchFamily="2" charset="0"/>
              </a:rPr>
              <a:t> d) estar listo para subir en cualquier momento</a:t>
            </a:r>
            <a:endParaRPr lang="en-US" sz="2600" dirty="0">
              <a:latin typeface="Gotham" pitchFamily="2" charset="0"/>
              <a:cs typeface="Gotham" pitchFamily="2" charset="0"/>
            </a:endParaRPr>
          </a:p>
        </p:txBody>
      </p:sp>
    </p:spTree>
    <p:extLst>
      <p:ext uri="{BB962C8B-B14F-4D97-AF65-F5344CB8AC3E}">
        <p14:creationId xmlns:p14="http://schemas.microsoft.com/office/powerpoint/2010/main" val="7556008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29C0AC7F-6ADA-92A6-3141-B7031CD23CD2}"/>
              </a:ext>
            </a:extLst>
          </p:cNvPr>
          <p:cNvSpPr/>
          <p:nvPr/>
        </p:nvSpPr>
        <p:spPr>
          <a:xfrm>
            <a:off x="1" y="516082"/>
            <a:ext cx="12192000" cy="58258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CuadroTexto 5">
            <a:extLst>
              <a:ext uri="{FF2B5EF4-FFF2-40B4-BE49-F238E27FC236}">
                <a16:creationId xmlns:a16="http://schemas.microsoft.com/office/drawing/2014/main" id="{7CCBEB9C-6FEB-F742-524A-3C3047DFA0BD}"/>
              </a:ext>
            </a:extLst>
          </p:cNvPr>
          <p:cNvSpPr txBox="1"/>
          <p:nvPr/>
        </p:nvSpPr>
        <p:spPr>
          <a:xfrm>
            <a:off x="595746" y="428179"/>
            <a:ext cx="10307782" cy="6001643"/>
          </a:xfrm>
          <a:prstGeom prst="rect">
            <a:avLst/>
          </a:prstGeom>
          <a:noFill/>
        </p:spPr>
        <p:txBody>
          <a:bodyPr wrap="square" rtlCol="0">
            <a:spAutoFit/>
          </a:bodyPr>
          <a:lstStyle/>
          <a:p>
            <a:r>
              <a:rPr lang="es-ES" sz="2400" b="1" dirty="0">
                <a:latin typeface="Gotham" pitchFamily="2" charset="0"/>
                <a:cs typeface="Gotham" pitchFamily="2" charset="0"/>
              </a:rPr>
              <a:t> </a:t>
            </a:r>
            <a:r>
              <a:rPr lang="es-ES" sz="2400" b="1" dirty="0">
                <a:solidFill>
                  <a:srgbClr val="FF0000"/>
                </a:solidFill>
                <a:latin typeface="Gotham" pitchFamily="2" charset="0"/>
                <a:cs typeface="Gotham" pitchFamily="2" charset="0"/>
              </a:rPr>
              <a:t>8. Los autores de este curso son:</a:t>
            </a:r>
          </a:p>
          <a:p>
            <a:r>
              <a:rPr lang="es-ES" sz="2400" dirty="0">
                <a:latin typeface="Gotham" pitchFamily="2" charset="0"/>
                <a:cs typeface="Gotham" pitchFamily="2" charset="0"/>
              </a:rPr>
              <a:t> a) </a:t>
            </a:r>
            <a:r>
              <a:rPr lang="es-ES" sz="2400" dirty="0" err="1">
                <a:latin typeface="Gotham" pitchFamily="2" charset="0"/>
                <a:cs typeface="Gotham" pitchFamily="2" charset="0"/>
              </a:rPr>
              <a:t>amilenialistas</a:t>
            </a:r>
            <a:r>
              <a:rPr lang="es-ES" sz="2400" dirty="0">
                <a:latin typeface="Gotham" pitchFamily="2" charset="0"/>
                <a:cs typeface="Gotham" pitchFamily="2" charset="0"/>
              </a:rPr>
              <a:t>.</a:t>
            </a:r>
          </a:p>
          <a:p>
            <a:r>
              <a:rPr lang="es-ES" sz="2400" dirty="0">
                <a:latin typeface="Gotham" pitchFamily="2" charset="0"/>
                <a:cs typeface="Gotham" pitchFamily="2" charset="0"/>
              </a:rPr>
              <a:t> b) </a:t>
            </a:r>
            <a:r>
              <a:rPr lang="es-ES" sz="2400" dirty="0" err="1">
                <a:latin typeface="Gotham" pitchFamily="2" charset="0"/>
                <a:cs typeface="Gotham" pitchFamily="2" charset="0"/>
              </a:rPr>
              <a:t>premilenialistas</a:t>
            </a:r>
            <a:r>
              <a:rPr lang="es-ES" sz="2400" dirty="0">
                <a:latin typeface="Gotham" pitchFamily="2" charset="0"/>
                <a:cs typeface="Gotham" pitchFamily="2" charset="0"/>
              </a:rPr>
              <a:t>.</a:t>
            </a:r>
          </a:p>
          <a:p>
            <a:r>
              <a:rPr lang="es-ES" sz="2400" dirty="0">
                <a:latin typeface="Gotham" pitchFamily="2" charset="0"/>
                <a:cs typeface="Gotham" pitchFamily="2" charset="0"/>
              </a:rPr>
              <a:t> c) </a:t>
            </a:r>
            <a:r>
              <a:rPr lang="es-ES" sz="2400" dirty="0" err="1">
                <a:latin typeface="Gotham" pitchFamily="2" charset="0"/>
                <a:cs typeface="Gotham" pitchFamily="2" charset="0"/>
              </a:rPr>
              <a:t>posmilenialistas</a:t>
            </a:r>
            <a:r>
              <a:rPr lang="es-ES" sz="2400" dirty="0">
                <a:latin typeface="Gotham" pitchFamily="2" charset="0"/>
                <a:cs typeface="Gotham" pitchFamily="2" charset="0"/>
              </a:rPr>
              <a:t>.</a:t>
            </a:r>
          </a:p>
          <a:p>
            <a:r>
              <a:rPr lang="es-ES" sz="2400" dirty="0">
                <a:latin typeface="Gotham" pitchFamily="2" charset="0"/>
                <a:cs typeface="Gotham" pitchFamily="2" charset="0"/>
              </a:rPr>
              <a:t> d) </a:t>
            </a:r>
            <a:r>
              <a:rPr lang="es-ES" sz="2400" dirty="0" err="1">
                <a:latin typeface="Gotham" pitchFamily="2" charset="0"/>
                <a:cs typeface="Gotham" pitchFamily="2" charset="0"/>
              </a:rPr>
              <a:t>midmilenialistas</a:t>
            </a:r>
            <a:r>
              <a:rPr lang="es-ES" sz="2400" dirty="0">
                <a:latin typeface="Gotham" pitchFamily="2" charset="0"/>
                <a:cs typeface="Gotham" pitchFamily="2" charset="0"/>
              </a:rPr>
              <a:t>.</a:t>
            </a:r>
          </a:p>
          <a:p>
            <a:r>
              <a:rPr lang="es-ES" sz="2400" b="1" dirty="0">
                <a:solidFill>
                  <a:srgbClr val="FF0000"/>
                </a:solidFill>
                <a:latin typeface="Gotham" pitchFamily="2" charset="0"/>
                <a:cs typeface="Gotham" pitchFamily="2" charset="0"/>
              </a:rPr>
              <a:t> 9. El juicio final es necesario porque</a:t>
            </a:r>
          </a:p>
          <a:p>
            <a:r>
              <a:rPr lang="es-ES" sz="2400" dirty="0">
                <a:latin typeface="Gotham" pitchFamily="2" charset="0"/>
                <a:cs typeface="Gotham" pitchFamily="2" charset="0"/>
              </a:rPr>
              <a:t> a) algunas personas nunca cambian.</a:t>
            </a:r>
          </a:p>
          <a:p>
            <a:r>
              <a:rPr lang="es-ES" sz="2400" dirty="0">
                <a:latin typeface="Gotham" pitchFamily="2" charset="0"/>
                <a:cs typeface="Gotham" pitchFamily="2" charset="0"/>
              </a:rPr>
              <a:t> b) el perdón de Dios es condicional.</a:t>
            </a:r>
          </a:p>
          <a:p>
            <a:r>
              <a:rPr lang="es-ES" sz="2400" dirty="0">
                <a:latin typeface="Gotham" pitchFamily="2" charset="0"/>
                <a:cs typeface="Gotham" pitchFamily="2" charset="0"/>
              </a:rPr>
              <a:t> c) la justicia de Dios lo exige.</a:t>
            </a:r>
          </a:p>
          <a:p>
            <a:r>
              <a:rPr lang="es-ES" sz="2400" dirty="0">
                <a:latin typeface="Gotham" pitchFamily="2" charset="0"/>
                <a:cs typeface="Gotham" pitchFamily="2" charset="0"/>
              </a:rPr>
              <a:t> d) la Palabra de Dios lo profetiza.</a:t>
            </a:r>
          </a:p>
          <a:p>
            <a:r>
              <a:rPr lang="es-ES" sz="2400" b="1" dirty="0">
                <a:latin typeface="Gotham" pitchFamily="2" charset="0"/>
                <a:cs typeface="Gotham" pitchFamily="2" charset="0"/>
              </a:rPr>
              <a:t> </a:t>
            </a:r>
            <a:r>
              <a:rPr lang="es-ES" sz="2400" b="1" dirty="0">
                <a:solidFill>
                  <a:srgbClr val="FF0000"/>
                </a:solidFill>
                <a:latin typeface="Gotham" pitchFamily="2" charset="0"/>
                <a:cs typeface="Gotham" pitchFamily="2" charset="0"/>
              </a:rPr>
              <a:t>10. ¿Cuáles capítulos concluyen la historia bíblica de Dios como Creador?</a:t>
            </a:r>
          </a:p>
          <a:p>
            <a:r>
              <a:rPr lang="es-ES" sz="2400" dirty="0">
                <a:latin typeface="Gotham" pitchFamily="2" charset="0"/>
                <a:cs typeface="Gotham" pitchFamily="2" charset="0"/>
              </a:rPr>
              <a:t> a) Apocalipsis 21–22</a:t>
            </a:r>
          </a:p>
          <a:p>
            <a:r>
              <a:rPr lang="es-ES" sz="2400" dirty="0">
                <a:latin typeface="Gotham" pitchFamily="2" charset="0"/>
                <a:cs typeface="Gotham" pitchFamily="2" charset="0"/>
              </a:rPr>
              <a:t> b) Mateo 26–28</a:t>
            </a:r>
          </a:p>
          <a:p>
            <a:r>
              <a:rPr lang="es-ES" sz="2400" dirty="0">
                <a:latin typeface="Gotham" pitchFamily="2" charset="0"/>
                <a:cs typeface="Gotham" pitchFamily="2" charset="0"/>
              </a:rPr>
              <a:t> c) Juan 20–21</a:t>
            </a:r>
          </a:p>
          <a:p>
            <a:r>
              <a:rPr lang="es-ES" sz="2400" dirty="0">
                <a:latin typeface="Gotham" pitchFamily="2" charset="0"/>
                <a:cs typeface="Gotham" pitchFamily="2" charset="0"/>
              </a:rPr>
              <a:t> d) Lucas 21–2</a:t>
            </a:r>
            <a:endParaRPr lang="en-US" sz="2400" dirty="0">
              <a:latin typeface="Gotham" pitchFamily="2" charset="0"/>
              <a:cs typeface="Gotham" pitchFamily="2" charset="0"/>
            </a:endParaRPr>
          </a:p>
        </p:txBody>
      </p:sp>
    </p:spTree>
    <p:extLst>
      <p:ext uri="{BB962C8B-B14F-4D97-AF65-F5344CB8AC3E}">
        <p14:creationId xmlns:p14="http://schemas.microsoft.com/office/powerpoint/2010/main" val="3669698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1530928"/>
            <a:ext cx="12192000" cy="3796145"/>
          </a:xfrm>
          <a:solidFill>
            <a:schemeClr val="bg1"/>
          </a:solidFill>
          <a:ln>
            <a:solidFill>
              <a:schemeClr val="bg1"/>
            </a:solidFill>
          </a:ln>
        </p:spPr>
        <p:txBody>
          <a:bodyPr>
            <a:normAutofit/>
          </a:bodyPr>
          <a:lstStyle/>
          <a:p>
            <a:pPr lvl="0"/>
            <a:r>
              <a:rPr lang="es-ES" sz="2400" dirty="0">
                <a:solidFill>
                  <a:prstClr val="black"/>
                </a:solidFill>
                <a:latin typeface="Gotham" pitchFamily="2" charset="0"/>
                <a:cs typeface="Gotham" pitchFamily="2" charset="0"/>
              </a:rPr>
              <a:t>Stanley M. </a:t>
            </a:r>
            <a:r>
              <a:rPr lang="es-ES" sz="2400" dirty="0" err="1">
                <a:solidFill>
                  <a:prstClr val="black"/>
                </a:solidFill>
                <a:latin typeface="Gotham" pitchFamily="2" charset="0"/>
                <a:cs typeface="Gotham" pitchFamily="2" charset="0"/>
              </a:rPr>
              <a:t>Horton</a:t>
            </a:r>
            <a:r>
              <a:rPr lang="es-ES" sz="2400" dirty="0">
                <a:solidFill>
                  <a:prstClr val="black"/>
                </a:solidFill>
                <a:latin typeface="Gotham" pitchFamily="2" charset="0"/>
                <a:cs typeface="Gotham" pitchFamily="2" charset="0"/>
              </a:rPr>
              <a:t> (editor) y Ralph W. Harris (editor ejecutivo) comentan: “El énfasis doctrinal ahora pasa de la encarnación (</a:t>
            </a:r>
            <a:r>
              <a:rPr lang="es-ES" sz="2400" dirty="0" err="1">
                <a:solidFill>
                  <a:prstClr val="black"/>
                </a:solidFill>
                <a:latin typeface="Gotham" pitchFamily="2" charset="0"/>
                <a:cs typeface="Gotham" pitchFamily="2" charset="0"/>
              </a:rPr>
              <a:t>Tit</a:t>
            </a:r>
            <a:r>
              <a:rPr lang="es-ES" sz="2400" dirty="0">
                <a:solidFill>
                  <a:prstClr val="black"/>
                </a:solidFill>
                <a:latin typeface="Gotham" pitchFamily="2" charset="0"/>
                <a:cs typeface="Gotham" pitchFamily="2" charset="0"/>
              </a:rPr>
              <a:t> 2:11) hasta la Segunda Venida (</a:t>
            </a:r>
            <a:r>
              <a:rPr lang="es-ES" sz="2400" dirty="0" err="1">
                <a:solidFill>
                  <a:prstClr val="black"/>
                </a:solidFill>
                <a:latin typeface="Gotham" pitchFamily="2" charset="0"/>
                <a:cs typeface="Gotham" pitchFamily="2" charset="0"/>
              </a:rPr>
              <a:t>Tit</a:t>
            </a:r>
            <a:r>
              <a:rPr lang="es-ES" sz="2400" dirty="0">
                <a:solidFill>
                  <a:prstClr val="black"/>
                </a:solidFill>
                <a:latin typeface="Gotham" pitchFamily="2" charset="0"/>
                <a:cs typeface="Gotham" pitchFamily="2" charset="0"/>
              </a:rPr>
              <a:t> 2:13). Pablo lo llama </a:t>
            </a:r>
            <a:r>
              <a:rPr lang="es-ES" sz="2400" b="1" dirty="0">
                <a:solidFill>
                  <a:srgbClr val="0070C0"/>
                </a:solidFill>
                <a:latin typeface="Gotham" pitchFamily="2" charset="0"/>
                <a:cs typeface="Gotham" pitchFamily="2" charset="0"/>
              </a:rPr>
              <a:t>‘ESA ESPERANZA BIENAVENTURADA’” </a:t>
            </a:r>
          </a:p>
          <a:p>
            <a:r>
              <a:rPr lang="es-ES" sz="2400" dirty="0">
                <a:latin typeface="Gotham" pitchFamily="2" charset="0"/>
                <a:cs typeface="Gotham" pitchFamily="2" charset="0"/>
              </a:rPr>
              <a:t> “Porque la gracia de Dios se ha manifestado para salvación a todos los hombres, enseñándonos que, renunciando a la impiedad y a los deseos mundanos, vivamos en este siglo sobria, justa y piadosamente, aguardando </a:t>
            </a:r>
            <a:r>
              <a:rPr lang="es-ES" sz="2400" b="1" dirty="0">
                <a:solidFill>
                  <a:srgbClr val="FF0000"/>
                </a:solidFill>
                <a:latin typeface="Gotham" pitchFamily="2" charset="0"/>
                <a:cs typeface="Gotham" pitchFamily="2" charset="0"/>
              </a:rPr>
              <a:t>la esperanza bienaventurada y la manifestación gloriosa de nuestro gran Dios y Salvador Jesucristo,</a:t>
            </a:r>
            <a:r>
              <a:rPr lang="es-ES" sz="2400" b="1" dirty="0">
                <a:latin typeface="Gotham" pitchFamily="2" charset="0"/>
                <a:cs typeface="Gotham" pitchFamily="2" charset="0"/>
              </a:rPr>
              <a:t> </a:t>
            </a:r>
            <a:r>
              <a:rPr lang="es-ES" sz="2400" dirty="0">
                <a:latin typeface="Gotham" pitchFamily="2" charset="0"/>
                <a:cs typeface="Gotham" pitchFamily="2" charset="0"/>
              </a:rPr>
              <a:t>quien se dio a sí mismo por nosotros para redimirnos de toda iniquidad y purificar para sí un pueblo propio, celoso de buenas obras” (</a:t>
            </a:r>
            <a:r>
              <a:rPr lang="es-ES" sz="2400" dirty="0" err="1">
                <a:latin typeface="Gotham" pitchFamily="2" charset="0"/>
                <a:cs typeface="Gotham" pitchFamily="2" charset="0"/>
              </a:rPr>
              <a:t>Tit</a:t>
            </a:r>
            <a:r>
              <a:rPr lang="es-ES" sz="2400" dirty="0">
                <a:latin typeface="Gotham" pitchFamily="2" charset="0"/>
                <a:cs typeface="Gotham" pitchFamily="2" charset="0"/>
              </a:rPr>
              <a:t> 2:11-14)</a:t>
            </a:r>
            <a:endParaRPr lang="en-US" sz="2400" dirty="0">
              <a:latin typeface="Gotham" pitchFamily="2" charset="0"/>
              <a:cs typeface="Gotham" pitchFamily="2" charset="0"/>
            </a:endParaRPr>
          </a:p>
        </p:txBody>
      </p:sp>
    </p:spTree>
    <p:extLst>
      <p:ext uri="{BB962C8B-B14F-4D97-AF65-F5344CB8AC3E}">
        <p14:creationId xmlns:p14="http://schemas.microsoft.com/office/powerpoint/2010/main" val="210704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192000" cy="1149530"/>
          </a:xfrm>
          <a:solidFill>
            <a:schemeClr val="bg1"/>
          </a:solidFill>
          <a:ln>
            <a:solidFill>
              <a:schemeClr val="bg1"/>
            </a:solidFill>
          </a:ln>
        </p:spPr>
        <p:txBody>
          <a:bodyPr>
            <a:normAutofit/>
          </a:bodyPr>
          <a:lstStyle/>
          <a:p>
            <a:pPr marL="228600" lvl="0" indent="-228600" algn="ctr">
              <a:spcBef>
                <a:spcPts val="1000"/>
              </a:spcBef>
            </a:pPr>
            <a:r>
              <a:rPr lang="es-ES" b="1" dirty="0">
                <a:solidFill>
                  <a:srgbClr val="EE0000"/>
                </a:solidFill>
                <a:latin typeface="Gotham" pitchFamily="2" charset="0"/>
                <a:cs typeface="Gotham" pitchFamily="2" charset="0"/>
              </a:rPr>
              <a:t>B. INTRODUCCIÓN:</a:t>
            </a:r>
            <a:br>
              <a:rPr lang="es-ES" b="1" dirty="0">
                <a:latin typeface="Gotham" pitchFamily="2" charset="0"/>
                <a:cs typeface="Gotham" pitchFamily="2" charset="0"/>
              </a:rPr>
            </a:br>
            <a:r>
              <a:rPr lang="es-ES" sz="3300" dirty="0">
                <a:latin typeface="Gotham" pitchFamily="2" charset="0"/>
                <a:cs typeface="Gotham" pitchFamily="2" charset="0"/>
              </a:rPr>
              <a:t>Una Doble Defensa Al Estudiar Escatología</a:t>
            </a:r>
            <a:endParaRPr lang="en-US" sz="3300" dirty="0">
              <a:latin typeface="Gotham" pitchFamily="2" charset="0"/>
              <a:cs typeface="Gotham" pitchFamily="2" charset="0"/>
            </a:endParaRPr>
          </a:p>
        </p:txBody>
      </p:sp>
      <p:sp>
        <p:nvSpPr>
          <p:cNvPr id="3" name="Marcador de contenido 2"/>
          <p:cNvSpPr>
            <a:spLocks noGrp="1"/>
          </p:cNvSpPr>
          <p:nvPr>
            <p:ph idx="1"/>
          </p:nvPr>
        </p:nvSpPr>
        <p:spPr>
          <a:xfrm>
            <a:off x="0" y="1676400"/>
            <a:ext cx="12192000" cy="4364181"/>
          </a:xfrm>
          <a:solidFill>
            <a:schemeClr val="bg1"/>
          </a:solidFill>
          <a:ln>
            <a:solidFill>
              <a:schemeClr val="bg1"/>
            </a:solidFill>
          </a:ln>
        </p:spPr>
        <p:txBody>
          <a:bodyPr>
            <a:normAutofit/>
          </a:bodyPr>
          <a:lstStyle/>
          <a:p>
            <a:endParaRPr lang="es-ES" sz="3000" dirty="0">
              <a:latin typeface="Gotham" pitchFamily="2" charset="0"/>
              <a:cs typeface="Gotham" pitchFamily="2" charset="0"/>
            </a:endParaRPr>
          </a:p>
          <a:p>
            <a:r>
              <a:rPr lang="es-ES" sz="3000" dirty="0">
                <a:latin typeface="Gotham" pitchFamily="2" charset="0"/>
                <a:cs typeface="Gotham" pitchFamily="2" charset="0"/>
              </a:rPr>
              <a:t>Al llegar a este capítulo final, ya hemos estudiado los temas anteriores y más fáciles, como la Soteriología (el estudio de la salvación), la </a:t>
            </a:r>
            <a:r>
              <a:rPr lang="es-ES" sz="3000" dirty="0" err="1">
                <a:latin typeface="Gotham" pitchFamily="2" charset="0"/>
                <a:cs typeface="Gotham" pitchFamily="2" charset="0"/>
              </a:rPr>
              <a:t>Neumatología</a:t>
            </a:r>
            <a:r>
              <a:rPr lang="es-ES" sz="3000" dirty="0">
                <a:latin typeface="Gotham" pitchFamily="2" charset="0"/>
                <a:cs typeface="Gotham" pitchFamily="2" charset="0"/>
              </a:rPr>
              <a:t> (el estudio del Espíritu Santo) y la Eclesiología (el estudio de la Iglesia). Ahora bien, hemos llegado al difícil y misterioso estudio de la</a:t>
            </a:r>
            <a:r>
              <a:rPr lang="es-ES" sz="3000" b="1" dirty="0">
                <a:latin typeface="Gotham" pitchFamily="2" charset="0"/>
                <a:cs typeface="Gotham" pitchFamily="2" charset="0"/>
              </a:rPr>
              <a:t> </a:t>
            </a:r>
            <a:r>
              <a:rPr lang="es-ES" sz="3000" b="1" dirty="0">
                <a:solidFill>
                  <a:srgbClr val="0070C0"/>
                </a:solidFill>
                <a:latin typeface="Gotham" pitchFamily="2" charset="0"/>
                <a:cs typeface="Gotham" pitchFamily="2" charset="0"/>
              </a:rPr>
              <a:t>*ESCATOLOGÍA.</a:t>
            </a:r>
            <a:r>
              <a:rPr lang="es-ES" sz="3000" b="1" dirty="0">
                <a:latin typeface="Gotham" pitchFamily="2" charset="0"/>
                <a:cs typeface="Gotham" pitchFamily="2" charset="0"/>
              </a:rPr>
              <a:t> </a:t>
            </a:r>
            <a:r>
              <a:rPr lang="es-ES" sz="3000" dirty="0">
                <a:latin typeface="Gotham" pitchFamily="2" charset="0"/>
                <a:cs typeface="Gotham" pitchFamily="2" charset="0"/>
              </a:rPr>
              <a:t>La palabra griega</a:t>
            </a:r>
            <a:r>
              <a:rPr lang="es-ES" sz="3000" dirty="0">
                <a:solidFill>
                  <a:srgbClr val="FF0000"/>
                </a:solidFill>
                <a:latin typeface="Gotham" pitchFamily="2" charset="0"/>
                <a:cs typeface="Gotham" pitchFamily="2" charset="0"/>
              </a:rPr>
              <a:t> </a:t>
            </a:r>
            <a:r>
              <a:rPr lang="es-ES" sz="3000" b="1" dirty="0" err="1">
                <a:solidFill>
                  <a:srgbClr val="0070C0"/>
                </a:solidFill>
                <a:latin typeface="Gotham" pitchFamily="2" charset="0"/>
                <a:cs typeface="Gotham" pitchFamily="2" charset="0"/>
              </a:rPr>
              <a:t>eschatos</a:t>
            </a:r>
            <a:r>
              <a:rPr lang="es-ES" sz="3000" b="1" dirty="0">
                <a:solidFill>
                  <a:srgbClr val="0070C0"/>
                </a:solidFill>
                <a:latin typeface="Gotham" pitchFamily="2" charset="0"/>
                <a:cs typeface="Gotham" pitchFamily="2" charset="0"/>
              </a:rPr>
              <a:t> significa último. </a:t>
            </a:r>
            <a:r>
              <a:rPr lang="es-ES" sz="3000" b="1" dirty="0">
                <a:solidFill>
                  <a:srgbClr val="FF0000"/>
                </a:solidFill>
                <a:latin typeface="Gotham" pitchFamily="2" charset="0"/>
                <a:cs typeface="Gotham" pitchFamily="2" charset="0"/>
              </a:rPr>
              <a:t>LA ESCATOLOGÍA ES EL ESTUDIO DE LAS ÚLTIMAS COSAS.</a:t>
            </a:r>
            <a:endParaRPr lang="en-US" sz="3000" b="1" dirty="0">
              <a:solidFill>
                <a:srgbClr val="FF0000"/>
              </a:solidFill>
              <a:latin typeface="Gotham" pitchFamily="2" charset="0"/>
              <a:cs typeface="Gotham" pitchFamily="2" charset="0"/>
            </a:endParaRPr>
          </a:p>
        </p:txBody>
      </p:sp>
    </p:spTree>
    <p:extLst>
      <p:ext uri="{BB962C8B-B14F-4D97-AF65-F5344CB8AC3E}">
        <p14:creationId xmlns:p14="http://schemas.microsoft.com/office/powerpoint/2010/main" val="3697414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288472"/>
          </a:xfrm>
          <a:solidFill>
            <a:schemeClr val="bg1"/>
          </a:solidFill>
          <a:ln>
            <a:solidFill>
              <a:schemeClr val="bg1"/>
            </a:solidFill>
          </a:ln>
        </p:spPr>
        <p:txBody>
          <a:bodyPr>
            <a:normAutofit/>
          </a:bodyPr>
          <a:lstStyle/>
          <a:p>
            <a:pPr algn="ctr"/>
            <a:r>
              <a:rPr lang="es-ES" sz="3000" b="1" dirty="0">
                <a:solidFill>
                  <a:srgbClr val="EE0000"/>
                </a:solidFill>
                <a:latin typeface="Gotham" pitchFamily="2" charset="0"/>
                <a:ea typeface="+mn-ea"/>
                <a:cs typeface="Gotham" pitchFamily="2" charset="0"/>
              </a:rPr>
              <a:t>1. LA PRIMERA DEFENSA </a:t>
            </a:r>
            <a:r>
              <a:rPr lang="es-ES" sz="3000" dirty="0">
                <a:latin typeface="Gotham" pitchFamily="2" charset="0"/>
                <a:ea typeface="+mn-ea"/>
                <a:cs typeface="Gotham" pitchFamily="2" charset="0"/>
              </a:rPr>
              <a:t>al estudiar escatología es la humildad.</a:t>
            </a:r>
            <a:endParaRPr lang="en-US" sz="3000" dirty="0">
              <a:latin typeface="Gotham" pitchFamily="2" charset="0"/>
              <a:cs typeface="Gotham" pitchFamily="2" charset="0"/>
            </a:endParaRPr>
          </a:p>
        </p:txBody>
      </p:sp>
      <p:sp>
        <p:nvSpPr>
          <p:cNvPr id="3" name="Marcador de contenido 2"/>
          <p:cNvSpPr>
            <a:spLocks noGrp="1"/>
          </p:cNvSpPr>
          <p:nvPr>
            <p:ph idx="1"/>
          </p:nvPr>
        </p:nvSpPr>
        <p:spPr>
          <a:xfrm>
            <a:off x="0" y="1939636"/>
            <a:ext cx="12192000" cy="3948546"/>
          </a:xfrm>
          <a:solidFill>
            <a:schemeClr val="bg1"/>
          </a:solidFill>
          <a:ln>
            <a:solidFill>
              <a:schemeClr val="bg1"/>
            </a:solidFill>
          </a:ln>
        </p:spPr>
        <p:txBody>
          <a:bodyPr>
            <a:noAutofit/>
          </a:bodyPr>
          <a:lstStyle/>
          <a:p>
            <a:r>
              <a:rPr lang="es-ES" dirty="0">
                <a:latin typeface="Gotham" pitchFamily="2" charset="0"/>
                <a:cs typeface="Gotham" pitchFamily="2" charset="0"/>
              </a:rPr>
              <a:t>Pablo le advirtió a Timoteo acerca de algunos que eran demasiado confiados. Pablo dijo que algunos hablan “sin entender ni lo que hablan ni lo que afirman” (1 Ti 1:7)</a:t>
            </a:r>
          </a:p>
          <a:p>
            <a:r>
              <a:rPr lang="es-ES" dirty="0">
                <a:latin typeface="Gotham" pitchFamily="2" charset="0"/>
                <a:cs typeface="Gotham" pitchFamily="2" charset="0"/>
              </a:rPr>
              <a:t>Sabio dice: “Los maestros arrogantes rara vez dudan, pero a menudo se equivocan”. </a:t>
            </a:r>
            <a:r>
              <a:rPr lang="es-ES" b="1" dirty="0">
                <a:solidFill>
                  <a:srgbClr val="FF0000"/>
                </a:solidFill>
                <a:latin typeface="Gotham" pitchFamily="2" charset="0"/>
                <a:cs typeface="Gotham" pitchFamily="2" charset="0"/>
              </a:rPr>
              <a:t>Al estudiar escatología, debemos practicar la humildad.</a:t>
            </a:r>
            <a:r>
              <a:rPr lang="es-ES" b="1" dirty="0">
                <a:latin typeface="Gotham" pitchFamily="2" charset="0"/>
                <a:cs typeface="Gotham" pitchFamily="2" charset="0"/>
              </a:rPr>
              <a:t> </a:t>
            </a:r>
          </a:p>
          <a:p>
            <a:r>
              <a:rPr lang="es-ES" b="1" dirty="0">
                <a:solidFill>
                  <a:srgbClr val="00B0F0"/>
                </a:solidFill>
                <a:latin typeface="Gotham" pitchFamily="2" charset="0"/>
                <a:cs typeface="Gotham" pitchFamily="2" charset="0"/>
              </a:rPr>
              <a:t>¿Por qué? </a:t>
            </a:r>
            <a:r>
              <a:rPr lang="es-ES" b="1" dirty="0">
                <a:latin typeface="Gotham" pitchFamily="2" charset="0"/>
                <a:cs typeface="Gotham" pitchFamily="2" charset="0"/>
              </a:rPr>
              <a:t>Debemos ser humildes </a:t>
            </a:r>
            <a:r>
              <a:rPr lang="es-ES" b="1" dirty="0">
                <a:solidFill>
                  <a:srgbClr val="FF0000"/>
                </a:solidFill>
                <a:latin typeface="Gotham" pitchFamily="2" charset="0"/>
                <a:cs typeface="Gotham" pitchFamily="2" charset="0"/>
              </a:rPr>
              <a:t>porque Dios ha guardado muchos secretos acerca de los últimos días. </a:t>
            </a:r>
            <a:r>
              <a:rPr lang="es-ES" dirty="0">
                <a:latin typeface="Gotham" pitchFamily="2" charset="0"/>
                <a:cs typeface="Gotham" pitchFamily="2" charset="0"/>
              </a:rPr>
              <a:t>Dios no nos dice todo lo que nos gustaría saber sobre el fin de los tiempos. </a:t>
            </a:r>
          </a:p>
        </p:txBody>
      </p:sp>
    </p:spTree>
    <p:extLst>
      <p:ext uri="{BB962C8B-B14F-4D97-AF65-F5344CB8AC3E}">
        <p14:creationId xmlns:p14="http://schemas.microsoft.com/office/powerpoint/2010/main" val="16685775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4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6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769</TotalTime>
  <Words>6916</Words>
  <Application>Microsoft Office PowerPoint</Application>
  <PresentationFormat>Panorámica</PresentationFormat>
  <Paragraphs>266</Paragraphs>
  <Slides>68</Slides>
  <Notes>0</Notes>
  <HiddenSlides>0</HiddenSlides>
  <MMClips>0</MMClips>
  <ScaleCrop>false</ScaleCrop>
  <HeadingPairs>
    <vt:vector size="6" baseType="variant">
      <vt:variant>
        <vt:lpstr>Fuentes usadas</vt:lpstr>
      </vt:variant>
      <vt:variant>
        <vt:i4>7</vt:i4>
      </vt:variant>
      <vt:variant>
        <vt:lpstr>Tema</vt:lpstr>
      </vt:variant>
      <vt:variant>
        <vt:i4>6</vt:i4>
      </vt:variant>
      <vt:variant>
        <vt:lpstr>Títulos de diapositiva</vt:lpstr>
      </vt:variant>
      <vt:variant>
        <vt:i4>68</vt:i4>
      </vt:variant>
    </vt:vector>
  </HeadingPairs>
  <TitlesOfParts>
    <vt:vector size="81" baseType="lpstr">
      <vt:lpstr>Aptos</vt:lpstr>
      <vt:lpstr>Aptos Display</vt:lpstr>
      <vt:lpstr>Arial</vt:lpstr>
      <vt:lpstr>Calibri</vt:lpstr>
      <vt:lpstr>Calibri Light</vt:lpstr>
      <vt:lpstr>Gotham</vt:lpstr>
      <vt:lpstr>Gotham Black</vt:lpstr>
      <vt:lpstr>Tema de Office</vt:lpstr>
      <vt:lpstr>1_Tema de Office</vt:lpstr>
      <vt:lpstr>2_Tema de Office</vt:lpstr>
      <vt:lpstr>3_Tema de Office</vt:lpstr>
      <vt:lpstr>34_Tema de Office</vt:lpstr>
      <vt:lpstr>16_Tema de Office</vt:lpstr>
      <vt:lpstr>Presentación de PowerPoint</vt:lpstr>
      <vt:lpstr>Presentación de PowerPoint</vt:lpstr>
      <vt:lpstr>Presentación de PowerPoint</vt:lpstr>
      <vt:lpstr>Presentación de PowerPoint</vt:lpstr>
      <vt:lpstr>A. DESCRIPCIÓN GENERAL:  Citas útiles de líderes y eruditos sobre la Segunda Venida  (la esperanza bienaventurada)</vt:lpstr>
      <vt:lpstr>Presentación de PowerPoint</vt:lpstr>
      <vt:lpstr>Presentación de PowerPoint</vt:lpstr>
      <vt:lpstr>B. INTRODUCCIÓN: Una Doble Defensa Al Estudiar Escatología</vt:lpstr>
      <vt:lpstr>1. LA PRIMERA DEFENSA al estudiar escatología es la humildad.</vt:lpstr>
      <vt:lpstr>Y EL TIEMPO ¿CUÁNDO SUCEDERÁN ESTAS COSAS?</vt:lpstr>
      <vt:lpstr>Presentación de PowerPoint</vt:lpstr>
      <vt:lpstr>2. LA SEGUNDA DEFENSA al estudiar la escatología es centrarse en el PANORAMA GENERAL, no en los pequeños detalles.</vt:lpstr>
      <vt:lpstr>Presentación de PowerPoint</vt:lpstr>
      <vt:lpstr>LA ESCATOLOGÍA DE PABLO  ES DE CORTO ALCANCE</vt:lpstr>
      <vt:lpstr>Presentación de PowerPoint</vt:lpstr>
      <vt:lpstr>Presentación de PowerPoint</vt:lpstr>
      <vt:lpstr>Presentación de PowerPoint</vt:lpstr>
      <vt:lpstr>Presentación de PowerPoint</vt:lpstr>
      <vt:lpstr>Presentación de PowerPoint</vt:lpstr>
      <vt:lpstr>Presentación de PowerPoint</vt:lpstr>
      <vt:lpstr>LA ESCATOLOGÍA DE JUAN ES LA MÁS  DIFÍCIL DE INTERPRETAR.</vt:lpstr>
      <vt:lpstr>Presentación de PowerPoint</vt:lpstr>
      <vt:lpstr>Presentación de PowerPoint</vt:lpstr>
      <vt:lpstr>¿CUÁLES SON LOS TRES PUNTOS DE VISTA DIFERENTES SOBRE EL TIEMPO DEL RAPTO?</vt:lpstr>
      <vt:lpstr>EL PUNTO DE VISTA DEL RAPTO EN LA PRETRIBULACIÓN (ANTES DE LA TRIBULACIÓN):</vt:lpstr>
      <vt:lpstr>EL PUNTO DE VISTA DE LA * MIDTRIBULACIÓN (MITAD DE LA TRIBULACIÓN).</vt:lpstr>
      <vt:lpstr>EL PUNTO DE VISTA DE LA *POSTRIBULACIÓN: POS SIGNIFICA “DESPUÉS”.</vt:lpstr>
      <vt:lpstr>Presentación de PowerPoint</vt:lpstr>
      <vt:lpstr>Presentación de PowerPoint</vt:lpstr>
      <vt:lpstr>PREGUNTA 4. ¿QUÉ ACTITUDES DEBEMOS TENER HACIA LOS CREYENTES QUE TIENEN OTROS PUNTOS DE VISTA SOBRE EL RAPTO?</vt:lpstr>
      <vt:lpstr>Presentación de PowerPoint</vt:lpstr>
      <vt:lpstr>Presentación de PowerPoint</vt:lpstr>
      <vt:lpstr>Presentación de PowerPoint</vt:lpstr>
      <vt:lpstr>Presentación de PowerPoint</vt:lpstr>
      <vt:lpstr>Presentación de PowerPoint</vt:lpstr>
      <vt:lpstr>Presentación de PowerPoint</vt:lpstr>
      <vt:lpstr>B. LA REVELACIÓN: EL SEGUNDO ASPECTO DE LA VENIDA DEL SEÑOR, LA ESPERANZA BIENAVENTURADA</vt:lpstr>
      <vt:lpstr>1. NOS REFERIMOS A SU APARICIÓN COMO LA ESPERANZA BIENAVENTURADA PORQUE CUANDO ÉL APAREZCA OCURRIRÁ EL RAPTO (1 Ts 4:16-17).</vt:lpstr>
      <vt:lpstr>2. También nos referimos a la aparición de Cristo como la esperanza bienaventurada PORQUE NUESTRA SALVACIÓN SERÁ COMPLETA.</vt:lpstr>
      <vt:lpstr>3. NOS REFERIMOS A LA APARICIÓN DE CRISTO EN LA REVELACIÓN COMO LA ESPERANZA BIENAVENTURADA, PORQUE ENTONCES TRIUNFARÁ SOBRE SUS ENEMIGOS Y LOS NUESTROS.</vt:lpstr>
      <vt:lpstr>Presentación de PowerPoint</vt:lpstr>
      <vt:lpstr>EN LA REVELACIÓN VEMOS A CRISTO REGRESANDO CON SUS SANTOS.</vt:lpstr>
      <vt:lpstr>Presentación de PowerPoint</vt:lpstr>
      <vt:lpstr>CONTEXTO DANIEL 2 MUESTRA QUE EL SISTEMA MUNDIAL ACTUAL DEBE SER DESTRUIDO.</vt:lpstr>
      <vt:lpstr>Presentación de PowerPoint</vt:lpstr>
      <vt:lpstr>PRIMERO ESTÁ EL PUNTO DE VISTA AMILENIAL</vt:lpstr>
      <vt:lpstr>UN SEGUNDO PUNTO DE VISTA SE LLAMA POSMILENIAL.</vt:lpstr>
      <vt:lpstr>EN TERCER LUGAR, ESTÁ EL PUNTO DE VISTA PREMILENIAL</vt:lpstr>
      <vt:lpstr>B. EL JUICIO FINAL (DOCTRINA 15)</vt:lpstr>
      <vt:lpstr>Presentación de PowerPoint</vt:lpstr>
      <vt:lpstr>Presentación de PowerPoint</vt:lpstr>
      <vt:lpstr>Presentación de PowerPoint</vt:lpstr>
      <vt:lpstr>Presentación de PowerPoint</vt:lpstr>
      <vt:lpstr>Presentación de PowerPoint</vt:lpstr>
      <vt:lpstr>¿POR QUÉ SE ABRE EL LIBRO DE LA VIDA?</vt:lpstr>
      <vt:lpstr>Presentación de PowerPoint</vt:lpstr>
      <vt:lpstr>Presentación de PowerPoint</vt:lpstr>
      <vt:lpstr>C. LOS NUEVOS CIELOS Y LA NUEVA TIERRA (Doctrina 16)</vt:lpstr>
      <vt:lpstr>Su plan a largo plazo no es llevar a los creyentes de la tierra al cielo. Más bien, su plan es traer el cielo a una nueva tierra. 33 Lo que Dios comenzó con Adán, Él un día lo completará a través del último Adán (1 Co 15:45). </vt:lpstr>
      <vt:lpstr>Presentación de PowerPoint</vt:lpstr>
      <vt:lpstr>Presentación de PowerPoint</vt:lpstr>
      <vt:lpstr>Presentación de PowerPoint</vt:lpstr>
      <vt:lpstr>Presentación de PowerPoint</vt:lpstr>
      <vt:lpstr>EVALUACIÓN DE LAS ÚLTIMAS COSAS  CONTIENE 10 PREGUNTAS DE LAS TRES LECCIONES A MANERA DE AUTOEVALUACIÓN</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Windows</dc:creator>
  <cp:lastModifiedBy>LADP PRODUCCION</cp:lastModifiedBy>
  <cp:revision>72</cp:revision>
  <dcterms:created xsi:type="dcterms:W3CDTF">2025-08-15T01:17:49Z</dcterms:created>
  <dcterms:modified xsi:type="dcterms:W3CDTF">2025-10-14T18:04:10Z</dcterms:modified>
</cp:coreProperties>
</file>