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8" r:id="rId4"/>
    <p:sldId id="260" r:id="rId5"/>
    <p:sldId id="258" r:id="rId6"/>
    <p:sldId id="264" r:id="rId7"/>
    <p:sldId id="261" r:id="rId8"/>
    <p:sldId id="263" r:id="rId9"/>
    <p:sldId id="276" r:id="rId10"/>
    <p:sldId id="275" r:id="rId11"/>
    <p:sldId id="277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9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Gotham" panose="020B0604020202020204" charset="0"/>
      <p:regular r:id="rId32"/>
    </p:embeddedFont>
    <p:embeddedFont>
      <p:font typeface="Gotham Bold" panose="020B0604020202020204" charset="0"/>
      <p:regular r:id="rId33"/>
    </p:embeddedFont>
    <p:embeddedFont>
      <p:font typeface="Migra Extra-Light Italics" panose="020B0604020202020204" charset="0"/>
      <p:regular r:id="rId34"/>
    </p:embeddedFont>
    <p:embeddedFont>
      <p:font typeface="Migra Ultra-Bold" panose="020B0604020202020204" charset="0"/>
      <p:regular r:id="rId35"/>
    </p:embeddedFont>
    <p:embeddedFont>
      <p:font typeface="Migra Ultra-Bold Italic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867" autoAdjust="0"/>
  </p:normalViewPr>
  <p:slideViewPr>
    <p:cSldViewPr>
      <p:cViewPr varScale="1">
        <p:scale>
          <a:sx n="40" d="100"/>
          <a:sy n="40" d="100"/>
        </p:scale>
        <p:origin x="8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1DB63-44CE-486F-B6CF-2FEC9617B1CD}" type="datetimeFigureOut">
              <a:rPr lang="es-PE" smtClean="0"/>
              <a:t>9/09/2025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C59F8-7B62-483B-AF6C-1CD094D9CF0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493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HOLA A TODOS, MI NOMBRE, LIC PSICOLOGIA, EFMUC, ES UN PRIVILEGIO DESAFIO CULMINAMOS EL ULTIMO TEMA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C59F8-7B62-483B-AF6C-1CD094D9CF02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0160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C59F8-7B62-483B-AF6C-1CD094D9CF02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995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4.png"/><Relationship Id="rId5" Type="http://schemas.openxmlformats.org/officeDocument/2006/relationships/image" Target="../media/image10.png"/><Relationship Id="rId10" Type="http://schemas.openxmlformats.org/officeDocument/2006/relationships/image" Target="../media/image63.jpeg"/><Relationship Id="rId4" Type="http://schemas.openxmlformats.org/officeDocument/2006/relationships/image" Target="../media/image1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65.png"/><Relationship Id="rId4" Type="http://schemas.openxmlformats.org/officeDocument/2006/relationships/image" Target="../media/image1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11.png"/><Relationship Id="rId10" Type="http://schemas.openxmlformats.org/officeDocument/2006/relationships/image" Target="../media/image70.png"/><Relationship Id="rId4" Type="http://schemas.openxmlformats.org/officeDocument/2006/relationships/image" Target="../media/image5.png"/><Relationship Id="rId9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hyperlink" Target="https://kidshealth.org/es/kids/learning-disabilities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edlineplus.gov/spanish/learningdisabilities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8.png"/><Relationship Id="rId21" Type="http://schemas.openxmlformats.org/officeDocument/2006/relationships/image" Target="../media/image33.pn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24" Type="http://schemas.openxmlformats.org/officeDocument/2006/relationships/image" Target="../media/image35.jpeg"/><Relationship Id="rId5" Type="http://schemas.openxmlformats.org/officeDocument/2006/relationships/image" Target="../media/image1.png"/><Relationship Id="rId15" Type="http://schemas.openxmlformats.org/officeDocument/2006/relationships/image" Target="../media/image27.png"/><Relationship Id="rId23" Type="http://schemas.openxmlformats.org/officeDocument/2006/relationships/image" Target="../media/image34.gif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9.svg"/><Relationship Id="rId9" Type="http://schemas.openxmlformats.org/officeDocument/2006/relationships/image" Target="../media/image18.png"/><Relationship Id="rId14" Type="http://schemas.openxmlformats.org/officeDocument/2006/relationships/image" Target="../media/image26.svg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sv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6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10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1.png"/><Relationship Id="rId16" Type="http://schemas.openxmlformats.org/officeDocument/2006/relationships/image" Target="../media/image47.pn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5" Type="http://schemas.openxmlformats.org/officeDocument/2006/relationships/image" Target="../media/image11.png"/><Relationship Id="rId15" Type="http://schemas.openxmlformats.org/officeDocument/2006/relationships/image" Target="../media/image46.png"/><Relationship Id="rId23" Type="http://schemas.openxmlformats.org/officeDocument/2006/relationships/image" Target="../media/image54.sv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Relationship Id="rId22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9.jpe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12" Type="http://schemas.openxmlformats.org/officeDocument/2006/relationships/image" Target="../media/image5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7.jpeg"/><Relationship Id="rId5" Type="http://schemas.openxmlformats.org/officeDocument/2006/relationships/image" Target="../media/image10.png"/><Relationship Id="rId15" Type="http://schemas.openxmlformats.org/officeDocument/2006/relationships/image" Target="../media/image61.jpe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32.svg"/><Relationship Id="rId1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62.jpeg"/><Relationship Id="rId4" Type="http://schemas.openxmlformats.org/officeDocument/2006/relationships/image" Target="../media/image1.pn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7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65714" y="1257486"/>
            <a:ext cx="11756571" cy="8229600"/>
          </a:xfrm>
          <a:custGeom>
            <a:avLst/>
            <a:gdLst/>
            <a:ahLst/>
            <a:cxnLst/>
            <a:rect l="l" t="t" r="r" b="b"/>
            <a:pathLst>
              <a:path w="11756571" h="8229600">
                <a:moveTo>
                  <a:pt x="0" y="0"/>
                </a:moveTo>
                <a:lnTo>
                  <a:pt x="11756572" y="0"/>
                </a:lnTo>
                <a:lnTo>
                  <a:pt x="11756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572406" flipH="1">
            <a:off x="-1519778" y="5989905"/>
            <a:ext cx="6235960" cy="5729288"/>
          </a:xfrm>
          <a:custGeom>
            <a:avLst/>
            <a:gdLst/>
            <a:ahLst/>
            <a:cxnLst/>
            <a:rect l="l" t="t" r="r" b="b"/>
            <a:pathLst>
              <a:path w="6235960" h="5729288">
                <a:moveTo>
                  <a:pt x="6235960" y="0"/>
                </a:moveTo>
                <a:lnTo>
                  <a:pt x="0" y="0"/>
                </a:lnTo>
                <a:lnTo>
                  <a:pt x="0" y="5729289"/>
                </a:lnTo>
                <a:lnTo>
                  <a:pt x="6235960" y="5729289"/>
                </a:lnTo>
                <a:lnTo>
                  <a:pt x="62359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8202" y="1028700"/>
            <a:ext cx="781453" cy="1382611"/>
          </a:xfrm>
          <a:custGeom>
            <a:avLst/>
            <a:gdLst/>
            <a:ahLst/>
            <a:cxnLst/>
            <a:rect l="l" t="t" r="r" b="b"/>
            <a:pathLst>
              <a:path w="781453" h="1382611">
                <a:moveTo>
                  <a:pt x="0" y="0"/>
                </a:moveTo>
                <a:lnTo>
                  <a:pt x="781454" y="0"/>
                </a:lnTo>
                <a:lnTo>
                  <a:pt x="781454" y="1382611"/>
                </a:lnTo>
                <a:lnTo>
                  <a:pt x="0" y="13826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2912" t="-102000" r="-365664" b="-10240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31672" y="1531093"/>
            <a:ext cx="12824656" cy="33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spc="15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LAS ASAMBLEAS DE DIOS DEL PERÚ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4315362" y="-1228422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9"/>
                </a:lnTo>
                <a:lnTo>
                  <a:pt x="5887876" y="5328529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832985" y="8873754"/>
            <a:ext cx="8622029" cy="467467"/>
            <a:chOff x="0" y="0"/>
            <a:chExt cx="7495697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95698" cy="406400"/>
            </a:xfrm>
            <a:custGeom>
              <a:avLst/>
              <a:gdLst/>
              <a:ahLst/>
              <a:cxnLst/>
              <a:rect l="l" t="t" r="r" b="b"/>
              <a:pathLst>
                <a:path w="7495698" h="406400">
                  <a:moveTo>
                    <a:pt x="7292498" y="0"/>
                  </a:moveTo>
                  <a:cubicBezTo>
                    <a:pt x="7404722" y="0"/>
                    <a:pt x="7495698" y="90976"/>
                    <a:pt x="7495698" y="203200"/>
                  </a:cubicBezTo>
                  <a:cubicBezTo>
                    <a:pt x="7495698" y="315424"/>
                    <a:pt x="7404722" y="406400"/>
                    <a:pt x="72924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49569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221014" y="3572061"/>
            <a:ext cx="9845971" cy="393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12000" b="1" dirty="0">
                <a:solidFill>
                  <a:srgbClr val="FFFFFF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ctr">
              <a:lnSpc>
                <a:spcPts val="9600"/>
              </a:lnSpc>
            </a:pPr>
            <a:r>
              <a:rPr lang="en-US" sz="12000" b="1" dirty="0">
                <a:solidFill>
                  <a:srgbClr val="FFFFFF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ctr">
              <a:lnSpc>
                <a:spcPts val="9600"/>
              </a:lnSpc>
            </a:pPr>
            <a:r>
              <a:rPr lang="en-US" sz="12000" b="1" i="1" dirty="0" err="1">
                <a:solidFill>
                  <a:srgbClr val="FFDE59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12000" b="1" i="1" dirty="0">
              <a:solidFill>
                <a:srgbClr val="FFDE59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105086" y="5742630"/>
            <a:ext cx="2690841" cy="52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53"/>
              </a:lnSpc>
            </a:pPr>
            <a:r>
              <a:rPr lang="en-US" sz="42067" i="1">
                <a:solidFill>
                  <a:srgbClr val="FFDE59">
                    <a:alpha val="49804"/>
                  </a:srgbClr>
                </a:solidFill>
                <a:latin typeface="Migra Extra-Light Italics"/>
                <a:ea typeface="Migra Extra-Light Italics"/>
                <a:cs typeface="Migra Extra-Light Italics"/>
                <a:sym typeface="Migra Extra-Light Italics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39202" y="7119523"/>
            <a:ext cx="2348798" cy="52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53"/>
              </a:lnSpc>
            </a:pPr>
            <a:r>
              <a:rPr lang="en-US" sz="42067" i="1">
                <a:solidFill>
                  <a:srgbClr val="FFDE59">
                    <a:alpha val="49804"/>
                  </a:srgbClr>
                </a:solidFill>
                <a:latin typeface="Migra Extra-Light Italics"/>
                <a:ea typeface="Migra Extra-Light Italics"/>
                <a:cs typeface="Migra Extra-Light Italics"/>
                <a:sym typeface="Migra Extra-Light Italics"/>
              </a:rPr>
              <a:t>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83156" y="8899524"/>
            <a:ext cx="10721688" cy="38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MINISTERIO NACIONAL DE NIÑOS Y ADOLESCENTES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19666" y="7681325"/>
            <a:ext cx="7448668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MÓDULO 1 | </a:t>
            </a:r>
            <a:r>
              <a:rPr lang="en-US" sz="34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BLOQUE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6">
            <a:extLst>
              <a:ext uri="{FF2B5EF4-FFF2-40B4-BE49-F238E27FC236}">
                <a16:creationId xmlns:a16="http://schemas.microsoft.com/office/drawing/2014/main" id="{3F049FBB-E361-4651-9950-49C8F65CF490}"/>
              </a:ext>
            </a:extLst>
          </p:cNvPr>
          <p:cNvSpPr/>
          <p:nvPr/>
        </p:nvSpPr>
        <p:spPr>
          <a:xfrm rot="442391">
            <a:off x="11529139" y="5772312"/>
            <a:ext cx="15914253" cy="6319405"/>
          </a:xfrm>
          <a:custGeom>
            <a:avLst/>
            <a:gdLst/>
            <a:ahLst/>
            <a:cxnLst/>
            <a:rect l="l" t="t" r="r" b="b"/>
            <a:pathLst>
              <a:path w="15914253" h="6319405">
                <a:moveTo>
                  <a:pt x="0" y="0"/>
                </a:moveTo>
                <a:lnTo>
                  <a:pt x="15914253" y="0"/>
                </a:lnTo>
                <a:lnTo>
                  <a:pt x="15914253" y="6319405"/>
                </a:lnTo>
                <a:lnTo>
                  <a:pt x="0" y="631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7">
            <a:extLst>
              <a:ext uri="{FF2B5EF4-FFF2-40B4-BE49-F238E27FC236}">
                <a16:creationId xmlns:a16="http://schemas.microsoft.com/office/drawing/2014/main" id="{8E8D94E5-5B02-41A8-B1E4-A775B67A0D1E}"/>
              </a:ext>
            </a:extLst>
          </p:cNvPr>
          <p:cNvSpPr/>
          <p:nvPr/>
        </p:nvSpPr>
        <p:spPr>
          <a:xfrm rot="9627980" flipV="1">
            <a:off x="-10701025" y="6452886"/>
            <a:ext cx="16666453" cy="6618097"/>
          </a:xfrm>
          <a:custGeom>
            <a:avLst/>
            <a:gdLst/>
            <a:ahLst/>
            <a:cxnLst/>
            <a:rect l="l" t="t" r="r" b="b"/>
            <a:pathLst>
              <a:path w="16666453" h="6618097">
                <a:moveTo>
                  <a:pt x="0" y="6618097"/>
                </a:moveTo>
                <a:lnTo>
                  <a:pt x="16666452" y="6618097"/>
                </a:lnTo>
                <a:lnTo>
                  <a:pt x="16666452" y="0"/>
                </a:lnTo>
                <a:lnTo>
                  <a:pt x="0" y="0"/>
                </a:lnTo>
                <a:lnTo>
                  <a:pt x="0" y="66180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2227890" y="-18309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04778" y="323477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D1E24615-C69B-4C82-AF94-14022C4F8ACF}"/>
              </a:ext>
            </a:extLst>
          </p:cNvPr>
          <p:cNvSpPr/>
          <p:nvPr/>
        </p:nvSpPr>
        <p:spPr>
          <a:xfrm rot="-10800000">
            <a:off x="234366" y="7108244"/>
            <a:ext cx="1837134" cy="2004809"/>
          </a:xfrm>
          <a:custGeom>
            <a:avLst/>
            <a:gdLst/>
            <a:ahLst/>
            <a:cxnLst/>
            <a:rect l="l" t="t" r="r" b="b"/>
            <a:pathLst>
              <a:path w="1837134" h="2004809">
                <a:moveTo>
                  <a:pt x="0" y="0"/>
                </a:moveTo>
                <a:lnTo>
                  <a:pt x="1837134" y="0"/>
                </a:lnTo>
                <a:lnTo>
                  <a:pt x="1837134" y="2004809"/>
                </a:lnTo>
                <a:lnTo>
                  <a:pt x="0" y="2004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EE031F35-1D1C-4289-A576-66990A3575B4}"/>
              </a:ext>
            </a:extLst>
          </p:cNvPr>
          <p:cNvSpPr txBox="1"/>
          <p:nvPr/>
        </p:nvSpPr>
        <p:spPr>
          <a:xfrm>
            <a:off x="4202403" y="687354"/>
            <a:ext cx="10128934" cy="643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569"/>
              </a:lnSpc>
              <a:defRPr sz="7200" b="1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</a:defRPr>
            </a:lvl1pPr>
          </a:lstStyle>
          <a:p>
            <a:r>
              <a:rPr lang="en-US" dirty="0">
                <a:sym typeface="Some Time Later"/>
              </a:rPr>
              <a:t>DISGRAFIA (F81.1)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58161E-99A5-4485-8861-E0A1E20D66AE}"/>
              </a:ext>
            </a:extLst>
          </p:cNvPr>
          <p:cNvSpPr txBox="1"/>
          <p:nvPr/>
        </p:nvSpPr>
        <p:spPr>
          <a:xfrm>
            <a:off x="404973" y="9492433"/>
            <a:ext cx="177237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Gálatas 6:9</a:t>
            </a:r>
            <a:br>
              <a:rPr lang="es-ES" sz="2000" dirty="0">
                <a:solidFill>
                  <a:schemeClr val="bg1"/>
                </a:solidFill>
              </a:rPr>
            </a:br>
            <a:r>
              <a:rPr lang="es-ES" sz="2000" i="1" dirty="0">
                <a:solidFill>
                  <a:schemeClr val="bg1"/>
                </a:solidFill>
              </a:rPr>
              <a:t>"No nos cansemos de hacer el bien, porque a su debido tiempo cosecharemos si no nos damos por vencidos."</a:t>
            </a:r>
            <a:endParaRPr lang="es-PE" sz="2000" dirty="0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611D1E3-1034-4F7B-9CEE-DFBEA24A73AD}"/>
              </a:ext>
            </a:extLst>
          </p:cNvPr>
          <p:cNvSpPr txBox="1"/>
          <p:nvPr/>
        </p:nvSpPr>
        <p:spPr>
          <a:xfrm>
            <a:off x="2497344" y="1846054"/>
            <a:ext cx="732173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2400" dirty="0">
                <a:latin typeface="Century Gothic" panose="020B0502020202020204" pitchFamily="34" charset="0"/>
              </a:rPr>
              <a:t>🔹 </a:t>
            </a:r>
            <a:r>
              <a:rPr lang="es-PE" altLang="es-PE" sz="2400" b="1" dirty="0">
                <a:latin typeface="Century Gothic" panose="020B0502020202020204" pitchFamily="34" charset="0"/>
              </a:rPr>
              <a:t>Disgrafía motriz (problemas con la escritura manual)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Enhebrar cuentas, recortar figuras, moldear plastilina.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Juegos con pinzas, laberintos, rompecabezas.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PE" altLang="es-PE" sz="2400" b="1" dirty="0">
                <a:latin typeface="Century Gothic" panose="020B0502020202020204" pitchFamily="34" charset="0"/>
              </a:rPr>
              <a:t>     </a:t>
            </a:r>
            <a:r>
              <a:rPr kumimoji="0" lang="es-PE" altLang="es-P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Mejorar la postura y agarre del lápiz</a:t>
            </a:r>
            <a:r>
              <a:rPr kumimoji="0" lang="es-PE" altLang="es-P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Usar lápices adaptados o </a:t>
            </a:r>
            <a:r>
              <a:rPr kumimoji="0" lang="es-PE" altLang="es-P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engrosadores</a:t>
            </a:r>
            <a:r>
              <a:rPr kumimoji="0" lang="es-PE" altLang="es-P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Supervisar que el brazo, mano y papel estén bien posicionados.</a:t>
            </a:r>
          </a:p>
          <a:p>
            <a:r>
              <a:rPr lang="es-ES" sz="2400" b="1" dirty="0">
                <a:latin typeface="Century Gothic" panose="020B0502020202020204" pitchFamily="34" charset="0"/>
              </a:rPr>
              <a:t>🔹 Disgrafía lingüística (dificultades al escribir ideas y organizar textos)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1" dirty="0">
                <a:latin typeface="Century Gothic" panose="020B0502020202020204" pitchFamily="34" charset="0"/>
              </a:rPr>
              <a:t>Organizadores gráficos</a:t>
            </a:r>
            <a:r>
              <a:rPr lang="es-ES" sz="2400" dirty="0">
                <a:latin typeface="Century Gothic" panose="020B0502020202020204" pitchFamily="34" charset="0"/>
              </a:rPr>
              <a:t>: mapas mentales o esquemas para planificar textos.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1" dirty="0">
                <a:latin typeface="Century Gothic" panose="020B0502020202020204" pitchFamily="34" charset="0"/>
              </a:rPr>
              <a:t>Modelos de escritura</a:t>
            </a:r>
            <a:r>
              <a:rPr lang="es-ES" sz="2400" dirty="0">
                <a:latin typeface="Century Gothic" panose="020B0502020202020204" pitchFamily="34" charset="0"/>
              </a:rPr>
              <a:t>: leer ejemplos antes de escribir.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D1AAFAB-4612-4E45-ABDA-DA24DC142803}"/>
              </a:ext>
            </a:extLst>
          </p:cNvPr>
          <p:cNvSpPr txBox="1"/>
          <p:nvPr/>
        </p:nvSpPr>
        <p:spPr>
          <a:xfrm>
            <a:off x="10650389" y="2383075"/>
            <a:ext cx="66958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Century Gothic" panose="020B0502020202020204" pitchFamily="34" charset="0"/>
              </a:rPr>
              <a:t>Adaptaciones en el aula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Más tiempo para escribir o en exámenes.</a:t>
            </a:r>
          </a:p>
          <a:p>
            <a:endParaRPr lang="es-ES" sz="2400" b="1" dirty="0">
              <a:latin typeface="Century Gothic" panose="020B0502020202020204" pitchFamily="34" charset="0"/>
            </a:endParaRPr>
          </a:p>
          <a:p>
            <a:r>
              <a:rPr lang="es-ES" sz="2400" b="1" dirty="0">
                <a:latin typeface="Century Gothic" panose="020B0502020202020204" pitchFamily="34" charset="0"/>
              </a:rPr>
              <a:t>Apoyo emocional</a:t>
            </a:r>
          </a:p>
          <a:p>
            <a:r>
              <a:rPr lang="es-ES" sz="2400" dirty="0">
                <a:latin typeface="Century Gothic" panose="020B0502020202020204" pitchFamily="34" charset="0"/>
              </a:rPr>
              <a:t>La disgrafía puede afectar la autoestima del alumno. </a:t>
            </a:r>
          </a:p>
          <a:p>
            <a:r>
              <a:rPr lang="es-ES" sz="2400" dirty="0">
                <a:latin typeface="Century Gothic" panose="020B0502020202020204" pitchFamily="34" charset="0"/>
              </a:rPr>
              <a:t>Es clave: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Felicitar los progresos, aunque sean pequeños.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No comparar con otros compañeros.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Enseñar que equivocarse es parte del proceso.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5134822-DB31-4CF0-9ED8-CFFFC5A8284D}"/>
              </a:ext>
            </a:extLst>
          </p:cNvPr>
          <p:cNvSpPr txBox="1"/>
          <p:nvPr/>
        </p:nvSpPr>
        <p:spPr>
          <a:xfrm>
            <a:off x="3157516" y="8131651"/>
            <a:ext cx="10689677" cy="90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3409"/>
              </a:lnSpc>
              <a:spcBef>
                <a:spcPct val="0"/>
              </a:spcBef>
            </a:pPr>
            <a:r>
              <a:rPr lang="es-ES" sz="20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Ejercicios de respiración y relajación global (cuerpo) – segmentaria (hombro – brazo- muñeca – mano). </a:t>
            </a:r>
          </a:p>
        </p:txBody>
      </p:sp>
      <p:pic>
        <p:nvPicPr>
          <p:cNvPr id="18438" name="Picture 6" descr="TRATAMIENTO OPTOMÉTRICO PARA LA DISGRAFIA - Asociación Catalana de  Optometría y Terapia Visual">
            <a:extLst>
              <a:ext uri="{FF2B5EF4-FFF2-40B4-BE49-F238E27FC236}">
                <a16:creationId xmlns:a16="http://schemas.microsoft.com/office/drawing/2014/main" id="{36D44E60-CDA6-4451-8548-C9917394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401" y="6520666"/>
            <a:ext cx="400894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a dislexia no tiene cura, solo oportunidades | Ilvem">
            <a:extLst>
              <a:ext uri="{FF2B5EF4-FFF2-40B4-BE49-F238E27FC236}">
                <a16:creationId xmlns:a16="http://schemas.microsoft.com/office/drawing/2014/main" id="{E8B73C85-9236-4324-B2A2-95C8C448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816" y="3198426"/>
            <a:ext cx="3853580" cy="2071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419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6">
            <a:extLst>
              <a:ext uri="{FF2B5EF4-FFF2-40B4-BE49-F238E27FC236}">
                <a16:creationId xmlns:a16="http://schemas.microsoft.com/office/drawing/2014/main" id="{3F049FBB-E361-4651-9950-49C8F65CF490}"/>
              </a:ext>
            </a:extLst>
          </p:cNvPr>
          <p:cNvSpPr/>
          <p:nvPr/>
        </p:nvSpPr>
        <p:spPr>
          <a:xfrm rot="442391">
            <a:off x="9962925" y="6510235"/>
            <a:ext cx="15914253" cy="6319405"/>
          </a:xfrm>
          <a:custGeom>
            <a:avLst/>
            <a:gdLst/>
            <a:ahLst/>
            <a:cxnLst/>
            <a:rect l="l" t="t" r="r" b="b"/>
            <a:pathLst>
              <a:path w="15914253" h="6319405">
                <a:moveTo>
                  <a:pt x="0" y="0"/>
                </a:moveTo>
                <a:lnTo>
                  <a:pt x="15914253" y="0"/>
                </a:lnTo>
                <a:lnTo>
                  <a:pt x="15914253" y="6319405"/>
                </a:lnTo>
                <a:lnTo>
                  <a:pt x="0" y="631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7">
            <a:extLst>
              <a:ext uri="{FF2B5EF4-FFF2-40B4-BE49-F238E27FC236}">
                <a16:creationId xmlns:a16="http://schemas.microsoft.com/office/drawing/2014/main" id="{8E8D94E5-5B02-41A8-B1E4-A775B67A0D1E}"/>
              </a:ext>
            </a:extLst>
          </p:cNvPr>
          <p:cNvSpPr/>
          <p:nvPr/>
        </p:nvSpPr>
        <p:spPr>
          <a:xfrm rot="9627980" flipV="1">
            <a:off x="-10042856" y="6308008"/>
            <a:ext cx="16666453" cy="6618097"/>
          </a:xfrm>
          <a:custGeom>
            <a:avLst/>
            <a:gdLst/>
            <a:ahLst/>
            <a:cxnLst/>
            <a:rect l="l" t="t" r="r" b="b"/>
            <a:pathLst>
              <a:path w="16666453" h="6618097">
                <a:moveTo>
                  <a:pt x="0" y="6618097"/>
                </a:moveTo>
                <a:lnTo>
                  <a:pt x="16666452" y="6618097"/>
                </a:lnTo>
                <a:lnTo>
                  <a:pt x="16666452" y="0"/>
                </a:lnTo>
                <a:lnTo>
                  <a:pt x="0" y="0"/>
                </a:lnTo>
                <a:lnTo>
                  <a:pt x="0" y="66180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D1E24615-C69B-4C82-AF94-14022C4F8ACF}"/>
              </a:ext>
            </a:extLst>
          </p:cNvPr>
          <p:cNvSpPr/>
          <p:nvPr/>
        </p:nvSpPr>
        <p:spPr>
          <a:xfrm rot="-10800000">
            <a:off x="1243474" y="8126760"/>
            <a:ext cx="1837134" cy="2004809"/>
          </a:xfrm>
          <a:custGeom>
            <a:avLst/>
            <a:gdLst/>
            <a:ahLst/>
            <a:cxnLst/>
            <a:rect l="l" t="t" r="r" b="b"/>
            <a:pathLst>
              <a:path w="1837134" h="2004809">
                <a:moveTo>
                  <a:pt x="0" y="0"/>
                </a:moveTo>
                <a:lnTo>
                  <a:pt x="1837134" y="0"/>
                </a:lnTo>
                <a:lnTo>
                  <a:pt x="1837134" y="2004809"/>
                </a:lnTo>
                <a:lnTo>
                  <a:pt x="0" y="2004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C31FC8-41B8-4327-9C07-7FAAE79BD62A}"/>
              </a:ext>
            </a:extLst>
          </p:cNvPr>
          <p:cNvSpPr txBox="1"/>
          <p:nvPr/>
        </p:nvSpPr>
        <p:spPr>
          <a:xfrm>
            <a:off x="5029200" y="593756"/>
            <a:ext cx="9601200" cy="643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7200" b="1" dirty="0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  <a:sym typeface="Some Time Later"/>
              </a:rPr>
              <a:t>DISCALCULIA (F81.2)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7066F56-3EFF-4F91-93AC-BA6160889E96}"/>
              </a:ext>
            </a:extLst>
          </p:cNvPr>
          <p:cNvSpPr txBox="1"/>
          <p:nvPr/>
        </p:nvSpPr>
        <p:spPr>
          <a:xfrm>
            <a:off x="3104927" y="1191142"/>
            <a:ext cx="14635192" cy="735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latin typeface="Century Gothic" panose="020B0502020202020204" pitchFamily="34" charset="0"/>
              </a:rPr>
              <a:t>🔹 Características:</a:t>
            </a:r>
            <a:endParaRPr lang="es-ES" sz="2800" dirty="0">
              <a:solidFill>
                <a:srgbClr val="0E0F25"/>
              </a:solidFill>
              <a:latin typeface="Century Gothic" panose="020B0502020202020204" pitchFamily="34" charset="0"/>
            </a:endParaRPr>
          </a:p>
          <a:p>
            <a:r>
              <a:rPr lang="es-ES" sz="28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• </a:t>
            </a:r>
            <a:r>
              <a:rPr lang="es-ES" sz="2800" dirty="0">
                <a:solidFill>
                  <a:srgbClr val="0E0F25"/>
                </a:solidFill>
                <a:latin typeface="Century Gothic" panose="020B0502020202020204" pitchFamily="34" charset="0"/>
              </a:rPr>
              <a:t>Inversión </a:t>
            </a:r>
            <a:r>
              <a:rPr lang="es-ES" sz="28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de números 31 x 13 </a:t>
            </a:r>
          </a:p>
          <a:p>
            <a:r>
              <a:rPr lang="es-ES" sz="28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• Omisión, adición, sustitución numérica </a:t>
            </a:r>
          </a:p>
          <a:p>
            <a:r>
              <a:rPr lang="es-ES" sz="28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• Confusión de signos </a:t>
            </a:r>
          </a:p>
          <a:p>
            <a:r>
              <a:rPr lang="es-ES" sz="28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• Ordenamiento numérico en posición vertical </a:t>
            </a:r>
          </a:p>
          <a:p>
            <a:r>
              <a:rPr lang="es-ES" sz="28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• Inversión en la dirección para las operaciones (+ - x, de derecha a izquierda) </a:t>
            </a:r>
          </a:p>
          <a:p>
            <a:r>
              <a:rPr lang="es-ES" sz="28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• Déficit en memoria inmediata </a:t>
            </a:r>
          </a:p>
          <a:p>
            <a:r>
              <a:rPr lang="es-ES" sz="28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• Inversión de operaciones (2 +3= 6)</a:t>
            </a:r>
          </a:p>
          <a:p>
            <a:endParaRPr lang="es-ES" sz="2800" b="1" dirty="0">
              <a:latin typeface="Century Gothic" panose="020B0502020202020204" pitchFamily="34" charset="0"/>
            </a:endParaRPr>
          </a:p>
          <a:p>
            <a:r>
              <a:rPr lang="es-ES" sz="2800" b="1" dirty="0">
                <a:latin typeface="Century Gothic" panose="020B0502020202020204" pitchFamily="34" charset="0"/>
              </a:rPr>
              <a:t>🔹 Métodos multisensoriales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800" dirty="0">
                <a:latin typeface="Century Gothic" panose="020B0502020202020204" pitchFamily="34" charset="0"/>
              </a:rPr>
              <a:t>Usar objetos reales, regletas, bloques, ábacos, juegos de mesa,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800" dirty="0">
                <a:latin typeface="Century Gothic" panose="020B0502020202020204" pitchFamily="34" charset="0"/>
              </a:rPr>
              <a:t>Combinar </a:t>
            </a:r>
            <a:r>
              <a:rPr lang="es-ES" sz="2800" b="1" dirty="0">
                <a:latin typeface="Century Gothic" panose="020B0502020202020204" pitchFamily="34" charset="0"/>
              </a:rPr>
              <a:t>vista, oído y tacto</a:t>
            </a:r>
            <a:r>
              <a:rPr lang="es-ES" sz="2800" dirty="0">
                <a:latin typeface="Century Gothic" panose="020B0502020202020204" pitchFamily="34" charset="0"/>
              </a:rPr>
              <a:t> para reforzar conceptos matemáticos.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800" dirty="0">
                <a:latin typeface="Century Gothic" panose="020B0502020202020204" pitchFamily="34" charset="0"/>
              </a:rPr>
              <a:t>Ejemplo: contar con fichas físicas antes de hacerlo mentalmente.</a:t>
            </a:r>
          </a:p>
          <a:p>
            <a:r>
              <a:rPr lang="es-ES" sz="2800" b="1" dirty="0">
                <a:latin typeface="Century Gothic" panose="020B0502020202020204" pitchFamily="34" charset="0"/>
              </a:rPr>
              <a:t>🔹 Repetición y práctica guiada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800" dirty="0">
                <a:latin typeface="Century Gothic" panose="020B0502020202020204" pitchFamily="34" charset="0"/>
              </a:rPr>
              <a:t>Repetir ejercicios básicos de forma constante.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800" dirty="0">
                <a:latin typeface="Century Gothic" panose="020B0502020202020204" pitchFamily="34" charset="0"/>
              </a:rPr>
              <a:t>Empezar por </a:t>
            </a:r>
            <a:r>
              <a:rPr lang="es-ES" sz="2800" b="1" dirty="0">
                <a:latin typeface="Century Gothic" panose="020B0502020202020204" pitchFamily="34" charset="0"/>
              </a:rPr>
              <a:t>lo concreto</a:t>
            </a:r>
            <a:r>
              <a:rPr lang="es-ES" sz="2800" dirty="0">
                <a:latin typeface="Century Gothic" panose="020B0502020202020204" pitchFamily="34" charset="0"/>
              </a:rPr>
              <a:t>, luego pasar a lo visual y finalmente a lo abstracto.</a:t>
            </a:r>
          </a:p>
          <a:p>
            <a:endParaRPr lang="es-PE" sz="2400" dirty="0">
              <a:latin typeface="Century Gothic" panose="020B0502020202020204" pitchFamily="34" charset="0"/>
            </a:endParaRPr>
          </a:p>
        </p:txBody>
      </p:sp>
      <p:pic>
        <p:nvPicPr>
          <p:cNvPr id="16386" name="Picture 2" descr="Discalculia - Tocamates - matemáticas y creatividad">
            <a:extLst>
              <a:ext uri="{FF2B5EF4-FFF2-40B4-BE49-F238E27FC236}">
                <a16:creationId xmlns:a16="http://schemas.microsoft.com/office/drawing/2014/main" id="{E98882E4-2EE3-42AD-AFDB-2F8DA870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99" y="3999834"/>
            <a:ext cx="2769360" cy="2103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15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2FEE1E6-415C-40BE-BF83-7E000F458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866900"/>
            <a:ext cx="8724132" cy="70292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F38B85A-2593-4CD8-888B-AB17378EE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3432" y="2571051"/>
            <a:ext cx="6515868" cy="6403434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0441896C-E486-4C4B-99A8-94DD5F5BAB6E}"/>
              </a:ext>
            </a:extLst>
          </p:cNvPr>
          <p:cNvSpPr/>
          <p:nvPr/>
        </p:nvSpPr>
        <p:spPr>
          <a:xfrm rot="1584858">
            <a:off x="14086887" y="2282202"/>
            <a:ext cx="2345024" cy="1709735"/>
          </a:xfrm>
          <a:custGeom>
            <a:avLst/>
            <a:gdLst/>
            <a:ahLst/>
            <a:cxnLst/>
            <a:rect l="l" t="t" r="r" b="b"/>
            <a:pathLst>
              <a:path w="2345024" h="1709735">
                <a:moveTo>
                  <a:pt x="0" y="0"/>
                </a:moveTo>
                <a:lnTo>
                  <a:pt x="2345024" y="0"/>
                </a:lnTo>
                <a:lnTo>
                  <a:pt x="2345024" y="1709735"/>
                </a:lnTo>
                <a:lnTo>
                  <a:pt x="0" y="1709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E68DB3B2-30EC-4F4E-B052-28B34D2E9F3D}"/>
              </a:ext>
            </a:extLst>
          </p:cNvPr>
          <p:cNvSpPr/>
          <p:nvPr/>
        </p:nvSpPr>
        <p:spPr>
          <a:xfrm>
            <a:off x="9165336" y="8090379"/>
            <a:ext cx="2988667" cy="1026014"/>
          </a:xfrm>
          <a:custGeom>
            <a:avLst/>
            <a:gdLst/>
            <a:ahLst/>
            <a:cxnLst/>
            <a:rect l="l" t="t" r="r" b="b"/>
            <a:pathLst>
              <a:path w="2988667" h="1026014">
                <a:moveTo>
                  <a:pt x="0" y="0"/>
                </a:moveTo>
                <a:lnTo>
                  <a:pt x="2988667" y="0"/>
                </a:lnTo>
                <a:lnTo>
                  <a:pt x="2988667" y="1026013"/>
                </a:lnTo>
                <a:lnTo>
                  <a:pt x="0" y="1026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0812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52D2146C-0772-47CD-871C-30FCC0CCA1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41"/>
          <a:stretch/>
        </p:blipFill>
        <p:spPr>
          <a:xfrm>
            <a:off x="351691" y="-106438"/>
            <a:ext cx="17799774" cy="9449558"/>
          </a:xfrm>
          <a:prstGeom prst="rect">
            <a:avLst/>
          </a:prstGeom>
        </p:spPr>
      </p:pic>
      <p:sp>
        <p:nvSpPr>
          <p:cNvPr id="35" name="TextBox 21">
            <a:extLst>
              <a:ext uri="{FF2B5EF4-FFF2-40B4-BE49-F238E27FC236}">
                <a16:creationId xmlns:a16="http://schemas.microsoft.com/office/drawing/2014/main" id="{43F08F8C-6258-4F74-81E1-5A3F3613839D}"/>
              </a:ext>
            </a:extLst>
          </p:cNvPr>
          <p:cNvSpPr txBox="1"/>
          <p:nvPr/>
        </p:nvSpPr>
        <p:spPr>
          <a:xfrm>
            <a:off x="-98131" y="9466700"/>
            <a:ext cx="12100438" cy="61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2"/>
              </a:lnSpc>
            </a:pPr>
            <a:r>
              <a:rPr lang="en-US" sz="3200" spc="63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Importancia de la detección temprana y el apoyo</a:t>
            </a:r>
          </a:p>
        </p:txBody>
      </p:sp>
      <p:pic>
        <p:nvPicPr>
          <p:cNvPr id="9218" name="Picture 2" descr="3.300+ Salon De Clases Ilustraciones de Stock, gráficos vectoriales libres  de derechos y clip art - iStock | Classroom, Escuela, Universidad">
            <a:extLst>
              <a:ext uri="{FF2B5EF4-FFF2-40B4-BE49-F238E27FC236}">
                <a16:creationId xmlns:a16="http://schemas.microsoft.com/office/drawing/2014/main" id="{EA1946C1-8511-4BAD-9E2D-3342F33A7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65" y="3491038"/>
            <a:ext cx="2714930" cy="2071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26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097C0B6E-6717-4EBE-A26B-F1F508F1A947}"/>
              </a:ext>
            </a:extLst>
          </p:cNvPr>
          <p:cNvSpPr/>
          <p:nvPr/>
        </p:nvSpPr>
        <p:spPr>
          <a:xfrm>
            <a:off x="7543800" y="6098597"/>
            <a:ext cx="15914253" cy="6319405"/>
          </a:xfrm>
          <a:custGeom>
            <a:avLst/>
            <a:gdLst/>
            <a:ahLst/>
            <a:cxnLst/>
            <a:rect l="l" t="t" r="r" b="b"/>
            <a:pathLst>
              <a:path w="15914253" h="6319405">
                <a:moveTo>
                  <a:pt x="0" y="0"/>
                </a:moveTo>
                <a:lnTo>
                  <a:pt x="15914253" y="0"/>
                </a:lnTo>
                <a:lnTo>
                  <a:pt x="15914253" y="6319405"/>
                </a:lnTo>
                <a:lnTo>
                  <a:pt x="0" y="631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pic>
        <p:nvPicPr>
          <p:cNvPr id="8194" name="Picture 2" descr="Construir confianza en las relaciones - Primera Edición">
            <a:extLst>
              <a:ext uri="{FF2B5EF4-FFF2-40B4-BE49-F238E27FC236}">
                <a16:creationId xmlns:a16="http://schemas.microsoft.com/office/drawing/2014/main" id="{BAE86CEE-B9FC-449A-AAE0-DB97323C0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31442"/>
            <a:ext cx="2594263" cy="19456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9DC0C98-56C9-41AD-BFE9-69D231AAE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00" y="-177099"/>
            <a:ext cx="16475087" cy="93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51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03D6BB3-B027-428F-92F6-271BCE601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644945"/>
            <a:ext cx="14382103" cy="899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55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2550111-EFD5-4B62-8E7A-450E08171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36" y="507271"/>
            <a:ext cx="17090881" cy="9573611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250739" y="169639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 t="-56802" b="-42577"/>
            </a:stretch>
          </a:blipFill>
        </p:spPr>
      </p:sp>
    </p:spTree>
    <p:extLst>
      <p:ext uri="{BB962C8B-B14F-4D97-AF65-F5344CB8AC3E}">
        <p14:creationId xmlns:p14="http://schemas.microsoft.com/office/powerpoint/2010/main" val="2049618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553019" y="169639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56802" b="-42577"/>
            </a:stretch>
          </a:blipFill>
        </p:spPr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7A48C4-D98C-435A-BC05-A9D616D7C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34" y="1296590"/>
            <a:ext cx="17856732" cy="76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2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C9FC355-9CE3-4613-AE8A-AA93E2863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181" y="1104900"/>
            <a:ext cx="14596337" cy="853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08165" y="333085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D0A6E1A-618F-49D5-B516-589BBA94C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560" y="386292"/>
            <a:ext cx="13003895" cy="2447397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C01C97A1-A990-489D-A12A-BB1DF2D6919D}"/>
              </a:ext>
            </a:extLst>
          </p:cNvPr>
          <p:cNvSpPr txBox="1"/>
          <p:nvPr/>
        </p:nvSpPr>
        <p:spPr>
          <a:xfrm>
            <a:off x="1300942" y="2224103"/>
            <a:ext cx="16518839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3600" b="1" dirty="0">
                <a:latin typeface="Century Gothic" panose="020B0502020202020204" pitchFamily="34" charset="0"/>
              </a:rPr>
              <a:t>Tema:</a:t>
            </a:r>
            <a:r>
              <a:rPr lang="es-ES" sz="3600" dirty="0">
                <a:latin typeface="Century Gothic" panose="020B0502020202020204" pitchFamily="34" charset="0"/>
              </a:rPr>
              <a:t> </a:t>
            </a:r>
            <a:r>
              <a:rPr lang="es-ES" sz="3600" i="1" dirty="0">
                <a:latin typeface="Century Gothic" panose="020B0502020202020204" pitchFamily="34" charset="0"/>
              </a:rPr>
              <a:t>Problemas de Aprendizaje – </a:t>
            </a:r>
            <a:r>
              <a:rPr lang="es-ES" sz="36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“Coloca un titulo creativo”.</a:t>
            </a:r>
            <a:br>
              <a:rPr lang="es-ES" sz="3600" dirty="0">
                <a:latin typeface="Century Gothic" panose="020B0502020202020204" pitchFamily="34" charset="0"/>
              </a:rPr>
            </a:br>
            <a:r>
              <a:rPr lang="es-ES" sz="3600" b="1" dirty="0">
                <a:latin typeface="Century Gothic" panose="020B0502020202020204" pitchFamily="34" charset="0"/>
              </a:rPr>
              <a:t>- </a:t>
            </a:r>
            <a:r>
              <a:rPr lang="es-PE" altLang="es-PE" sz="3600" b="1" dirty="0">
                <a:latin typeface="Century Gothic" panose="020B0502020202020204" pitchFamily="34" charset="0"/>
              </a:rPr>
              <a:t>Estudio de caso: </a:t>
            </a:r>
            <a:r>
              <a:rPr lang="es-PE" altLang="es-PE" sz="3600" dirty="0">
                <a:latin typeface="Century Gothic" panose="020B0502020202020204" pitchFamily="34" charset="0"/>
              </a:rPr>
              <a:t>Presenta un caso ficticio de un niño con dificultades de aprendizaje y elabora un plan de acción.</a:t>
            </a:r>
          </a:p>
          <a:p>
            <a:r>
              <a:rPr lang="es-PE" altLang="es-PE" sz="3600" b="1" dirty="0">
                <a:latin typeface="Century Gothic" panose="020B0502020202020204" pitchFamily="34" charset="0"/>
              </a:rPr>
              <a:t>- Plan de clase adaptado: </a:t>
            </a:r>
            <a:r>
              <a:rPr lang="es-PE" altLang="es-PE" sz="3600" dirty="0">
                <a:latin typeface="Century Gothic" panose="020B0502020202020204" pitchFamily="34" charset="0"/>
              </a:rPr>
              <a:t>Prepara una clase considerando las adaptaciones para un alumno con discalculia o dislexia (video)</a:t>
            </a:r>
          </a:p>
          <a:p>
            <a:r>
              <a:rPr lang="es-PE" altLang="es-PE" sz="3600" b="1" dirty="0">
                <a:latin typeface="Century Gothic" panose="020B0502020202020204" pitchFamily="34" charset="0"/>
              </a:rPr>
              <a:t>Finalmente:</a:t>
            </a:r>
          </a:p>
          <a:p>
            <a:r>
              <a:rPr lang="es-PE" altLang="es-PE" sz="3600" dirty="0">
                <a:latin typeface="Century Gothic" panose="020B0502020202020204" pitchFamily="34" charset="0"/>
              </a:rPr>
              <a:t>- Incluye un versículo bíblico que te inspire a enseñar con paciencia, compasión o sabiduría.</a:t>
            </a:r>
          </a:p>
          <a:p>
            <a:r>
              <a:rPr lang="es-ES" sz="3600" b="1" dirty="0">
                <a:latin typeface="Century Gothic" panose="020B0502020202020204" pitchFamily="34" charset="0"/>
              </a:rPr>
              <a:t>Fecha de entrega:</a:t>
            </a:r>
            <a:r>
              <a:rPr lang="es-ES" sz="3600" dirty="0">
                <a:latin typeface="Century Gothic" panose="020B0502020202020204" pitchFamily="34" charset="0"/>
              </a:rPr>
              <a:t> </a:t>
            </a:r>
            <a:r>
              <a:rPr lang="es-ES" sz="3600" i="1" dirty="0">
                <a:latin typeface="Century Gothic" panose="020B0502020202020204" pitchFamily="34" charset="0"/>
              </a:rPr>
              <a:t>(indica la fecha límite)</a:t>
            </a:r>
            <a:endParaRPr lang="es-ES" sz="3600" dirty="0">
              <a:latin typeface="Century Gothic" panose="020B0502020202020204" pitchFamily="34" charset="0"/>
            </a:endParaRPr>
          </a:p>
          <a:p>
            <a:r>
              <a:rPr lang="es-ES" sz="3600" b="1" dirty="0">
                <a:latin typeface="Century Gothic" panose="020B0502020202020204" pitchFamily="34" charset="0"/>
              </a:rPr>
              <a:t>Formato:</a:t>
            </a:r>
            <a:br>
              <a:rPr lang="es-ES" sz="3600" dirty="0">
                <a:latin typeface="Century Gothic" panose="020B0502020202020204" pitchFamily="34" charset="0"/>
              </a:rPr>
            </a:br>
            <a:r>
              <a:rPr lang="es-ES" sz="3600" dirty="0">
                <a:latin typeface="Century Gothic" panose="020B0502020202020204" pitchFamily="34" charset="0"/>
              </a:rPr>
              <a:t>Puede entregarse por escrito (Word o PDF), o como presentación (PowerPoint/</a:t>
            </a:r>
            <a:r>
              <a:rPr lang="es-ES" sz="3600" dirty="0" err="1">
                <a:latin typeface="Century Gothic" panose="020B0502020202020204" pitchFamily="34" charset="0"/>
              </a:rPr>
              <a:t>Canva</a:t>
            </a:r>
            <a:r>
              <a:rPr lang="es-ES" sz="3600" dirty="0">
                <a:latin typeface="Century Gothic" panose="020B0502020202020204" pitchFamily="34" charset="0"/>
              </a:rPr>
              <a:t>), según la preferencia del estudiante.</a:t>
            </a:r>
          </a:p>
        </p:txBody>
      </p:sp>
    </p:spTree>
    <p:extLst>
      <p:ext uri="{BB962C8B-B14F-4D97-AF65-F5344CB8AC3E}">
        <p14:creationId xmlns:p14="http://schemas.microsoft.com/office/powerpoint/2010/main" val="9479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65714" y="1257486"/>
            <a:ext cx="11756571" cy="8229600"/>
          </a:xfrm>
          <a:custGeom>
            <a:avLst/>
            <a:gdLst/>
            <a:ahLst/>
            <a:cxnLst/>
            <a:rect l="l" t="t" r="r" b="b"/>
            <a:pathLst>
              <a:path w="11756571" h="8229600">
                <a:moveTo>
                  <a:pt x="0" y="0"/>
                </a:moveTo>
                <a:lnTo>
                  <a:pt x="11756572" y="0"/>
                </a:lnTo>
                <a:lnTo>
                  <a:pt x="11756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315362" y="-1228422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9"/>
                </a:lnTo>
                <a:lnTo>
                  <a:pt x="5887876" y="5328529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572406" flipH="1">
            <a:off x="-1519778" y="5989905"/>
            <a:ext cx="6235960" cy="5729288"/>
          </a:xfrm>
          <a:custGeom>
            <a:avLst/>
            <a:gdLst/>
            <a:ahLst/>
            <a:cxnLst/>
            <a:rect l="l" t="t" r="r" b="b"/>
            <a:pathLst>
              <a:path w="6235960" h="5729288">
                <a:moveTo>
                  <a:pt x="6235960" y="0"/>
                </a:moveTo>
                <a:lnTo>
                  <a:pt x="0" y="0"/>
                </a:lnTo>
                <a:lnTo>
                  <a:pt x="0" y="5729289"/>
                </a:lnTo>
                <a:lnTo>
                  <a:pt x="6235960" y="5729289"/>
                </a:lnTo>
                <a:lnTo>
                  <a:pt x="62359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60138"/>
            <a:ext cx="16230600" cy="5164322"/>
            <a:chOff x="0" y="0"/>
            <a:chExt cx="1277247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7247" cy="406400"/>
            </a:xfrm>
            <a:custGeom>
              <a:avLst/>
              <a:gdLst/>
              <a:ahLst/>
              <a:cxnLst/>
              <a:rect l="l" t="t" r="r" b="b"/>
              <a:pathLst>
                <a:path w="1277247" h="406400">
                  <a:moveTo>
                    <a:pt x="1074047" y="0"/>
                  </a:moveTo>
                  <a:cubicBezTo>
                    <a:pt x="1186271" y="0"/>
                    <a:pt x="1277247" y="90976"/>
                    <a:pt x="1277247" y="203200"/>
                  </a:cubicBezTo>
                  <a:cubicBezTo>
                    <a:pt x="1277247" y="315424"/>
                    <a:pt x="1186271" y="406400"/>
                    <a:pt x="107404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7724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736391" y="1152525"/>
            <a:ext cx="3596671" cy="143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</a:pPr>
            <a:r>
              <a:rPr lang="en-US" sz="4383" b="1">
                <a:solidFill>
                  <a:srgbClr val="FFFFFF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ctr">
              <a:lnSpc>
                <a:spcPts val="3506"/>
              </a:lnSpc>
            </a:pPr>
            <a:r>
              <a:rPr lang="en-US" sz="4383" b="1">
                <a:solidFill>
                  <a:srgbClr val="FFFFFF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ctr">
              <a:lnSpc>
                <a:spcPts val="3506"/>
              </a:lnSpc>
            </a:pPr>
            <a:r>
              <a:rPr lang="en-US" sz="4383" b="1" i="1">
                <a:solidFill>
                  <a:srgbClr val="FFDE59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832985" y="8873754"/>
            <a:ext cx="8622029" cy="467467"/>
            <a:chOff x="0" y="0"/>
            <a:chExt cx="7495697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95698" cy="406400"/>
            </a:xfrm>
            <a:custGeom>
              <a:avLst/>
              <a:gdLst/>
              <a:ahLst/>
              <a:cxnLst/>
              <a:rect l="l" t="t" r="r" b="b"/>
              <a:pathLst>
                <a:path w="7495698" h="406400">
                  <a:moveTo>
                    <a:pt x="7292498" y="0"/>
                  </a:moveTo>
                  <a:cubicBezTo>
                    <a:pt x="7404722" y="0"/>
                    <a:pt x="7495698" y="90976"/>
                    <a:pt x="7495698" y="203200"/>
                  </a:cubicBezTo>
                  <a:cubicBezTo>
                    <a:pt x="7495698" y="315424"/>
                    <a:pt x="7404722" y="406400"/>
                    <a:pt x="72924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49569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83156" y="8899524"/>
            <a:ext cx="10721688" cy="38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Lic</a:t>
            </a:r>
            <a:r>
              <a:rPr lang="en-US" sz="2299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. Rosario del Pilar Rivera R.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78494" y="3104025"/>
            <a:ext cx="15931012" cy="4876548"/>
            <a:chOff x="0" y="0"/>
            <a:chExt cx="1327653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27653" cy="406400"/>
            </a:xfrm>
            <a:custGeom>
              <a:avLst/>
              <a:gdLst/>
              <a:ahLst/>
              <a:cxnLst/>
              <a:rect l="l" t="t" r="r" b="b"/>
              <a:pathLst>
                <a:path w="1327653" h="406400">
                  <a:moveTo>
                    <a:pt x="1124453" y="0"/>
                  </a:moveTo>
                  <a:cubicBezTo>
                    <a:pt x="1236677" y="0"/>
                    <a:pt x="1327653" y="90976"/>
                    <a:pt x="1327653" y="203200"/>
                  </a:cubicBezTo>
                  <a:cubicBezTo>
                    <a:pt x="1327653" y="315424"/>
                    <a:pt x="1236677" y="406400"/>
                    <a:pt x="11244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276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954938" y="1028700"/>
            <a:ext cx="781453" cy="1382611"/>
          </a:xfrm>
          <a:custGeom>
            <a:avLst/>
            <a:gdLst/>
            <a:ahLst/>
            <a:cxnLst/>
            <a:rect l="l" t="t" r="r" b="b"/>
            <a:pathLst>
              <a:path w="781453" h="1382611">
                <a:moveTo>
                  <a:pt x="0" y="0"/>
                </a:moveTo>
                <a:lnTo>
                  <a:pt x="781453" y="0"/>
                </a:lnTo>
                <a:lnTo>
                  <a:pt x="781453" y="1382611"/>
                </a:lnTo>
                <a:lnTo>
                  <a:pt x="0" y="13826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2912" t="-102000" r="-365664" b="-102403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221014" y="4539992"/>
            <a:ext cx="9845971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12000" b="1" i="1" dirty="0">
                <a:solidFill>
                  <a:srgbClr val="000000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PROBLEMAS</a:t>
            </a:r>
            <a:r>
              <a:rPr lang="en-US" sz="12000" b="1" i="1" dirty="0">
                <a:solidFill>
                  <a:srgbClr val="FFDE59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  de Aprendizaje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C01C97A1-A990-489D-A12A-BB1DF2D6919D}"/>
              </a:ext>
            </a:extLst>
          </p:cNvPr>
          <p:cNvSpPr txBox="1"/>
          <p:nvPr/>
        </p:nvSpPr>
        <p:spPr>
          <a:xfrm>
            <a:off x="1295400" y="2287237"/>
            <a:ext cx="15021052" cy="7613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lnSpc>
                <a:spcPts val="50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PE" sz="2800" dirty="0">
                <a:latin typeface="Century Gothic" panose="020B0502020202020204" pitchFamily="34" charset="0"/>
              </a:rPr>
              <a:t>BIBLIA REINA VALERA 1960</a:t>
            </a:r>
          </a:p>
          <a:p>
            <a:pPr marL="571500" lvl="0" indent="-571500" algn="just">
              <a:lnSpc>
                <a:spcPts val="50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PE" sz="2800" dirty="0">
                <a:latin typeface="Century Gothic" panose="020B0502020202020204" pitchFamily="34" charset="0"/>
              </a:rPr>
              <a:t>ESCORIZA, J. (2002): Dificultades de aprendizaje: contenidos teóricos actividades prácticas. Barcelona: </a:t>
            </a:r>
            <a:r>
              <a:rPr lang="es-PE" sz="2800" dirty="0" err="1">
                <a:latin typeface="Century Gothic" panose="020B0502020202020204" pitchFamily="34" charset="0"/>
              </a:rPr>
              <a:t>Edicions</a:t>
            </a:r>
            <a:r>
              <a:rPr lang="es-PE" sz="2800" dirty="0">
                <a:latin typeface="Century Gothic" panose="020B0502020202020204" pitchFamily="34" charset="0"/>
              </a:rPr>
              <a:t> </a:t>
            </a:r>
            <a:r>
              <a:rPr lang="es-PE" sz="2800" dirty="0" err="1">
                <a:latin typeface="Century Gothic" panose="020B0502020202020204" pitchFamily="34" charset="0"/>
              </a:rPr>
              <a:t>Universitat</a:t>
            </a:r>
            <a:r>
              <a:rPr lang="es-PE" sz="2800" dirty="0">
                <a:latin typeface="Century Gothic" panose="020B0502020202020204" pitchFamily="34" charset="0"/>
              </a:rPr>
              <a:t> de Barcelona.</a:t>
            </a:r>
          </a:p>
          <a:p>
            <a:pPr marL="571500" lvl="0" indent="-571500" algn="just">
              <a:lnSpc>
                <a:spcPts val="50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00" dirty="0" err="1">
                <a:latin typeface="Century Gothic" panose="020B0502020202020204" pitchFamily="34" charset="0"/>
              </a:rPr>
              <a:t>Fiuza</a:t>
            </a:r>
            <a:r>
              <a:rPr lang="es-ES" sz="2800" dirty="0">
                <a:latin typeface="Century Gothic" panose="020B0502020202020204" pitchFamily="34" charset="0"/>
              </a:rPr>
              <a:t> </a:t>
            </a:r>
            <a:r>
              <a:rPr lang="es-ES" sz="2800" dirty="0" err="1">
                <a:latin typeface="Century Gothic" panose="020B0502020202020204" pitchFamily="34" charset="0"/>
              </a:rPr>
              <a:t>Asorey</a:t>
            </a:r>
            <a:r>
              <a:rPr lang="es-ES" sz="2800" dirty="0">
                <a:latin typeface="Century Gothic" panose="020B0502020202020204" pitchFamily="34" charset="0"/>
              </a:rPr>
              <a:t>, M. J. &amp; Fernández </a:t>
            </a:r>
            <a:r>
              <a:rPr lang="es-ES" sz="2800" dirty="0" err="1">
                <a:latin typeface="Century Gothic" panose="020B0502020202020204" pitchFamily="34" charset="0"/>
              </a:rPr>
              <a:t>Fernández</a:t>
            </a:r>
            <a:r>
              <a:rPr lang="es-ES" sz="2800" dirty="0">
                <a:latin typeface="Century Gothic" panose="020B0502020202020204" pitchFamily="34" charset="0"/>
              </a:rPr>
              <a:t>, M. M. (2014). Dificultades de aprendizaje y trastornos del desarrollo: Manual didáctico. Ediciones Pirámide.</a:t>
            </a:r>
            <a:endParaRPr lang="es-PE" sz="2800" dirty="0">
              <a:latin typeface="Century Gothic" panose="020B0502020202020204" pitchFamily="34" charset="0"/>
            </a:endParaRPr>
          </a:p>
          <a:p>
            <a:pPr marL="571500" lvl="0" indent="-571500" algn="just">
              <a:lnSpc>
                <a:spcPts val="50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00" dirty="0">
                <a:latin typeface="Century Gothic" panose="020B0502020202020204" pitchFamily="34" charset="0"/>
              </a:rPr>
              <a:t>Frostig, M. (1978). Test de desarrollo de la percepción visual. Ediciones Madrid.</a:t>
            </a:r>
          </a:p>
          <a:p>
            <a:pPr marL="571500" lvl="0" indent="-571500" algn="just">
              <a:lnSpc>
                <a:spcPts val="50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00" dirty="0">
                <a:latin typeface="Century Gothic" panose="020B0502020202020204" pitchFamily="34" charset="0"/>
              </a:rPr>
              <a:t>GESCHWIND, N. (1988): La dislexia en la perspectiva neurológica, cap. 1, 13-16.</a:t>
            </a:r>
          </a:p>
          <a:p>
            <a:pPr lvl="0" algn="just">
              <a:lnSpc>
                <a:spcPts val="5039"/>
              </a:lnSpc>
              <a:spcBef>
                <a:spcPct val="0"/>
              </a:spcBef>
            </a:pPr>
            <a:endParaRPr lang="es-ES" sz="2800" dirty="0">
              <a:latin typeface="Century Gothic" panose="020B0502020202020204" pitchFamily="34" charset="0"/>
            </a:endParaRPr>
          </a:p>
          <a:p>
            <a:pPr lvl="0" algn="just">
              <a:lnSpc>
                <a:spcPts val="5039"/>
              </a:lnSpc>
              <a:spcBef>
                <a:spcPct val="0"/>
              </a:spcBef>
            </a:pPr>
            <a:r>
              <a:rPr lang="es-ES" sz="2800" dirty="0">
                <a:latin typeface="Century Gothic" panose="020B0502020202020204" pitchFamily="34" charset="0"/>
              </a:rPr>
              <a:t>REFERENCIAS ELECTRONICAS:</a:t>
            </a:r>
          </a:p>
          <a:p>
            <a:pPr marL="571500" lvl="0" indent="-571500" algn="just">
              <a:lnSpc>
                <a:spcPts val="50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PE" sz="2800" dirty="0">
                <a:latin typeface="Century Gothic" panose="020B0502020202020204" pitchFamily="34" charset="0"/>
                <a:hlinkClick r:id="rId6"/>
              </a:rPr>
              <a:t>https://medlineplus.gov/spanish/learningdisabilities.html</a:t>
            </a:r>
            <a:endParaRPr lang="es-PE" sz="2800" dirty="0">
              <a:latin typeface="Century Gothic" panose="020B0502020202020204" pitchFamily="34" charset="0"/>
            </a:endParaRPr>
          </a:p>
          <a:p>
            <a:pPr marL="571500" lvl="0" indent="-571500" algn="just">
              <a:lnSpc>
                <a:spcPts val="50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PE" sz="2800" dirty="0">
                <a:latin typeface="Century Gothic" panose="020B0502020202020204" pitchFamily="34" charset="0"/>
                <a:hlinkClick r:id="rId7"/>
              </a:rPr>
              <a:t>https://kidshealth.org/es/kids/learning-disabilities.html</a:t>
            </a:r>
            <a:endParaRPr lang="es-PE" sz="2800" dirty="0">
              <a:latin typeface="Century Gothic" panose="020B0502020202020204" pitchFamily="34" charset="0"/>
            </a:endParaRPr>
          </a:p>
          <a:p>
            <a:pPr lvl="0" algn="just">
              <a:lnSpc>
                <a:spcPts val="5039"/>
              </a:lnSpc>
              <a:spcBef>
                <a:spcPct val="0"/>
              </a:spcBef>
            </a:pPr>
            <a:endParaRPr lang="es-PE" sz="2800" dirty="0">
              <a:latin typeface="Century Gothic" panose="020B0502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D269D4-9C4C-4978-8D32-A6C73AA03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958" y="-212340"/>
            <a:ext cx="12864081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49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2A73CF1A-2328-4AEF-81DE-F5C2DDEC3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499" y="836963"/>
            <a:ext cx="14850841" cy="85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4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7">
            <a:extLst>
              <a:ext uri="{FF2B5EF4-FFF2-40B4-BE49-F238E27FC236}">
                <a16:creationId xmlns:a16="http://schemas.microsoft.com/office/drawing/2014/main" id="{AEACB3C8-4A89-4FE9-8181-F629BEE4606E}"/>
              </a:ext>
            </a:extLst>
          </p:cNvPr>
          <p:cNvSpPr/>
          <p:nvPr/>
        </p:nvSpPr>
        <p:spPr>
          <a:xfrm>
            <a:off x="10923473" y="3653088"/>
            <a:ext cx="15914253" cy="6319405"/>
          </a:xfrm>
          <a:custGeom>
            <a:avLst/>
            <a:gdLst/>
            <a:ahLst/>
            <a:cxnLst/>
            <a:rect l="l" t="t" r="r" b="b"/>
            <a:pathLst>
              <a:path w="15914253" h="6319405">
                <a:moveTo>
                  <a:pt x="0" y="0"/>
                </a:moveTo>
                <a:lnTo>
                  <a:pt x="15914253" y="0"/>
                </a:lnTo>
                <a:lnTo>
                  <a:pt x="15914253" y="6319405"/>
                </a:lnTo>
                <a:lnTo>
                  <a:pt x="0" y="631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2FD10E3D-FC0F-47BD-8702-1B46465F979D}"/>
              </a:ext>
            </a:extLst>
          </p:cNvPr>
          <p:cNvSpPr/>
          <p:nvPr/>
        </p:nvSpPr>
        <p:spPr>
          <a:xfrm rot="-10800000" flipV="1">
            <a:off x="-8950962" y="3755082"/>
            <a:ext cx="16666453" cy="6618097"/>
          </a:xfrm>
          <a:custGeom>
            <a:avLst/>
            <a:gdLst/>
            <a:ahLst/>
            <a:cxnLst/>
            <a:rect l="l" t="t" r="r" b="b"/>
            <a:pathLst>
              <a:path w="16666453" h="6618097">
                <a:moveTo>
                  <a:pt x="0" y="6618097"/>
                </a:moveTo>
                <a:lnTo>
                  <a:pt x="16666452" y="6618097"/>
                </a:lnTo>
                <a:lnTo>
                  <a:pt x="16666452" y="0"/>
                </a:lnTo>
                <a:lnTo>
                  <a:pt x="0" y="0"/>
                </a:lnTo>
                <a:lnTo>
                  <a:pt x="0" y="661809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88A529-A635-40C0-8F9F-D663807BC37F}"/>
              </a:ext>
            </a:extLst>
          </p:cNvPr>
          <p:cNvSpPr txBox="1"/>
          <p:nvPr/>
        </p:nvSpPr>
        <p:spPr>
          <a:xfrm>
            <a:off x="3446195" y="1907613"/>
            <a:ext cx="10097310" cy="4589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 i="0">
                <a:effectLst/>
                <a:latin typeface="Century Gothic" panose="020B0502020202020204" pitchFamily="34" charset="0"/>
              </a:defRPr>
            </a:lvl1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"Tú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creaste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mis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entrañas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; me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formaste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en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el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vientre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de mi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madre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.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Te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alabo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porque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soy una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creación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admirable; ¡</a:t>
            </a:r>
            <a:r>
              <a:rPr lang="en-US" spc="43" dirty="0">
                <a:ea typeface="Halley"/>
                <a:cs typeface="Halley"/>
                <a:sym typeface="Halley"/>
              </a:rPr>
              <a:t>T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us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obras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son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maravillosas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, y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esto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lo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sé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pc="43" dirty="0" err="1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muy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bien</a:t>
            </a:r>
            <a:r>
              <a:rPr lang="en-US" spc="43" dirty="0">
                <a:ea typeface="Halley"/>
                <a:cs typeface="Halley"/>
                <a:sym typeface="Halley"/>
              </a:rPr>
              <a:t>”</a:t>
            </a:r>
            <a:r>
              <a:rPr lang="en-US" spc="43" dirty="0"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s-PE" dirty="0"/>
              <a:t>Salmos 139:13-14 (NVI)</a:t>
            </a:r>
            <a:endParaRPr lang="en-US" spc="43" dirty="0">
              <a:latin typeface="Century Gothic" panose="020B0502020202020204" pitchFamily="34" charset="0"/>
              <a:ea typeface="Halley"/>
              <a:cs typeface="Halley"/>
              <a:sym typeface="Halley"/>
            </a:endParaRPr>
          </a:p>
        </p:txBody>
      </p:sp>
      <p:sp>
        <p:nvSpPr>
          <p:cNvPr id="16" name="Freeform 27">
            <a:extLst>
              <a:ext uri="{FF2B5EF4-FFF2-40B4-BE49-F238E27FC236}">
                <a16:creationId xmlns:a16="http://schemas.microsoft.com/office/drawing/2014/main" id="{0DD1D546-A476-4EED-8662-9BE565AA7379}"/>
              </a:ext>
            </a:extLst>
          </p:cNvPr>
          <p:cNvSpPr/>
          <p:nvPr/>
        </p:nvSpPr>
        <p:spPr>
          <a:xfrm rot="-1666951">
            <a:off x="14819240" y="5334891"/>
            <a:ext cx="2030935" cy="1811202"/>
          </a:xfrm>
          <a:custGeom>
            <a:avLst/>
            <a:gdLst/>
            <a:ahLst/>
            <a:cxnLst/>
            <a:rect l="l" t="t" r="r" b="b"/>
            <a:pathLst>
              <a:path w="2323463" h="2018508">
                <a:moveTo>
                  <a:pt x="0" y="0"/>
                </a:moveTo>
                <a:lnTo>
                  <a:pt x="2323462" y="0"/>
                </a:lnTo>
                <a:lnTo>
                  <a:pt x="2323462" y="2018508"/>
                </a:lnTo>
                <a:lnTo>
                  <a:pt x="0" y="2018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F4D0AA59-0ADF-4ADB-90EF-727F502940CC}"/>
              </a:ext>
            </a:extLst>
          </p:cNvPr>
          <p:cNvSpPr/>
          <p:nvPr/>
        </p:nvSpPr>
        <p:spPr>
          <a:xfrm rot="-10064757">
            <a:off x="4046578" y="6655857"/>
            <a:ext cx="1734443" cy="1857502"/>
          </a:xfrm>
          <a:custGeom>
            <a:avLst/>
            <a:gdLst/>
            <a:ahLst/>
            <a:cxnLst/>
            <a:rect l="l" t="t" r="r" b="b"/>
            <a:pathLst>
              <a:path w="1734443" h="1857502">
                <a:moveTo>
                  <a:pt x="0" y="0"/>
                </a:moveTo>
                <a:lnTo>
                  <a:pt x="1734442" y="0"/>
                </a:lnTo>
                <a:lnTo>
                  <a:pt x="1734442" y="1857502"/>
                </a:lnTo>
                <a:lnTo>
                  <a:pt x="0" y="1857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24BCCCB8-7C9C-40C9-AC07-D545AB243EA4}"/>
              </a:ext>
            </a:extLst>
          </p:cNvPr>
          <p:cNvGrpSpPr/>
          <p:nvPr/>
        </p:nvGrpSpPr>
        <p:grpSpPr>
          <a:xfrm rot="-952256">
            <a:off x="770354" y="4602264"/>
            <a:ext cx="2893360" cy="3076678"/>
            <a:chOff x="0" y="0"/>
            <a:chExt cx="3857813" cy="4102238"/>
          </a:xfrm>
        </p:grpSpPr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186A6875-1C3C-474F-B0CB-57BF5B7797BB}"/>
                </a:ext>
              </a:extLst>
            </p:cNvPr>
            <p:cNvSpPr/>
            <p:nvPr/>
          </p:nvSpPr>
          <p:spPr>
            <a:xfrm>
              <a:off x="0" y="0"/>
              <a:ext cx="3857813" cy="4102238"/>
            </a:xfrm>
            <a:custGeom>
              <a:avLst/>
              <a:gdLst/>
              <a:ahLst/>
              <a:cxnLst/>
              <a:rect l="l" t="t" r="r" b="b"/>
              <a:pathLst>
                <a:path w="3857813" h="4102238">
                  <a:moveTo>
                    <a:pt x="0" y="0"/>
                  </a:moveTo>
                  <a:lnTo>
                    <a:pt x="3857813" y="0"/>
                  </a:lnTo>
                  <a:lnTo>
                    <a:pt x="3857813" y="4102238"/>
                  </a:lnTo>
                  <a:lnTo>
                    <a:pt x="0" y="4102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9C52F4CC-E8C1-4999-B501-019502A04013}"/>
                </a:ext>
              </a:extLst>
            </p:cNvPr>
            <p:cNvSpPr/>
            <p:nvPr/>
          </p:nvSpPr>
          <p:spPr>
            <a:xfrm>
              <a:off x="249649" y="265467"/>
              <a:ext cx="3358515" cy="3571305"/>
            </a:xfrm>
            <a:custGeom>
              <a:avLst/>
              <a:gdLst/>
              <a:ahLst/>
              <a:cxnLst/>
              <a:rect l="l" t="t" r="r" b="b"/>
              <a:pathLst>
                <a:path w="3358515" h="3571305">
                  <a:moveTo>
                    <a:pt x="0" y="0"/>
                  </a:moveTo>
                  <a:lnTo>
                    <a:pt x="3358515" y="0"/>
                  </a:lnTo>
                  <a:lnTo>
                    <a:pt x="3358515" y="3571304"/>
                  </a:lnTo>
                  <a:lnTo>
                    <a:pt x="0" y="3571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8">
            <a:extLst>
              <a:ext uri="{FF2B5EF4-FFF2-40B4-BE49-F238E27FC236}">
                <a16:creationId xmlns:a16="http://schemas.microsoft.com/office/drawing/2014/main" id="{0983BABD-6B3E-4715-A3FD-63B5E3DCA096}"/>
              </a:ext>
            </a:extLst>
          </p:cNvPr>
          <p:cNvSpPr/>
          <p:nvPr/>
        </p:nvSpPr>
        <p:spPr>
          <a:xfrm rot="-1571764">
            <a:off x="5995132" y="7620918"/>
            <a:ext cx="2075366" cy="2327535"/>
          </a:xfrm>
          <a:custGeom>
            <a:avLst/>
            <a:gdLst/>
            <a:ahLst/>
            <a:cxnLst/>
            <a:rect l="l" t="t" r="r" b="b"/>
            <a:pathLst>
              <a:path w="2075366" h="2327535">
                <a:moveTo>
                  <a:pt x="0" y="0"/>
                </a:moveTo>
                <a:lnTo>
                  <a:pt x="2075366" y="0"/>
                </a:lnTo>
                <a:lnTo>
                  <a:pt x="2075366" y="2327534"/>
                </a:lnTo>
                <a:lnTo>
                  <a:pt x="0" y="23275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Freeform 29">
            <a:extLst>
              <a:ext uri="{FF2B5EF4-FFF2-40B4-BE49-F238E27FC236}">
                <a16:creationId xmlns:a16="http://schemas.microsoft.com/office/drawing/2014/main" id="{FFA3954A-9F40-4D66-9493-E87F8FDD093A}"/>
              </a:ext>
            </a:extLst>
          </p:cNvPr>
          <p:cNvSpPr/>
          <p:nvPr/>
        </p:nvSpPr>
        <p:spPr>
          <a:xfrm rot="-682650" flipH="1">
            <a:off x="109707" y="2368959"/>
            <a:ext cx="1671221" cy="2108797"/>
          </a:xfrm>
          <a:custGeom>
            <a:avLst/>
            <a:gdLst/>
            <a:ahLst/>
            <a:cxnLst/>
            <a:rect l="l" t="t" r="r" b="b"/>
            <a:pathLst>
              <a:path w="1671221" h="2108797">
                <a:moveTo>
                  <a:pt x="1671222" y="0"/>
                </a:moveTo>
                <a:lnTo>
                  <a:pt x="0" y="0"/>
                </a:lnTo>
                <a:lnTo>
                  <a:pt x="0" y="2108796"/>
                </a:lnTo>
                <a:lnTo>
                  <a:pt x="1671222" y="2108796"/>
                </a:lnTo>
                <a:lnTo>
                  <a:pt x="167122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74B5A446-7820-43E0-8BE0-8E9BEC734F8D}"/>
              </a:ext>
            </a:extLst>
          </p:cNvPr>
          <p:cNvSpPr/>
          <p:nvPr/>
        </p:nvSpPr>
        <p:spPr>
          <a:xfrm>
            <a:off x="11693111" y="6120332"/>
            <a:ext cx="2355253" cy="2971928"/>
          </a:xfrm>
          <a:custGeom>
            <a:avLst/>
            <a:gdLst/>
            <a:ahLst/>
            <a:cxnLst/>
            <a:rect l="l" t="t" r="r" b="b"/>
            <a:pathLst>
              <a:path w="2355253" h="2971928">
                <a:moveTo>
                  <a:pt x="0" y="0"/>
                </a:moveTo>
                <a:lnTo>
                  <a:pt x="2355253" y="0"/>
                </a:lnTo>
                <a:lnTo>
                  <a:pt x="2355253" y="2971929"/>
                </a:lnTo>
                <a:lnTo>
                  <a:pt x="0" y="29719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077AA9AB-D91F-4752-AD14-785A8EFDC25E}"/>
              </a:ext>
            </a:extLst>
          </p:cNvPr>
          <p:cNvSpPr/>
          <p:nvPr/>
        </p:nvSpPr>
        <p:spPr>
          <a:xfrm rot="-1858932">
            <a:off x="13353352" y="8399593"/>
            <a:ext cx="1390023" cy="1013453"/>
          </a:xfrm>
          <a:custGeom>
            <a:avLst/>
            <a:gdLst/>
            <a:ahLst/>
            <a:cxnLst/>
            <a:rect l="l" t="t" r="r" b="b"/>
            <a:pathLst>
              <a:path w="1390023" h="1013453">
                <a:moveTo>
                  <a:pt x="0" y="0"/>
                </a:moveTo>
                <a:lnTo>
                  <a:pt x="1390024" y="0"/>
                </a:lnTo>
                <a:lnTo>
                  <a:pt x="1390024" y="1013453"/>
                </a:lnTo>
                <a:lnTo>
                  <a:pt x="0" y="1013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BD1076D7-80B2-403F-BDA5-B9C30AECFE6E}"/>
              </a:ext>
            </a:extLst>
          </p:cNvPr>
          <p:cNvSpPr/>
          <p:nvPr/>
        </p:nvSpPr>
        <p:spPr>
          <a:xfrm rot="733331">
            <a:off x="14541836" y="2896063"/>
            <a:ext cx="2039158" cy="2000924"/>
          </a:xfrm>
          <a:custGeom>
            <a:avLst/>
            <a:gdLst/>
            <a:ahLst/>
            <a:cxnLst/>
            <a:rect l="l" t="t" r="r" b="b"/>
            <a:pathLst>
              <a:path w="2039158" h="2000924">
                <a:moveTo>
                  <a:pt x="0" y="0"/>
                </a:moveTo>
                <a:lnTo>
                  <a:pt x="2039159" y="0"/>
                </a:lnTo>
                <a:lnTo>
                  <a:pt x="2039159" y="2000924"/>
                </a:lnTo>
                <a:lnTo>
                  <a:pt x="0" y="200092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69883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57D72AA8-666B-4B63-BCEB-BEA63EC3588D}"/>
              </a:ext>
            </a:extLst>
          </p:cNvPr>
          <p:cNvSpPr/>
          <p:nvPr/>
        </p:nvSpPr>
        <p:spPr>
          <a:xfrm>
            <a:off x="8825654" y="3731544"/>
            <a:ext cx="15914253" cy="6319405"/>
          </a:xfrm>
          <a:custGeom>
            <a:avLst/>
            <a:gdLst/>
            <a:ahLst/>
            <a:cxnLst/>
            <a:rect l="l" t="t" r="r" b="b"/>
            <a:pathLst>
              <a:path w="15914253" h="6319405">
                <a:moveTo>
                  <a:pt x="0" y="0"/>
                </a:moveTo>
                <a:lnTo>
                  <a:pt x="15914253" y="0"/>
                </a:lnTo>
                <a:lnTo>
                  <a:pt x="15914253" y="6319405"/>
                </a:lnTo>
                <a:lnTo>
                  <a:pt x="0" y="6319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00724" y="529448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22" name="Freeform 29">
            <a:extLst>
              <a:ext uri="{FF2B5EF4-FFF2-40B4-BE49-F238E27FC236}">
                <a16:creationId xmlns:a16="http://schemas.microsoft.com/office/drawing/2014/main" id="{FFA3954A-9F40-4D66-9493-E87F8FDD093A}"/>
              </a:ext>
            </a:extLst>
          </p:cNvPr>
          <p:cNvSpPr/>
          <p:nvPr/>
        </p:nvSpPr>
        <p:spPr>
          <a:xfrm rot="-682650" flipH="1">
            <a:off x="11597784" y="1653356"/>
            <a:ext cx="1671221" cy="2108797"/>
          </a:xfrm>
          <a:custGeom>
            <a:avLst/>
            <a:gdLst/>
            <a:ahLst/>
            <a:cxnLst/>
            <a:rect l="l" t="t" r="r" b="b"/>
            <a:pathLst>
              <a:path w="1671221" h="2108797">
                <a:moveTo>
                  <a:pt x="1671222" y="0"/>
                </a:moveTo>
                <a:lnTo>
                  <a:pt x="0" y="0"/>
                </a:lnTo>
                <a:lnTo>
                  <a:pt x="0" y="2108796"/>
                </a:lnTo>
                <a:lnTo>
                  <a:pt x="1671222" y="2108796"/>
                </a:lnTo>
                <a:lnTo>
                  <a:pt x="167122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9AF92D7-6C60-4FF2-BBD2-F9342F489E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6587" y="-455580"/>
            <a:ext cx="8845666" cy="3910452"/>
          </a:xfrm>
          <a:prstGeom prst="rect">
            <a:avLst/>
          </a:prstGeom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14A64BD9-C01B-4AC1-BECD-41266D45AF10}"/>
              </a:ext>
            </a:extLst>
          </p:cNvPr>
          <p:cNvSpPr/>
          <p:nvPr/>
        </p:nvSpPr>
        <p:spPr>
          <a:xfrm rot="-5741656">
            <a:off x="12465457" y="6535923"/>
            <a:ext cx="2207481" cy="2097107"/>
          </a:xfrm>
          <a:custGeom>
            <a:avLst/>
            <a:gdLst/>
            <a:ahLst/>
            <a:cxnLst/>
            <a:rect l="l" t="t" r="r" b="b"/>
            <a:pathLst>
              <a:path w="2207481" h="2097107">
                <a:moveTo>
                  <a:pt x="0" y="0"/>
                </a:moveTo>
                <a:lnTo>
                  <a:pt x="2207480" y="0"/>
                </a:lnTo>
                <a:lnTo>
                  <a:pt x="2207480" y="2097107"/>
                </a:lnTo>
                <a:lnTo>
                  <a:pt x="0" y="2097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31" name="Group 9">
            <a:extLst>
              <a:ext uri="{FF2B5EF4-FFF2-40B4-BE49-F238E27FC236}">
                <a16:creationId xmlns:a16="http://schemas.microsoft.com/office/drawing/2014/main" id="{118366E2-E45F-48D3-BB9C-8332D9754E19}"/>
              </a:ext>
            </a:extLst>
          </p:cNvPr>
          <p:cNvGrpSpPr/>
          <p:nvPr/>
        </p:nvGrpSpPr>
        <p:grpSpPr>
          <a:xfrm rot="-784841">
            <a:off x="14518354" y="4630278"/>
            <a:ext cx="2858249" cy="3370908"/>
            <a:chOff x="0" y="0"/>
            <a:chExt cx="3810999" cy="4494544"/>
          </a:xfrm>
        </p:grpSpPr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BD72A3F-F99C-488B-8B7B-ACBEC834EF25}"/>
                </a:ext>
              </a:extLst>
            </p:cNvPr>
            <p:cNvSpPr/>
            <p:nvPr/>
          </p:nvSpPr>
          <p:spPr>
            <a:xfrm>
              <a:off x="0" y="0"/>
              <a:ext cx="3810999" cy="4494544"/>
            </a:xfrm>
            <a:custGeom>
              <a:avLst/>
              <a:gdLst/>
              <a:ahLst/>
              <a:cxnLst/>
              <a:rect l="l" t="t" r="r" b="b"/>
              <a:pathLst>
                <a:path w="3810999" h="4494544">
                  <a:moveTo>
                    <a:pt x="0" y="0"/>
                  </a:moveTo>
                  <a:lnTo>
                    <a:pt x="3810999" y="0"/>
                  </a:lnTo>
                  <a:lnTo>
                    <a:pt x="3810999" y="4494544"/>
                  </a:lnTo>
                  <a:lnTo>
                    <a:pt x="0" y="449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C010FBF-A74A-40E9-8951-A337C0AAE2C4}"/>
                </a:ext>
              </a:extLst>
            </p:cNvPr>
            <p:cNvSpPr/>
            <p:nvPr/>
          </p:nvSpPr>
          <p:spPr>
            <a:xfrm>
              <a:off x="271193" y="319834"/>
              <a:ext cx="3268613" cy="3854876"/>
            </a:xfrm>
            <a:custGeom>
              <a:avLst/>
              <a:gdLst/>
              <a:ahLst/>
              <a:cxnLst/>
              <a:rect l="l" t="t" r="r" b="b"/>
              <a:pathLst>
                <a:path w="3268613" h="3854876">
                  <a:moveTo>
                    <a:pt x="0" y="0"/>
                  </a:moveTo>
                  <a:lnTo>
                    <a:pt x="3268613" y="0"/>
                  </a:lnTo>
                  <a:lnTo>
                    <a:pt x="3268613" y="3854876"/>
                  </a:lnTo>
                  <a:lnTo>
                    <a:pt x="0" y="3854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34" name="Freeform 12">
            <a:extLst>
              <a:ext uri="{FF2B5EF4-FFF2-40B4-BE49-F238E27FC236}">
                <a16:creationId xmlns:a16="http://schemas.microsoft.com/office/drawing/2014/main" id="{F6A6CD37-33CE-4FCC-A249-72E238BA1538}"/>
              </a:ext>
            </a:extLst>
          </p:cNvPr>
          <p:cNvSpPr/>
          <p:nvPr/>
        </p:nvSpPr>
        <p:spPr>
          <a:xfrm rot="-93694">
            <a:off x="15981369" y="2474118"/>
            <a:ext cx="1921845" cy="2031012"/>
          </a:xfrm>
          <a:custGeom>
            <a:avLst/>
            <a:gdLst/>
            <a:ahLst/>
            <a:cxnLst/>
            <a:rect l="l" t="t" r="r" b="b"/>
            <a:pathLst>
              <a:path w="1921845" h="2031012">
                <a:moveTo>
                  <a:pt x="0" y="0"/>
                </a:moveTo>
                <a:lnTo>
                  <a:pt x="1921845" y="0"/>
                </a:lnTo>
                <a:lnTo>
                  <a:pt x="1921845" y="2031012"/>
                </a:lnTo>
                <a:lnTo>
                  <a:pt x="0" y="20310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A00201EF-236A-42C1-81E2-348C56B42B4F}"/>
              </a:ext>
            </a:extLst>
          </p:cNvPr>
          <p:cNvSpPr/>
          <p:nvPr/>
        </p:nvSpPr>
        <p:spPr>
          <a:xfrm rot="-5898245">
            <a:off x="11706980" y="5739224"/>
            <a:ext cx="1452831" cy="1511397"/>
          </a:xfrm>
          <a:custGeom>
            <a:avLst/>
            <a:gdLst/>
            <a:ahLst/>
            <a:cxnLst/>
            <a:rect l="l" t="t" r="r" b="b"/>
            <a:pathLst>
              <a:path w="1452831" h="1511397">
                <a:moveTo>
                  <a:pt x="0" y="0"/>
                </a:moveTo>
                <a:lnTo>
                  <a:pt x="1452831" y="0"/>
                </a:lnTo>
                <a:lnTo>
                  <a:pt x="1452831" y="1511398"/>
                </a:lnTo>
                <a:lnTo>
                  <a:pt x="0" y="1511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B497D850-F35A-49C3-8986-4D4A04C6C903}"/>
              </a:ext>
            </a:extLst>
          </p:cNvPr>
          <p:cNvSpPr/>
          <p:nvPr/>
        </p:nvSpPr>
        <p:spPr>
          <a:xfrm rot="8755899">
            <a:off x="13307338" y="3141151"/>
            <a:ext cx="1513297" cy="1558639"/>
          </a:xfrm>
          <a:custGeom>
            <a:avLst/>
            <a:gdLst/>
            <a:ahLst/>
            <a:cxnLst/>
            <a:rect l="l" t="t" r="r" b="b"/>
            <a:pathLst>
              <a:path w="1513297" h="1558639">
                <a:moveTo>
                  <a:pt x="0" y="0"/>
                </a:moveTo>
                <a:lnTo>
                  <a:pt x="1513296" y="0"/>
                </a:lnTo>
                <a:lnTo>
                  <a:pt x="1513296" y="1558639"/>
                </a:lnTo>
                <a:lnTo>
                  <a:pt x="0" y="15586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Freeform 17">
            <a:extLst>
              <a:ext uri="{FF2B5EF4-FFF2-40B4-BE49-F238E27FC236}">
                <a16:creationId xmlns:a16="http://schemas.microsoft.com/office/drawing/2014/main" id="{21F9974A-5270-4548-A1D9-2A509A327EFC}"/>
              </a:ext>
            </a:extLst>
          </p:cNvPr>
          <p:cNvSpPr/>
          <p:nvPr/>
        </p:nvSpPr>
        <p:spPr>
          <a:xfrm rot="9005379">
            <a:off x="12650195" y="781937"/>
            <a:ext cx="1512587" cy="1650641"/>
          </a:xfrm>
          <a:custGeom>
            <a:avLst/>
            <a:gdLst/>
            <a:ahLst/>
            <a:cxnLst/>
            <a:rect l="l" t="t" r="r" b="b"/>
            <a:pathLst>
              <a:path w="1512587" h="1650641">
                <a:moveTo>
                  <a:pt x="0" y="0"/>
                </a:moveTo>
                <a:lnTo>
                  <a:pt x="1512587" y="0"/>
                </a:lnTo>
                <a:lnTo>
                  <a:pt x="1512587" y="1650640"/>
                </a:lnTo>
                <a:lnTo>
                  <a:pt x="0" y="1650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835E010A-14CF-4003-9D47-1AF3D73C8453}"/>
              </a:ext>
            </a:extLst>
          </p:cNvPr>
          <p:cNvSpPr txBox="1"/>
          <p:nvPr/>
        </p:nvSpPr>
        <p:spPr>
          <a:xfrm>
            <a:off x="450793" y="6246776"/>
            <a:ext cx="2713741" cy="1227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3599" u="none" strike="noStrike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Moises</a:t>
            </a:r>
          </a:p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3599" spc="-28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É</a:t>
            </a:r>
            <a:r>
              <a:rPr lang="en-US" sz="3599" u="none" strike="noStrike" spc="-28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xodo</a:t>
            </a:r>
            <a:r>
              <a:rPr lang="en-US" sz="3599" u="none" strike="noStrike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4:10</a:t>
            </a:r>
          </a:p>
        </p:txBody>
      </p:sp>
      <p:sp>
        <p:nvSpPr>
          <p:cNvPr id="44" name="TextBox 20">
            <a:extLst>
              <a:ext uri="{FF2B5EF4-FFF2-40B4-BE49-F238E27FC236}">
                <a16:creationId xmlns:a16="http://schemas.microsoft.com/office/drawing/2014/main" id="{A41BC277-CDA9-4419-B7CD-EB9D9C618838}"/>
              </a:ext>
            </a:extLst>
          </p:cNvPr>
          <p:cNvSpPr txBox="1"/>
          <p:nvPr/>
        </p:nvSpPr>
        <p:spPr>
          <a:xfrm>
            <a:off x="3736749" y="7608758"/>
            <a:ext cx="2920402" cy="1227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-28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Gedeón</a:t>
            </a:r>
            <a:endParaRPr lang="en-US" sz="3599" spc="-28" dirty="0">
              <a:solidFill>
                <a:srgbClr val="0A0807"/>
              </a:solidFill>
              <a:latin typeface="Century Gothic" panose="020B0502020202020204" pitchFamily="34" charset="0"/>
              <a:ea typeface="Halley"/>
              <a:cs typeface="Halley"/>
              <a:sym typeface="Halley"/>
            </a:endParaRPr>
          </a:p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3599" spc="-28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Jueces</a:t>
            </a:r>
            <a:r>
              <a:rPr lang="en-US" sz="3599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6:15</a:t>
            </a:r>
          </a:p>
        </p:txBody>
      </p:sp>
      <p:sp>
        <p:nvSpPr>
          <p:cNvPr id="45" name="TextBox 21">
            <a:extLst>
              <a:ext uri="{FF2B5EF4-FFF2-40B4-BE49-F238E27FC236}">
                <a16:creationId xmlns:a16="http://schemas.microsoft.com/office/drawing/2014/main" id="{DCCC9CE6-BB30-4300-A1F6-6BCC6B88818F}"/>
              </a:ext>
            </a:extLst>
          </p:cNvPr>
          <p:cNvSpPr txBox="1"/>
          <p:nvPr/>
        </p:nvSpPr>
        <p:spPr>
          <a:xfrm>
            <a:off x="7216833" y="6180745"/>
            <a:ext cx="4401167" cy="1227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Pablo</a:t>
            </a:r>
          </a:p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3599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(2 </a:t>
            </a:r>
            <a:r>
              <a:rPr lang="en-US" sz="3599" spc="-28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Corintios</a:t>
            </a:r>
            <a:r>
              <a:rPr lang="en-US" sz="3599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12:7-10)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5AF9EC6-B0B4-4F2F-A0B5-E983FE190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33" b="95000" l="9932" r="89932">
                        <a14:foregroundMark x1="55918" y1="12755" x2="41224" y2="13878"/>
                        <a14:foregroundMark x1="25578" y1="92041" x2="26122" y2="88878"/>
                        <a14:foregroundMark x1="30068" y1="92143" x2="71156" y2="90204"/>
                        <a14:foregroundMark x1="43265" y1="95102" x2="65170" y2="93469"/>
                        <a14:foregroundMark x1="65170" y1="93469" x2="66531" y2="93469"/>
                        <a14:foregroundMark x1="30748" y1="89490" x2="54150" y2="95102"/>
                        <a14:foregroundMark x1="54150" y1="95102" x2="66531" y2="90714"/>
                        <a14:foregroundMark x1="37551" y1="95000" x2="20272" y2="91633"/>
                        <a14:foregroundMark x1="70884" y1="90306" x2="65170" y2="92347"/>
                        <a14:foregroundMark x1="32245" y1="89184" x2="31973" y2="92653"/>
                        <a14:foregroundMark x1="60272" y1="7959" x2="44626" y2="6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210" y="2872072"/>
            <a:ext cx="2299539" cy="3066052"/>
          </a:xfrm>
          <a:prstGeom prst="rect">
            <a:avLst/>
          </a:prstGeom>
        </p:spPr>
      </p:pic>
      <p:pic>
        <p:nvPicPr>
          <p:cNvPr id="15362" name="Picture 2" descr="Gedeón">
            <a:extLst>
              <a:ext uri="{FF2B5EF4-FFF2-40B4-BE49-F238E27FC236}">
                <a16:creationId xmlns:a16="http://schemas.microsoft.com/office/drawing/2014/main" id="{696E2A95-26E3-498C-B1ED-9540A12F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97" y="3614619"/>
            <a:ext cx="2589976" cy="3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an Pablo Apostol">
            <a:extLst>
              <a:ext uri="{FF2B5EF4-FFF2-40B4-BE49-F238E27FC236}">
                <a16:creationId xmlns:a16="http://schemas.microsoft.com/office/drawing/2014/main" id="{93A4B09A-31A9-4F78-A201-9BDED3711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784" y="2667128"/>
            <a:ext cx="3467264" cy="34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37">
            <a:extLst>
              <a:ext uri="{FF2B5EF4-FFF2-40B4-BE49-F238E27FC236}">
                <a16:creationId xmlns:a16="http://schemas.microsoft.com/office/drawing/2014/main" id="{D1F3E810-06A1-4E27-BD1B-B5A526A447C0}"/>
              </a:ext>
            </a:extLst>
          </p:cNvPr>
          <p:cNvSpPr txBox="1"/>
          <p:nvPr/>
        </p:nvSpPr>
        <p:spPr>
          <a:xfrm>
            <a:off x="100939" y="9238301"/>
            <a:ext cx="11184370" cy="866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  <a:spcBef>
                <a:spcPct val="0"/>
              </a:spcBef>
            </a:pP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"Tú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creaste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mis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entrañas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; me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formaste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en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el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vientre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de mi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madre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.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Te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alabo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porque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soy una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creación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admirable; ¡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tus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obras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son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maravillosas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, y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esto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lo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sé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pc="43" dirty="0" err="1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muy</a:t>
            </a:r>
            <a:r>
              <a:rPr lang="en-US" spc="43" dirty="0">
                <a:solidFill>
                  <a:schemeClr val="bg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bien!“ </a:t>
            </a:r>
            <a:r>
              <a:rPr lang="es-PE" dirty="0">
                <a:solidFill>
                  <a:schemeClr val="bg1"/>
                </a:solidFill>
              </a:rPr>
              <a:t>Salmo 139:13-14 (NVI)</a:t>
            </a:r>
            <a:endParaRPr lang="en-US" spc="43" dirty="0">
              <a:solidFill>
                <a:schemeClr val="bg1"/>
              </a:solidFill>
              <a:latin typeface="Century Gothic" panose="020B0502020202020204" pitchFamily="34" charset="0"/>
              <a:ea typeface="Halley"/>
              <a:cs typeface="Halley"/>
              <a:sym typeface="Halley"/>
            </a:endParaRPr>
          </a:p>
        </p:txBody>
      </p:sp>
    </p:spTree>
    <p:extLst>
      <p:ext uri="{BB962C8B-B14F-4D97-AF65-F5344CB8AC3E}">
        <p14:creationId xmlns:p14="http://schemas.microsoft.com/office/powerpoint/2010/main" val="1377491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7">
            <a:extLst>
              <a:ext uri="{FF2B5EF4-FFF2-40B4-BE49-F238E27FC236}">
                <a16:creationId xmlns:a16="http://schemas.microsoft.com/office/drawing/2014/main" id="{AEACB3C8-4A89-4FE9-8181-F629BEE4606E}"/>
              </a:ext>
            </a:extLst>
          </p:cNvPr>
          <p:cNvSpPr/>
          <p:nvPr/>
        </p:nvSpPr>
        <p:spPr>
          <a:xfrm>
            <a:off x="10923473" y="3653088"/>
            <a:ext cx="15914253" cy="6319405"/>
          </a:xfrm>
          <a:custGeom>
            <a:avLst/>
            <a:gdLst/>
            <a:ahLst/>
            <a:cxnLst/>
            <a:rect l="l" t="t" r="r" b="b"/>
            <a:pathLst>
              <a:path w="15914253" h="6319405">
                <a:moveTo>
                  <a:pt x="0" y="0"/>
                </a:moveTo>
                <a:lnTo>
                  <a:pt x="15914253" y="0"/>
                </a:lnTo>
                <a:lnTo>
                  <a:pt x="15914253" y="6319405"/>
                </a:lnTo>
                <a:lnTo>
                  <a:pt x="0" y="631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2FD10E3D-FC0F-47BD-8702-1B46465F979D}"/>
              </a:ext>
            </a:extLst>
          </p:cNvPr>
          <p:cNvSpPr/>
          <p:nvPr/>
        </p:nvSpPr>
        <p:spPr>
          <a:xfrm rot="-10800000" flipV="1">
            <a:off x="-8950962" y="3755082"/>
            <a:ext cx="16666453" cy="6618097"/>
          </a:xfrm>
          <a:custGeom>
            <a:avLst/>
            <a:gdLst/>
            <a:ahLst/>
            <a:cxnLst/>
            <a:rect l="l" t="t" r="r" b="b"/>
            <a:pathLst>
              <a:path w="16666453" h="6618097">
                <a:moveTo>
                  <a:pt x="0" y="6618097"/>
                </a:moveTo>
                <a:lnTo>
                  <a:pt x="16666452" y="6618097"/>
                </a:lnTo>
                <a:lnTo>
                  <a:pt x="16666452" y="0"/>
                </a:lnTo>
                <a:lnTo>
                  <a:pt x="0" y="0"/>
                </a:lnTo>
                <a:lnTo>
                  <a:pt x="0" y="661809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37C6F9-3D09-4405-9903-B4C7749C89B6}"/>
              </a:ext>
            </a:extLst>
          </p:cNvPr>
          <p:cNvSpPr txBox="1"/>
          <p:nvPr/>
        </p:nvSpPr>
        <p:spPr>
          <a:xfrm>
            <a:off x="3689998" y="596047"/>
            <a:ext cx="915172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3800" b="1" i="0" dirty="0">
                <a:effectLst/>
                <a:latin typeface="Century Gothic" panose="020B0502020202020204" pitchFamily="34" charset="0"/>
              </a:rPr>
              <a:t>¿QUÉ ES?</a:t>
            </a:r>
            <a:endParaRPr lang="es-PE" sz="13800" b="1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88A529-A635-40C0-8F9F-D663807BC37F}"/>
              </a:ext>
            </a:extLst>
          </p:cNvPr>
          <p:cNvSpPr txBox="1"/>
          <p:nvPr/>
        </p:nvSpPr>
        <p:spPr>
          <a:xfrm>
            <a:off x="3645467" y="3265621"/>
            <a:ext cx="100973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 i="0"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s-ES" b="0" dirty="0"/>
              <a:t>Son alteraciones neurológicas que afectan la capacidad de los niños para adquirir habilidades académicas específicas, como leer, escribir, escuchar, hablar, razonar o hacer cálculos matemáticos.</a:t>
            </a:r>
          </a:p>
        </p:txBody>
      </p:sp>
      <p:sp>
        <p:nvSpPr>
          <p:cNvPr id="16" name="Freeform 27">
            <a:extLst>
              <a:ext uri="{FF2B5EF4-FFF2-40B4-BE49-F238E27FC236}">
                <a16:creationId xmlns:a16="http://schemas.microsoft.com/office/drawing/2014/main" id="{0DD1D546-A476-4EED-8662-9BE565AA7379}"/>
              </a:ext>
            </a:extLst>
          </p:cNvPr>
          <p:cNvSpPr/>
          <p:nvPr/>
        </p:nvSpPr>
        <p:spPr>
          <a:xfrm rot="-1666951">
            <a:off x="14819240" y="5334891"/>
            <a:ext cx="2030935" cy="1811202"/>
          </a:xfrm>
          <a:custGeom>
            <a:avLst/>
            <a:gdLst/>
            <a:ahLst/>
            <a:cxnLst/>
            <a:rect l="l" t="t" r="r" b="b"/>
            <a:pathLst>
              <a:path w="2323463" h="2018508">
                <a:moveTo>
                  <a:pt x="0" y="0"/>
                </a:moveTo>
                <a:lnTo>
                  <a:pt x="2323462" y="0"/>
                </a:lnTo>
                <a:lnTo>
                  <a:pt x="2323462" y="2018508"/>
                </a:lnTo>
                <a:lnTo>
                  <a:pt x="0" y="2018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F4D0AA59-0ADF-4ADB-90EF-727F502940CC}"/>
              </a:ext>
            </a:extLst>
          </p:cNvPr>
          <p:cNvSpPr/>
          <p:nvPr/>
        </p:nvSpPr>
        <p:spPr>
          <a:xfrm rot="-10064757">
            <a:off x="4046578" y="6655857"/>
            <a:ext cx="1734443" cy="1857502"/>
          </a:xfrm>
          <a:custGeom>
            <a:avLst/>
            <a:gdLst/>
            <a:ahLst/>
            <a:cxnLst/>
            <a:rect l="l" t="t" r="r" b="b"/>
            <a:pathLst>
              <a:path w="1734443" h="1857502">
                <a:moveTo>
                  <a:pt x="0" y="0"/>
                </a:moveTo>
                <a:lnTo>
                  <a:pt x="1734442" y="0"/>
                </a:lnTo>
                <a:lnTo>
                  <a:pt x="1734442" y="1857502"/>
                </a:lnTo>
                <a:lnTo>
                  <a:pt x="0" y="1857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24BCCCB8-7C9C-40C9-AC07-D545AB243EA4}"/>
              </a:ext>
            </a:extLst>
          </p:cNvPr>
          <p:cNvGrpSpPr/>
          <p:nvPr/>
        </p:nvGrpSpPr>
        <p:grpSpPr>
          <a:xfrm rot="-952256">
            <a:off x="770354" y="4602264"/>
            <a:ext cx="2893360" cy="3076678"/>
            <a:chOff x="0" y="0"/>
            <a:chExt cx="3857813" cy="4102238"/>
          </a:xfrm>
        </p:grpSpPr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186A6875-1C3C-474F-B0CB-57BF5B7797BB}"/>
                </a:ext>
              </a:extLst>
            </p:cNvPr>
            <p:cNvSpPr/>
            <p:nvPr/>
          </p:nvSpPr>
          <p:spPr>
            <a:xfrm>
              <a:off x="0" y="0"/>
              <a:ext cx="3857813" cy="4102238"/>
            </a:xfrm>
            <a:custGeom>
              <a:avLst/>
              <a:gdLst/>
              <a:ahLst/>
              <a:cxnLst/>
              <a:rect l="l" t="t" r="r" b="b"/>
              <a:pathLst>
                <a:path w="3857813" h="4102238">
                  <a:moveTo>
                    <a:pt x="0" y="0"/>
                  </a:moveTo>
                  <a:lnTo>
                    <a:pt x="3857813" y="0"/>
                  </a:lnTo>
                  <a:lnTo>
                    <a:pt x="3857813" y="4102238"/>
                  </a:lnTo>
                  <a:lnTo>
                    <a:pt x="0" y="4102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9C52F4CC-E8C1-4999-B501-019502A04013}"/>
                </a:ext>
              </a:extLst>
            </p:cNvPr>
            <p:cNvSpPr/>
            <p:nvPr/>
          </p:nvSpPr>
          <p:spPr>
            <a:xfrm>
              <a:off x="249649" y="265467"/>
              <a:ext cx="3358515" cy="3571305"/>
            </a:xfrm>
            <a:custGeom>
              <a:avLst/>
              <a:gdLst/>
              <a:ahLst/>
              <a:cxnLst/>
              <a:rect l="l" t="t" r="r" b="b"/>
              <a:pathLst>
                <a:path w="3358515" h="3571305">
                  <a:moveTo>
                    <a:pt x="0" y="0"/>
                  </a:moveTo>
                  <a:lnTo>
                    <a:pt x="3358515" y="0"/>
                  </a:lnTo>
                  <a:lnTo>
                    <a:pt x="3358515" y="3571304"/>
                  </a:lnTo>
                  <a:lnTo>
                    <a:pt x="0" y="3571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8">
            <a:extLst>
              <a:ext uri="{FF2B5EF4-FFF2-40B4-BE49-F238E27FC236}">
                <a16:creationId xmlns:a16="http://schemas.microsoft.com/office/drawing/2014/main" id="{0983BABD-6B3E-4715-A3FD-63B5E3DCA096}"/>
              </a:ext>
            </a:extLst>
          </p:cNvPr>
          <p:cNvSpPr/>
          <p:nvPr/>
        </p:nvSpPr>
        <p:spPr>
          <a:xfrm rot="-1571764">
            <a:off x="5995132" y="7620918"/>
            <a:ext cx="2075366" cy="2327535"/>
          </a:xfrm>
          <a:custGeom>
            <a:avLst/>
            <a:gdLst/>
            <a:ahLst/>
            <a:cxnLst/>
            <a:rect l="l" t="t" r="r" b="b"/>
            <a:pathLst>
              <a:path w="2075366" h="2327535">
                <a:moveTo>
                  <a:pt x="0" y="0"/>
                </a:moveTo>
                <a:lnTo>
                  <a:pt x="2075366" y="0"/>
                </a:lnTo>
                <a:lnTo>
                  <a:pt x="2075366" y="2327534"/>
                </a:lnTo>
                <a:lnTo>
                  <a:pt x="0" y="23275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Freeform 29">
            <a:extLst>
              <a:ext uri="{FF2B5EF4-FFF2-40B4-BE49-F238E27FC236}">
                <a16:creationId xmlns:a16="http://schemas.microsoft.com/office/drawing/2014/main" id="{FFA3954A-9F40-4D66-9493-E87F8FDD093A}"/>
              </a:ext>
            </a:extLst>
          </p:cNvPr>
          <p:cNvSpPr/>
          <p:nvPr/>
        </p:nvSpPr>
        <p:spPr>
          <a:xfrm rot="-682650" flipH="1">
            <a:off x="109707" y="2368959"/>
            <a:ext cx="1671221" cy="2108797"/>
          </a:xfrm>
          <a:custGeom>
            <a:avLst/>
            <a:gdLst/>
            <a:ahLst/>
            <a:cxnLst/>
            <a:rect l="l" t="t" r="r" b="b"/>
            <a:pathLst>
              <a:path w="1671221" h="2108797">
                <a:moveTo>
                  <a:pt x="1671222" y="0"/>
                </a:moveTo>
                <a:lnTo>
                  <a:pt x="0" y="0"/>
                </a:lnTo>
                <a:lnTo>
                  <a:pt x="0" y="2108796"/>
                </a:lnTo>
                <a:lnTo>
                  <a:pt x="1671222" y="2108796"/>
                </a:lnTo>
                <a:lnTo>
                  <a:pt x="167122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74B5A446-7820-43E0-8BE0-8E9BEC734F8D}"/>
              </a:ext>
            </a:extLst>
          </p:cNvPr>
          <p:cNvSpPr/>
          <p:nvPr/>
        </p:nvSpPr>
        <p:spPr>
          <a:xfrm>
            <a:off x="11693111" y="6120332"/>
            <a:ext cx="2355253" cy="2971928"/>
          </a:xfrm>
          <a:custGeom>
            <a:avLst/>
            <a:gdLst/>
            <a:ahLst/>
            <a:cxnLst/>
            <a:rect l="l" t="t" r="r" b="b"/>
            <a:pathLst>
              <a:path w="2355253" h="2971928">
                <a:moveTo>
                  <a:pt x="0" y="0"/>
                </a:moveTo>
                <a:lnTo>
                  <a:pt x="2355253" y="0"/>
                </a:lnTo>
                <a:lnTo>
                  <a:pt x="2355253" y="2971929"/>
                </a:lnTo>
                <a:lnTo>
                  <a:pt x="0" y="29719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077AA9AB-D91F-4752-AD14-785A8EFDC25E}"/>
              </a:ext>
            </a:extLst>
          </p:cNvPr>
          <p:cNvSpPr/>
          <p:nvPr/>
        </p:nvSpPr>
        <p:spPr>
          <a:xfrm rot="-1858932">
            <a:off x="13353352" y="8399593"/>
            <a:ext cx="1390023" cy="1013453"/>
          </a:xfrm>
          <a:custGeom>
            <a:avLst/>
            <a:gdLst/>
            <a:ahLst/>
            <a:cxnLst/>
            <a:rect l="l" t="t" r="r" b="b"/>
            <a:pathLst>
              <a:path w="1390023" h="1013453">
                <a:moveTo>
                  <a:pt x="0" y="0"/>
                </a:moveTo>
                <a:lnTo>
                  <a:pt x="1390024" y="0"/>
                </a:lnTo>
                <a:lnTo>
                  <a:pt x="1390024" y="1013453"/>
                </a:lnTo>
                <a:lnTo>
                  <a:pt x="0" y="1013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BD1076D7-80B2-403F-BDA5-B9C30AECFE6E}"/>
              </a:ext>
            </a:extLst>
          </p:cNvPr>
          <p:cNvSpPr/>
          <p:nvPr/>
        </p:nvSpPr>
        <p:spPr>
          <a:xfrm rot="733331">
            <a:off x="14541836" y="2896063"/>
            <a:ext cx="2039158" cy="2000924"/>
          </a:xfrm>
          <a:custGeom>
            <a:avLst/>
            <a:gdLst/>
            <a:ahLst/>
            <a:cxnLst/>
            <a:rect l="l" t="t" r="r" b="b"/>
            <a:pathLst>
              <a:path w="2039158" h="2000924">
                <a:moveTo>
                  <a:pt x="0" y="0"/>
                </a:moveTo>
                <a:lnTo>
                  <a:pt x="2039159" y="0"/>
                </a:lnTo>
                <a:lnTo>
                  <a:pt x="2039159" y="2000924"/>
                </a:lnTo>
                <a:lnTo>
                  <a:pt x="0" y="200092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>
            <a:extLst>
              <a:ext uri="{FF2B5EF4-FFF2-40B4-BE49-F238E27FC236}">
                <a16:creationId xmlns:a16="http://schemas.microsoft.com/office/drawing/2014/main" id="{79B32611-C4BB-4C57-A5B8-0F07E4CC830B}"/>
              </a:ext>
            </a:extLst>
          </p:cNvPr>
          <p:cNvSpPr/>
          <p:nvPr/>
        </p:nvSpPr>
        <p:spPr>
          <a:xfrm rot="-10800000" flipV="1">
            <a:off x="-10116914" y="3828764"/>
            <a:ext cx="16666453" cy="6618097"/>
          </a:xfrm>
          <a:custGeom>
            <a:avLst/>
            <a:gdLst/>
            <a:ahLst/>
            <a:cxnLst/>
            <a:rect l="l" t="t" r="r" b="b"/>
            <a:pathLst>
              <a:path w="16666453" h="6618097">
                <a:moveTo>
                  <a:pt x="0" y="6618096"/>
                </a:moveTo>
                <a:lnTo>
                  <a:pt x="16666452" y="6618096"/>
                </a:lnTo>
                <a:lnTo>
                  <a:pt x="16666452" y="0"/>
                </a:lnTo>
                <a:lnTo>
                  <a:pt x="0" y="0"/>
                </a:lnTo>
                <a:lnTo>
                  <a:pt x="0" y="661809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1">
            <a:extLst>
              <a:ext uri="{FF2B5EF4-FFF2-40B4-BE49-F238E27FC236}">
                <a16:creationId xmlns:a16="http://schemas.microsoft.com/office/drawing/2014/main" id="{882C4AF5-2CE4-4571-AE34-50306DE1B4A4}"/>
              </a:ext>
            </a:extLst>
          </p:cNvPr>
          <p:cNvGrpSpPr/>
          <p:nvPr/>
        </p:nvGrpSpPr>
        <p:grpSpPr>
          <a:xfrm rot="-952256">
            <a:off x="-59161" y="5984621"/>
            <a:ext cx="2893360" cy="3076678"/>
            <a:chOff x="0" y="0"/>
            <a:chExt cx="3857813" cy="4102238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63FDBA62-B67E-44B6-BF06-AB514248197F}"/>
                </a:ext>
              </a:extLst>
            </p:cNvPr>
            <p:cNvSpPr/>
            <p:nvPr/>
          </p:nvSpPr>
          <p:spPr>
            <a:xfrm>
              <a:off x="0" y="0"/>
              <a:ext cx="3857813" cy="4102238"/>
            </a:xfrm>
            <a:custGeom>
              <a:avLst/>
              <a:gdLst/>
              <a:ahLst/>
              <a:cxnLst/>
              <a:rect l="l" t="t" r="r" b="b"/>
              <a:pathLst>
                <a:path w="3857813" h="4102238">
                  <a:moveTo>
                    <a:pt x="0" y="0"/>
                  </a:moveTo>
                  <a:lnTo>
                    <a:pt x="3857813" y="0"/>
                  </a:lnTo>
                  <a:lnTo>
                    <a:pt x="3857813" y="4102238"/>
                  </a:lnTo>
                  <a:lnTo>
                    <a:pt x="0" y="4102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DA7AB98C-79A3-4A09-A9B5-B10F44B5C929}"/>
                </a:ext>
              </a:extLst>
            </p:cNvPr>
            <p:cNvSpPr/>
            <p:nvPr/>
          </p:nvSpPr>
          <p:spPr>
            <a:xfrm>
              <a:off x="249649" y="265467"/>
              <a:ext cx="3358515" cy="3571305"/>
            </a:xfrm>
            <a:custGeom>
              <a:avLst/>
              <a:gdLst/>
              <a:ahLst/>
              <a:cxnLst/>
              <a:rect l="l" t="t" r="r" b="b"/>
              <a:pathLst>
                <a:path w="3358515" h="3571305">
                  <a:moveTo>
                    <a:pt x="0" y="0"/>
                  </a:moveTo>
                  <a:lnTo>
                    <a:pt x="3358515" y="0"/>
                  </a:lnTo>
                  <a:lnTo>
                    <a:pt x="3358515" y="3571304"/>
                  </a:lnTo>
                  <a:lnTo>
                    <a:pt x="0" y="3571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67737" y="836963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95A8BA3-8734-403B-9EA7-ED9D036DE9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0250" y="-606393"/>
            <a:ext cx="13358060" cy="98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3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39426" y="379724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t="-56802" b="-42577"/>
            </a:stretch>
          </a:blipFill>
        </p:spPr>
        <p:txBody>
          <a:bodyPr/>
          <a:lstStyle/>
          <a:p>
            <a:endParaRPr lang="es-PE" dirty="0"/>
          </a:p>
        </p:txBody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E38B4FC6-7B1F-4AC2-89D7-37A83B56DE3F}"/>
              </a:ext>
            </a:extLst>
          </p:cNvPr>
          <p:cNvGrpSpPr/>
          <p:nvPr/>
        </p:nvGrpSpPr>
        <p:grpSpPr>
          <a:xfrm rot="153823">
            <a:off x="2380906" y="2524997"/>
            <a:ext cx="5988463" cy="1277970"/>
            <a:chOff x="-2611" y="-109662"/>
            <a:chExt cx="1057208" cy="424304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6C298531-25EF-480C-B387-AFA3E68E8CCB}"/>
                </a:ext>
              </a:extLst>
            </p:cNvPr>
            <p:cNvSpPr/>
            <p:nvPr/>
          </p:nvSpPr>
          <p:spPr>
            <a:xfrm>
              <a:off x="0" y="0"/>
              <a:ext cx="1054597" cy="271904"/>
            </a:xfrm>
            <a:custGeom>
              <a:avLst/>
              <a:gdLst/>
              <a:ahLst/>
              <a:cxnLst/>
              <a:rect l="l" t="t" r="r" b="b"/>
              <a:pathLst>
                <a:path w="1054597" h="271904">
                  <a:moveTo>
                    <a:pt x="27216" y="0"/>
                  </a:moveTo>
                  <a:lnTo>
                    <a:pt x="1027381" y="0"/>
                  </a:lnTo>
                  <a:cubicBezTo>
                    <a:pt x="1042412" y="0"/>
                    <a:pt x="1054597" y="12185"/>
                    <a:pt x="1054597" y="27216"/>
                  </a:cubicBezTo>
                  <a:lnTo>
                    <a:pt x="1054597" y="244688"/>
                  </a:lnTo>
                  <a:cubicBezTo>
                    <a:pt x="1054597" y="251906"/>
                    <a:pt x="1051730" y="258829"/>
                    <a:pt x="1046626" y="263933"/>
                  </a:cubicBezTo>
                  <a:cubicBezTo>
                    <a:pt x="1041522" y="269037"/>
                    <a:pt x="1034599" y="271904"/>
                    <a:pt x="1027381" y="271904"/>
                  </a:cubicBezTo>
                  <a:lnTo>
                    <a:pt x="27216" y="271904"/>
                  </a:lnTo>
                  <a:cubicBezTo>
                    <a:pt x="19998" y="271904"/>
                    <a:pt x="13075" y="269037"/>
                    <a:pt x="7971" y="263933"/>
                  </a:cubicBezTo>
                  <a:cubicBezTo>
                    <a:pt x="2867" y="258829"/>
                    <a:pt x="0" y="251906"/>
                    <a:pt x="0" y="244688"/>
                  </a:cubicBezTo>
                  <a:lnTo>
                    <a:pt x="0" y="27216"/>
                  </a:lnTo>
                  <a:cubicBezTo>
                    <a:pt x="0" y="19998"/>
                    <a:pt x="2867" y="13075"/>
                    <a:pt x="7971" y="7971"/>
                  </a:cubicBezTo>
                  <a:cubicBezTo>
                    <a:pt x="13075" y="2867"/>
                    <a:pt x="19998" y="0"/>
                    <a:pt x="27216" y="0"/>
                  </a:cubicBezTo>
                  <a:close/>
                </a:path>
              </a:pathLst>
            </a:custGeom>
            <a:solidFill>
              <a:srgbClr val="9ADDD1"/>
            </a:solidFill>
            <a:ln w="47625" cap="rnd">
              <a:solidFill>
                <a:srgbClr val="0A0807"/>
              </a:solidFill>
              <a:prstDash val="solid"/>
              <a:round/>
            </a:ln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9E4E7561-8FE3-4EB1-BEB0-5C46389162E8}"/>
                </a:ext>
              </a:extLst>
            </p:cNvPr>
            <p:cNvSpPr txBox="1"/>
            <p:nvPr/>
          </p:nvSpPr>
          <p:spPr>
            <a:xfrm>
              <a:off x="-2611" y="-109662"/>
              <a:ext cx="1054597" cy="4243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319"/>
                </a:lnSpc>
                <a:spcBef>
                  <a:spcPct val="0"/>
                </a:spcBef>
              </a:pPr>
              <a:r>
                <a:rPr lang="en-US" sz="3200" u="none" strike="noStrike" spc="-30" dirty="0">
                  <a:solidFill>
                    <a:srgbClr val="FF3131"/>
                  </a:solidFill>
                  <a:latin typeface="Century Gothic" panose="020B0502020202020204" pitchFamily="34" charset="0"/>
                  <a:ea typeface="Halley"/>
                  <a:cs typeface="Halley"/>
                  <a:sym typeface="Halley"/>
                </a:rPr>
                <a:t>DISGRAFIA- DISORTOGRAFIA</a:t>
              </a:r>
            </a:p>
          </p:txBody>
        </p:sp>
      </p:grpSp>
      <p:grpSp>
        <p:nvGrpSpPr>
          <p:cNvPr id="27" name="Group 7">
            <a:extLst>
              <a:ext uri="{FF2B5EF4-FFF2-40B4-BE49-F238E27FC236}">
                <a16:creationId xmlns:a16="http://schemas.microsoft.com/office/drawing/2014/main" id="{6DB4DB70-ECC1-4D62-BB92-29B4742FAF25}"/>
              </a:ext>
            </a:extLst>
          </p:cNvPr>
          <p:cNvGrpSpPr/>
          <p:nvPr/>
        </p:nvGrpSpPr>
        <p:grpSpPr>
          <a:xfrm rot="-256029">
            <a:off x="9575053" y="1455987"/>
            <a:ext cx="6394275" cy="2290477"/>
            <a:chOff x="-57751" y="-294194"/>
            <a:chExt cx="1077154" cy="404363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9E6ECD9E-A2E0-472D-8540-AD523E5189AB}"/>
                </a:ext>
              </a:extLst>
            </p:cNvPr>
            <p:cNvSpPr/>
            <p:nvPr/>
          </p:nvSpPr>
          <p:spPr>
            <a:xfrm>
              <a:off x="-35194" y="-167620"/>
              <a:ext cx="1054597" cy="261488"/>
            </a:xfrm>
            <a:custGeom>
              <a:avLst/>
              <a:gdLst/>
              <a:ahLst/>
              <a:cxnLst/>
              <a:rect l="l" t="t" r="r" b="b"/>
              <a:pathLst>
                <a:path w="1054597" h="261488">
                  <a:moveTo>
                    <a:pt x="27216" y="0"/>
                  </a:moveTo>
                  <a:lnTo>
                    <a:pt x="1027381" y="0"/>
                  </a:lnTo>
                  <a:cubicBezTo>
                    <a:pt x="1042412" y="0"/>
                    <a:pt x="1054597" y="12185"/>
                    <a:pt x="1054597" y="27216"/>
                  </a:cubicBezTo>
                  <a:lnTo>
                    <a:pt x="1054597" y="234272"/>
                  </a:lnTo>
                  <a:cubicBezTo>
                    <a:pt x="1054597" y="241490"/>
                    <a:pt x="1051730" y="248412"/>
                    <a:pt x="1046626" y="253516"/>
                  </a:cubicBezTo>
                  <a:cubicBezTo>
                    <a:pt x="1041522" y="258620"/>
                    <a:pt x="1034599" y="261488"/>
                    <a:pt x="1027381" y="261488"/>
                  </a:cubicBezTo>
                  <a:lnTo>
                    <a:pt x="27216" y="261488"/>
                  </a:lnTo>
                  <a:cubicBezTo>
                    <a:pt x="19998" y="261488"/>
                    <a:pt x="13075" y="258620"/>
                    <a:pt x="7971" y="253516"/>
                  </a:cubicBezTo>
                  <a:cubicBezTo>
                    <a:pt x="2867" y="248412"/>
                    <a:pt x="0" y="241490"/>
                    <a:pt x="0" y="234272"/>
                  </a:cubicBezTo>
                  <a:lnTo>
                    <a:pt x="0" y="27216"/>
                  </a:lnTo>
                  <a:cubicBezTo>
                    <a:pt x="0" y="19998"/>
                    <a:pt x="2867" y="13075"/>
                    <a:pt x="7971" y="7971"/>
                  </a:cubicBezTo>
                  <a:cubicBezTo>
                    <a:pt x="13075" y="2867"/>
                    <a:pt x="19998" y="0"/>
                    <a:pt x="27216" y="0"/>
                  </a:cubicBezTo>
                  <a:close/>
                </a:path>
              </a:pathLst>
            </a:custGeom>
            <a:solidFill>
              <a:srgbClr val="9ADDD1"/>
            </a:solidFill>
            <a:ln w="47625" cap="rnd">
              <a:solidFill>
                <a:srgbClr val="0A0807"/>
              </a:solidFill>
              <a:prstDash val="solid"/>
              <a:round/>
            </a:ln>
          </p:spPr>
          <p:txBody>
            <a:bodyPr/>
            <a:lstStyle/>
            <a:p>
              <a:endParaRPr lang="es-PE" dirty="0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CDA78CE8-10ED-4351-BACB-38EF1827B9E1}"/>
                </a:ext>
              </a:extLst>
            </p:cNvPr>
            <p:cNvSpPr txBox="1"/>
            <p:nvPr/>
          </p:nvSpPr>
          <p:spPr>
            <a:xfrm>
              <a:off x="-57751" y="-294194"/>
              <a:ext cx="1054597" cy="40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endParaRPr lang="en-US" sz="2800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endParaRPr>
            </a:p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2800" spc="-28" dirty="0">
                  <a:solidFill>
                    <a:srgbClr val="0A0807"/>
                  </a:solidFill>
                  <a:latin typeface="Century Gothic" panose="020B0502020202020204" pitchFamily="34" charset="0"/>
                  <a:ea typeface="Halley"/>
                  <a:cs typeface="Halley"/>
                  <a:sym typeface="Halley"/>
                </a:rPr>
                <a:t>TRASTORNO DE EXPRESION ESCRITA</a:t>
              </a:r>
            </a:p>
          </p:txBody>
        </p:sp>
      </p:grpSp>
      <p:grpSp>
        <p:nvGrpSpPr>
          <p:cNvPr id="39" name="Group 10">
            <a:extLst>
              <a:ext uri="{FF2B5EF4-FFF2-40B4-BE49-F238E27FC236}">
                <a16:creationId xmlns:a16="http://schemas.microsoft.com/office/drawing/2014/main" id="{294060FD-22E8-4C12-88ED-477DD4C114E6}"/>
              </a:ext>
            </a:extLst>
          </p:cNvPr>
          <p:cNvGrpSpPr/>
          <p:nvPr/>
        </p:nvGrpSpPr>
        <p:grpSpPr>
          <a:xfrm>
            <a:off x="2191477" y="6213052"/>
            <a:ext cx="5973673" cy="1481175"/>
            <a:chOff x="0" y="0"/>
            <a:chExt cx="1054597" cy="261488"/>
          </a:xfrm>
        </p:grpSpPr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A0A51FCC-F37D-471C-A325-5FAE596EFD3C}"/>
                </a:ext>
              </a:extLst>
            </p:cNvPr>
            <p:cNvSpPr/>
            <p:nvPr/>
          </p:nvSpPr>
          <p:spPr>
            <a:xfrm>
              <a:off x="0" y="0"/>
              <a:ext cx="1054597" cy="261488"/>
            </a:xfrm>
            <a:custGeom>
              <a:avLst/>
              <a:gdLst/>
              <a:ahLst/>
              <a:cxnLst/>
              <a:rect l="l" t="t" r="r" b="b"/>
              <a:pathLst>
                <a:path w="1054597" h="261488">
                  <a:moveTo>
                    <a:pt x="27216" y="0"/>
                  </a:moveTo>
                  <a:lnTo>
                    <a:pt x="1027381" y="0"/>
                  </a:lnTo>
                  <a:cubicBezTo>
                    <a:pt x="1042412" y="0"/>
                    <a:pt x="1054597" y="12185"/>
                    <a:pt x="1054597" y="27216"/>
                  </a:cubicBezTo>
                  <a:lnTo>
                    <a:pt x="1054597" y="234272"/>
                  </a:lnTo>
                  <a:cubicBezTo>
                    <a:pt x="1054597" y="241490"/>
                    <a:pt x="1051730" y="248412"/>
                    <a:pt x="1046626" y="253516"/>
                  </a:cubicBezTo>
                  <a:cubicBezTo>
                    <a:pt x="1041522" y="258620"/>
                    <a:pt x="1034599" y="261488"/>
                    <a:pt x="1027381" y="261488"/>
                  </a:cubicBezTo>
                  <a:lnTo>
                    <a:pt x="27216" y="261488"/>
                  </a:lnTo>
                  <a:cubicBezTo>
                    <a:pt x="19998" y="261488"/>
                    <a:pt x="13075" y="258620"/>
                    <a:pt x="7971" y="253516"/>
                  </a:cubicBezTo>
                  <a:cubicBezTo>
                    <a:pt x="2867" y="248412"/>
                    <a:pt x="0" y="241490"/>
                    <a:pt x="0" y="234272"/>
                  </a:cubicBezTo>
                  <a:lnTo>
                    <a:pt x="0" y="27216"/>
                  </a:lnTo>
                  <a:cubicBezTo>
                    <a:pt x="0" y="19998"/>
                    <a:pt x="2867" y="13075"/>
                    <a:pt x="7971" y="7971"/>
                  </a:cubicBezTo>
                  <a:cubicBezTo>
                    <a:pt x="13075" y="2867"/>
                    <a:pt x="19998" y="0"/>
                    <a:pt x="27216" y="0"/>
                  </a:cubicBezTo>
                  <a:close/>
                </a:path>
              </a:pathLst>
            </a:custGeom>
            <a:solidFill>
              <a:srgbClr val="9ADDD1"/>
            </a:solidFill>
            <a:ln w="47625" cap="rnd">
              <a:solidFill>
                <a:srgbClr val="0A0807"/>
              </a:solidFill>
              <a:prstDash val="solid"/>
              <a:round/>
            </a:ln>
          </p:spPr>
        </p:sp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8E498481-A347-4114-B91C-777DC21379E3}"/>
                </a:ext>
              </a:extLst>
            </p:cNvPr>
            <p:cNvSpPr txBox="1"/>
            <p:nvPr/>
          </p:nvSpPr>
          <p:spPr>
            <a:xfrm>
              <a:off x="0" y="-142875"/>
              <a:ext cx="1054597" cy="40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endParaRPr lang="en-US" sz="2800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endParaRPr>
            </a:p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2800" spc="-28" dirty="0">
                  <a:solidFill>
                    <a:srgbClr val="0A0807"/>
                  </a:solidFill>
                  <a:latin typeface="Century Gothic" panose="020B0502020202020204" pitchFamily="34" charset="0"/>
                  <a:ea typeface="Halley"/>
                  <a:cs typeface="Halley"/>
                  <a:sym typeface="Halley"/>
                </a:rPr>
                <a:t>TRASTORNO DEL PROCESAMIENTO AUDITIVO</a:t>
              </a:r>
            </a:p>
          </p:txBody>
        </p:sp>
      </p:grpSp>
      <p:grpSp>
        <p:nvGrpSpPr>
          <p:cNvPr id="42" name="Group 13">
            <a:extLst>
              <a:ext uri="{FF2B5EF4-FFF2-40B4-BE49-F238E27FC236}">
                <a16:creationId xmlns:a16="http://schemas.microsoft.com/office/drawing/2014/main" id="{BC0C5908-C55D-4E6B-85F0-49F2B6690FF4}"/>
              </a:ext>
            </a:extLst>
          </p:cNvPr>
          <p:cNvGrpSpPr/>
          <p:nvPr/>
        </p:nvGrpSpPr>
        <p:grpSpPr>
          <a:xfrm rot="-272885">
            <a:off x="9729811" y="5557267"/>
            <a:ext cx="6174697" cy="2290477"/>
            <a:chOff x="-534935" y="-296228"/>
            <a:chExt cx="1090086" cy="404363"/>
          </a:xfrm>
        </p:grpSpPr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55A83EC-7CDF-4894-B471-29197A7E38E2}"/>
                </a:ext>
              </a:extLst>
            </p:cNvPr>
            <p:cNvSpPr/>
            <p:nvPr/>
          </p:nvSpPr>
          <p:spPr>
            <a:xfrm>
              <a:off x="-499446" y="-168064"/>
              <a:ext cx="1054597" cy="261488"/>
            </a:xfrm>
            <a:custGeom>
              <a:avLst/>
              <a:gdLst/>
              <a:ahLst/>
              <a:cxnLst/>
              <a:rect l="l" t="t" r="r" b="b"/>
              <a:pathLst>
                <a:path w="1054597" h="261488">
                  <a:moveTo>
                    <a:pt x="27216" y="0"/>
                  </a:moveTo>
                  <a:lnTo>
                    <a:pt x="1027381" y="0"/>
                  </a:lnTo>
                  <a:cubicBezTo>
                    <a:pt x="1042412" y="0"/>
                    <a:pt x="1054597" y="12185"/>
                    <a:pt x="1054597" y="27216"/>
                  </a:cubicBezTo>
                  <a:lnTo>
                    <a:pt x="1054597" y="234272"/>
                  </a:lnTo>
                  <a:cubicBezTo>
                    <a:pt x="1054597" y="241490"/>
                    <a:pt x="1051730" y="248412"/>
                    <a:pt x="1046626" y="253516"/>
                  </a:cubicBezTo>
                  <a:cubicBezTo>
                    <a:pt x="1041522" y="258620"/>
                    <a:pt x="1034599" y="261488"/>
                    <a:pt x="1027381" y="261488"/>
                  </a:cubicBezTo>
                  <a:lnTo>
                    <a:pt x="27216" y="261488"/>
                  </a:lnTo>
                  <a:cubicBezTo>
                    <a:pt x="19998" y="261488"/>
                    <a:pt x="13075" y="258620"/>
                    <a:pt x="7971" y="253516"/>
                  </a:cubicBezTo>
                  <a:cubicBezTo>
                    <a:pt x="2867" y="248412"/>
                    <a:pt x="0" y="241490"/>
                    <a:pt x="0" y="234272"/>
                  </a:cubicBezTo>
                  <a:lnTo>
                    <a:pt x="0" y="27216"/>
                  </a:lnTo>
                  <a:cubicBezTo>
                    <a:pt x="0" y="19998"/>
                    <a:pt x="2867" y="13075"/>
                    <a:pt x="7971" y="7971"/>
                  </a:cubicBezTo>
                  <a:cubicBezTo>
                    <a:pt x="13075" y="2867"/>
                    <a:pt x="19998" y="0"/>
                    <a:pt x="27216" y="0"/>
                  </a:cubicBezTo>
                  <a:close/>
                </a:path>
              </a:pathLst>
            </a:custGeom>
            <a:solidFill>
              <a:srgbClr val="9ADDD1"/>
            </a:solidFill>
            <a:ln w="47625" cap="rnd">
              <a:solidFill>
                <a:srgbClr val="0A0807"/>
              </a:solidFill>
              <a:prstDash val="solid"/>
              <a:round/>
            </a:ln>
          </p:spPr>
          <p:txBody>
            <a:bodyPr/>
            <a:lstStyle/>
            <a:p>
              <a:endParaRPr lang="es-PE" dirty="0"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15">
              <a:extLst>
                <a:ext uri="{FF2B5EF4-FFF2-40B4-BE49-F238E27FC236}">
                  <a16:creationId xmlns:a16="http://schemas.microsoft.com/office/drawing/2014/main" id="{8C533AB5-992C-4DD5-A681-A8329660BFAD}"/>
                </a:ext>
              </a:extLst>
            </p:cNvPr>
            <p:cNvSpPr txBox="1"/>
            <p:nvPr/>
          </p:nvSpPr>
          <p:spPr>
            <a:xfrm>
              <a:off x="-534935" y="-296228"/>
              <a:ext cx="1054597" cy="40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endParaRPr lang="en-US" sz="2800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endParaRPr>
            </a:p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2800" spc="-28" dirty="0">
                  <a:solidFill>
                    <a:srgbClr val="0A0807"/>
                  </a:solidFill>
                  <a:latin typeface="Century Gothic" panose="020B0502020202020204" pitchFamily="34" charset="0"/>
                  <a:ea typeface="Halley"/>
                  <a:cs typeface="Halley"/>
                  <a:sym typeface="Halley"/>
                </a:rPr>
                <a:t>TRASTORNO DEL HABLA Y DEL LENGUAJE</a:t>
              </a:r>
            </a:p>
          </p:txBody>
        </p:sp>
      </p:grpSp>
      <p:grpSp>
        <p:nvGrpSpPr>
          <p:cNvPr id="48" name="Group 16">
            <a:extLst>
              <a:ext uri="{FF2B5EF4-FFF2-40B4-BE49-F238E27FC236}">
                <a16:creationId xmlns:a16="http://schemas.microsoft.com/office/drawing/2014/main" id="{FA761A71-CEAA-45DF-81DE-0C4DDE9FB5BC}"/>
              </a:ext>
            </a:extLst>
          </p:cNvPr>
          <p:cNvGrpSpPr/>
          <p:nvPr/>
        </p:nvGrpSpPr>
        <p:grpSpPr>
          <a:xfrm rot="-202922">
            <a:off x="1963023" y="4307680"/>
            <a:ext cx="5973673" cy="1123606"/>
            <a:chOff x="0" y="0"/>
            <a:chExt cx="1054597" cy="198362"/>
          </a:xfrm>
        </p:grpSpPr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C93C6427-15AF-4AFB-BC70-8D9F4C857558}"/>
                </a:ext>
              </a:extLst>
            </p:cNvPr>
            <p:cNvSpPr/>
            <p:nvPr/>
          </p:nvSpPr>
          <p:spPr>
            <a:xfrm>
              <a:off x="0" y="0"/>
              <a:ext cx="1054597" cy="198362"/>
            </a:xfrm>
            <a:custGeom>
              <a:avLst/>
              <a:gdLst/>
              <a:ahLst/>
              <a:cxnLst/>
              <a:rect l="l" t="t" r="r" b="b"/>
              <a:pathLst>
                <a:path w="1054597" h="198362">
                  <a:moveTo>
                    <a:pt x="27216" y="0"/>
                  </a:moveTo>
                  <a:lnTo>
                    <a:pt x="1027381" y="0"/>
                  </a:lnTo>
                  <a:cubicBezTo>
                    <a:pt x="1042412" y="0"/>
                    <a:pt x="1054597" y="12185"/>
                    <a:pt x="1054597" y="27216"/>
                  </a:cubicBezTo>
                  <a:lnTo>
                    <a:pt x="1054597" y="171146"/>
                  </a:lnTo>
                  <a:cubicBezTo>
                    <a:pt x="1054597" y="178364"/>
                    <a:pt x="1051730" y="185287"/>
                    <a:pt x="1046626" y="190391"/>
                  </a:cubicBezTo>
                  <a:cubicBezTo>
                    <a:pt x="1041522" y="195495"/>
                    <a:pt x="1034599" y="198362"/>
                    <a:pt x="1027381" y="198362"/>
                  </a:cubicBezTo>
                  <a:lnTo>
                    <a:pt x="27216" y="198362"/>
                  </a:lnTo>
                  <a:cubicBezTo>
                    <a:pt x="19998" y="198362"/>
                    <a:pt x="13075" y="195495"/>
                    <a:pt x="7971" y="190391"/>
                  </a:cubicBezTo>
                  <a:cubicBezTo>
                    <a:pt x="2867" y="185287"/>
                    <a:pt x="0" y="178364"/>
                    <a:pt x="0" y="171146"/>
                  </a:cubicBezTo>
                  <a:lnTo>
                    <a:pt x="0" y="27216"/>
                  </a:lnTo>
                  <a:cubicBezTo>
                    <a:pt x="0" y="19998"/>
                    <a:pt x="2867" y="13075"/>
                    <a:pt x="7971" y="7971"/>
                  </a:cubicBezTo>
                  <a:cubicBezTo>
                    <a:pt x="13075" y="2867"/>
                    <a:pt x="19998" y="0"/>
                    <a:pt x="27216" y="0"/>
                  </a:cubicBezTo>
                  <a:close/>
                </a:path>
              </a:pathLst>
            </a:custGeom>
            <a:solidFill>
              <a:srgbClr val="9ADDD1"/>
            </a:solidFill>
            <a:ln w="47625" cap="rnd">
              <a:solidFill>
                <a:srgbClr val="0A0807"/>
              </a:solidFill>
              <a:prstDash val="solid"/>
              <a:round/>
            </a:ln>
          </p:spPr>
        </p:sp>
        <p:sp>
          <p:nvSpPr>
            <p:cNvPr id="50" name="TextBox 18">
              <a:extLst>
                <a:ext uri="{FF2B5EF4-FFF2-40B4-BE49-F238E27FC236}">
                  <a16:creationId xmlns:a16="http://schemas.microsoft.com/office/drawing/2014/main" id="{858BC782-F370-4AB3-8CF0-586C3BB9847C}"/>
                </a:ext>
              </a:extLst>
            </p:cNvPr>
            <p:cNvSpPr txBox="1"/>
            <p:nvPr/>
          </p:nvSpPr>
          <p:spPr>
            <a:xfrm>
              <a:off x="0" y="-200025"/>
              <a:ext cx="1054597" cy="398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139"/>
                </a:lnSpc>
                <a:spcBef>
                  <a:spcPct val="0"/>
                </a:spcBef>
              </a:pPr>
              <a:endParaRPr lang="en-US" sz="4400" u="none" strike="noStrike" spc="-40" dirty="0">
                <a:solidFill>
                  <a:srgbClr val="FF313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endParaRPr>
            </a:p>
            <a:p>
              <a:pPr marL="0" lvl="0" indent="0" algn="ctr">
                <a:lnSpc>
                  <a:spcPts val="7139"/>
                </a:lnSpc>
                <a:spcBef>
                  <a:spcPct val="0"/>
                </a:spcBef>
              </a:pPr>
              <a:r>
                <a:rPr lang="en-US" sz="4400" u="none" strike="noStrike" spc="-40" dirty="0">
                  <a:solidFill>
                    <a:srgbClr val="FF3131"/>
                  </a:solidFill>
                  <a:latin typeface="Century Gothic" panose="020B0502020202020204" pitchFamily="34" charset="0"/>
                  <a:ea typeface="Halley"/>
                  <a:cs typeface="Halley"/>
                  <a:sym typeface="Halley"/>
                </a:rPr>
                <a:t>DISCALCULIA</a:t>
              </a:r>
            </a:p>
          </p:txBody>
        </p:sp>
      </p:grpSp>
      <p:grpSp>
        <p:nvGrpSpPr>
          <p:cNvPr id="51" name="Group 19">
            <a:extLst>
              <a:ext uri="{FF2B5EF4-FFF2-40B4-BE49-F238E27FC236}">
                <a16:creationId xmlns:a16="http://schemas.microsoft.com/office/drawing/2014/main" id="{FEB17737-7448-48AC-AB09-C53F0B37EFB1}"/>
              </a:ext>
            </a:extLst>
          </p:cNvPr>
          <p:cNvGrpSpPr/>
          <p:nvPr/>
        </p:nvGrpSpPr>
        <p:grpSpPr>
          <a:xfrm>
            <a:off x="9833057" y="3251477"/>
            <a:ext cx="6015482" cy="2311934"/>
            <a:chOff x="-7381" y="-146663"/>
            <a:chExt cx="1061978" cy="408151"/>
          </a:xfrm>
        </p:grpSpPr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C25B5C73-A499-4BFF-BD1F-5E755B48C0C4}"/>
                </a:ext>
              </a:extLst>
            </p:cNvPr>
            <p:cNvSpPr/>
            <p:nvPr/>
          </p:nvSpPr>
          <p:spPr>
            <a:xfrm>
              <a:off x="0" y="0"/>
              <a:ext cx="1054597" cy="261488"/>
            </a:xfrm>
            <a:custGeom>
              <a:avLst/>
              <a:gdLst/>
              <a:ahLst/>
              <a:cxnLst/>
              <a:rect l="l" t="t" r="r" b="b"/>
              <a:pathLst>
                <a:path w="1054597" h="261488">
                  <a:moveTo>
                    <a:pt x="27216" y="0"/>
                  </a:moveTo>
                  <a:lnTo>
                    <a:pt x="1027381" y="0"/>
                  </a:lnTo>
                  <a:cubicBezTo>
                    <a:pt x="1042412" y="0"/>
                    <a:pt x="1054597" y="12185"/>
                    <a:pt x="1054597" y="27216"/>
                  </a:cubicBezTo>
                  <a:lnTo>
                    <a:pt x="1054597" y="234272"/>
                  </a:lnTo>
                  <a:cubicBezTo>
                    <a:pt x="1054597" y="241490"/>
                    <a:pt x="1051730" y="248412"/>
                    <a:pt x="1046626" y="253516"/>
                  </a:cubicBezTo>
                  <a:cubicBezTo>
                    <a:pt x="1041522" y="258620"/>
                    <a:pt x="1034599" y="261488"/>
                    <a:pt x="1027381" y="261488"/>
                  </a:cubicBezTo>
                  <a:lnTo>
                    <a:pt x="27216" y="261488"/>
                  </a:lnTo>
                  <a:cubicBezTo>
                    <a:pt x="19998" y="261488"/>
                    <a:pt x="13075" y="258620"/>
                    <a:pt x="7971" y="253516"/>
                  </a:cubicBezTo>
                  <a:cubicBezTo>
                    <a:pt x="2867" y="248412"/>
                    <a:pt x="0" y="241490"/>
                    <a:pt x="0" y="234272"/>
                  </a:cubicBezTo>
                  <a:lnTo>
                    <a:pt x="0" y="27216"/>
                  </a:lnTo>
                  <a:cubicBezTo>
                    <a:pt x="0" y="19998"/>
                    <a:pt x="2867" y="13075"/>
                    <a:pt x="7971" y="7971"/>
                  </a:cubicBezTo>
                  <a:cubicBezTo>
                    <a:pt x="13075" y="2867"/>
                    <a:pt x="19998" y="0"/>
                    <a:pt x="27216" y="0"/>
                  </a:cubicBezTo>
                  <a:close/>
                </a:path>
              </a:pathLst>
            </a:custGeom>
            <a:solidFill>
              <a:srgbClr val="9ADDD1"/>
            </a:solidFill>
            <a:ln w="47625" cap="rnd">
              <a:solidFill>
                <a:srgbClr val="0A0807"/>
              </a:solidFill>
              <a:prstDash val="solid"/>
              <a:round/>
            </a:ln>
          </p:spPr>
        </p:sp>
        <p:sp>
          <p:nvSpPr>
            <p:cNvPr id="53" name="TextBox 21">
              <a:extLst>
                <a:ext uri="{FF2B5EF4-FFF2-40B4-BE49-F238E27FC236}">
                  <a16:creationId xmlns:a16="http://schemas.microsoft.com/office/drawing/2014/main" id="{6C62B764-A519-4C26-9206-7039425AB6E5}"/>
                </a:ext>
              </a:extLst>
            </p:cNvPr>
            <p:cNvSpPr txBox="1"/>
            <p:nvPr/>
          </p:nvSpPr>
          <p:spPr>
            <a:xfrm>
              <a:off x="-7381" y="-146663"/>
              <a:ext cx="1054597" cy="40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endParaRPr lang="en-US" sz="2800" spc="-28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endParaRPr>
            </a:p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2800" spc="-28" dirty="0">
                  <a:solidFill>
                    <a:srgbClr val="0A0807"/>
                  </a:solidFill>
                  <a:latin typeface="Century Gothic" panose="020B0502020202020204" pitchFamily="34" charset="0"/>
                  <a:ea typeface="Halley"/>
                  <a:cs typeface="Halley"/>
                  <a:sym typeface="Halley"/>
                </a:rPr>
                <a:t>TRASTORNO DEL PROCESAMIENTO VISUAL</a:t>
              </a:r>
            </a:p>
          </p:txBody>
        </p: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C59F744D-7236-4DA1-AFD8-26D0CB321936}"/>
              </a:ext>
            </a:extLst>
          </p:cNvPr>
          <p:cNvGrpSpPr/>
          <p:nvPr/>
        </p:nvGrpSpPr>
        <p:grpSpPr>
          <a:xfrm>
            <a:off x="870266" y="2265913"/>
            <a:ext cx="1774521" cy="1774521"/>
            <a:chOff x="0" y="0"/>
            <a:chExt cx="2366028" cy="2366028"/>
          </a:xfrm>
        </p:grpSpPr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710892B6-7A63-48BF-937C-589DFCD9B895}"/>
                </a:ext>
              </a:extLst>
            </p:cNvPr>
            <p:cNvSpPr/>
            <p:nvPr/>
          </p:nvSpPr>
          <p:spPr>
            <a:xfrm>
              <a:off x="0" y="0"/>
              <a:ext cx="2366028" cy="2366028"/>
            </a:xfrm>
            <a:custGeom>
              <a:avLst/>
              <a:gdLst/>
              <a:ahLst/>
              <a:cxnLst/>
              <a:rect l="l" t="t" r="r" b="b"/>
              <a:pathLst>
                <a:path w="2366028" h="2366028">
                  <a:moveTo>
                    <a:pt x="0" y="0"/>
                  </a:moveTo>
                  <a:lnTo>
                    <a:pt x="2366028" y="0"/>
                  </a:lnTo>
                  <a:lnTo>
                    <a:pt x="2366028" y="2366028"/>
                  </a:lnTo>
                  <a:lnTo>
                    <a:pt x="0" y="236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6B816C62-D6E2-4EB0-ACBC-A81C46BC7B85}"/>
                </a:ext>
              </a:extLst>
            </p:cNvPr>
            <p:cNvSpPr/>
            <p:nvPr/>
          </p:nvSpPr>
          <p:spPr>
            <a:xfrm>
              <a:off x="130436" y="130436"/>
              <a:ext cx="2105156" cy="2105156"/>
            </a:xfrm>
            <a:custGeom>
              <a:avLst/>
              <a:gdLst/>
              <a:ahLst/>
              <a:cxnLst/>
              <a:rect l="l" t="t" r="r" b="b"/>
              <a:pathLst>
                <a:path w="2105156" h="2105156">
                  <a:moveTo>
                    <a:pt x="0" y="0"/>
                  </a:moveTo>
                  <a:lnTo>
                    <a:pt x="2105156" y="0"/>
                  </a:lnTo>
                  <a:lnTo>
                    <a:pt x="2105156" y="2105156"/>
                  </a:lnTo>
                  <a:lnTo>
                    <a:pt x="0" y="2105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25">
            <a:extLst>
              <a:ext uri="{FF2B5EF4-FFF2-40B4-BE49-F238E27FC236}">
                <a16:creationId xmlns:a16="http://schemas.microsoft.com/office/drawing/2014/main" id="{253071C8-860D-44F1-ABAE-126388A31D0B}"/>
              </a:ext>
            </a:extLst>
          </p:cNvPr>
          <p:cNvGrpSpPr/>
          <p:nvPr/>
        </p:nvGrpSpPr>
        <p:grpSpPr>
          <a:xfrm>
            <a:off x="780066" y="6010716"/>
            <a:ext cx="1485386" cy="1597189"/>
            <a:chOff x="0" y="0"/>
            <a:chExt cx="1980514" cy="2129585"/>
          </a:xfrm>
        </p:grpSpPr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D478ED7C-8684-462F-AD3D-F87BE3BDDE85}"/>
                </a:ext>
              </a:extLst>
            </p:cNvPr>
            <p:cNvSpPr/>
            <p:nvPr/>
          </p:nvSpPr>
          <p:spPr>
            <a:xfrm flipH="1">
              <a:off x="0" y="0"/>
              <a:ext cx="1980514" cy="2129585"/>
            </a:xfrm>
            <a:custGeom>
              <a:avLst/>
              <a:gdLst/>
              <a:ahLst/>
              <a:cxnLst/>
              <a:rect l="l" t="t" r="r" b="b"/>
              <a:pathLst>
                <a:path w="1980514" h="2129585">
                  <a:moveTo>
                    <a:pt x="1980514" y="0"/>
                  </a:moveTo>
                  <a:lnTo>
                    <a:pt x="0" y="0"/>
                  </a:lnTo>
                  <a:lnTo>
                    <a:pt x="0" y="2129585"/>
                  </a:lnTo>
                  <a:lnTo>
                    <a:pt x="1980514" y="2129585"/>
                  </a:lnTo>
                  <a:lnTo>
                    <a:pt x="1980514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3724825E-3A37-47D4-8029-9C364FF0EC87}"/>
                </a:ext>
              </a:extLst>
            </p:cNvPr>
            <p:cNvSpPr/>
            <p:nvPr/>
          </p:nvSpPr>
          <p:spPr>
            <a:xfrm flipH="1">
              <a:off x="131193" y="141068"/>
              <a:ext cx="1718129" cy="1847450"/>
            </a:xfrm>
            <a:custGeom>
              <a:avLst/>
              <a:gdLst/>
              <a:ahLst/>
              <a:cxnLst/>
              <a:rect l="l" t="t" r="r" b="b"/>
              <a:pathLst>
                <a:path w="1718129" h="1847450">
                  <a:moveTo>
                    <a:pt x="1718129" y="0"/>
                  </a:moveTo>
                  <a:lnTo>
                    <a:pt x="0" y="0"/>
                  </a:lnTo>
                  <a:lnTo>
                    <a:pt x="0" y="1847450"/>
                  </a:lnTo>
                  <a:lnTo>
                    <a:pt x="1718129" y="1847450"/>
                  </a:lnTo>
                  <a:lnTo>
                    <a:pt x="1718129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28">
            <a:extLst>
              <a:ext uri="{FF2B5EF4-FFF2-40B4-BE49-F238E27FC236}">
                <a16:creationId xmlns:a16="http://schemas.microsoft.com/office/drawing/2014/main" id="{81071A99-296E-47E2-B6BF-2F63EAF2187B}"/>
              </a:ext>
            </a:extLst>
          </p:cNvPr>
          <p:cNvGrpSpPr/>
          <p:nvPr/>
        </p:nvGrpSpPr>
        <p:grpSpPr>
          <a:xfrm>
            <a:off x="15457044" y="5900383"/>
            <a:ext cx="1598743" cy="1709124"/>
            <a:chOff x="0" y="0"/>
            <a:chExt cx="2131658" cy="2278832"/>
          </a:xfrm>
        </p:grpSpPr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1CC9CD9E-6F84-41C0-9BC0-E10C1B46AA9F}"/>
                </a:ext>
              </a:extLst>
            </p:cNvPr>
            <p:cNvSpPr/>
            <p:nvPr/>
          </p:nvSpPr>
          <p:spPr>
            <a:xfrm flipH="1">
              <a:off x="0" y="0"/>
              <a:ext cx="2131658" cy="2278832"/>
            </a:xfrm>
            <a:custGeom>
              <a:avLst/>
              <a:gdLst/>
              <a:ahLst/>
              <a:cxnLst/>
              <a:rect l="l" t="t" r="r" b="b"/>
              <a:pathLst>
                <a:path w="2131658" h="2278832">
                  <a:moveTo>
                    <a:pt x="2131658" y="0"/>
                  </a:moveTo>
                  <a:lnTo>
                    <a:pt x="0" y="0"/>
                  </a:lnTo>
                  <a:lnTo>
                    <a:pt x="0" y="2278832"/>
                  </a:lnTo>
                  <a:lnTo>
                    <a:pt x="2131658" y="2278832"/>
                  </a:lnTo>
                  <a:lnTo>
                    <a:pt x="2131658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10500B61-5868-4C8C-BF1E-96BE6374CD05}"/>
                </a:ext>
              </a:extLst>
            </p:cNvPr>
            <p:cNvSpPr/>
            <p:nvPr/>
          </p:nvSpPr>
          <p:spPr>
            <a:xfrm flipH="1">
              <a:off x="147211" y="118449"/>
              <a:ext cx="1868443" cy="1997444"/>
            </a:xfrm>
            <a:custGeom>
              <a:avLst/>
              <a:gdLst/>
              <a:ahLst/>
              <a:cxnLst/>
              <a:rect l="l" t="t" r="r" b="b"/>
              <a:pathLst>
                <a:path w="1868443" h="1997444">
                  <a:moveTo>
                    <a:pt x="1868443" y="0"/>
                  </a:moveTo>
                  <a:lnTo>
                    <a:pt x="0" y="0"/>
                  </a:lnTo>
                  <a:lnTo>
                    <a:pt x="0" y="1997444"/>
                  </a:lnTo>
                  <a:lnTo>
                    <a:pt x="1868443" y="1997444"/>
                  </a:lnTo>
                  <a:lnTo>
                    <a:pt x="1868443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31">
            <a:extLst>
              <a:ext uri="{FF2B5EF4-FFF2-40B4-BE49-F238E27FC236}">
                <a16:creationId xmlns:a16="http://schemas.microsoft.com/office/drawing/2014/main" id="{CFCA00B1-43EE-44A8-A6C0-88D380712557}"/>
              </a:ext>
            </a:extLst>
          </p:cNvPr>
          <p:cNvGrpSpPr/>
          <p:nvPr/>
        </p:nvGrpSpPr>
        <p:grpSpPr>
          <a:xfrm>
            <a:off x="15785207" y="3758988"/>
            <a:ext cx="1613039" cy="1812403"/>
            <a:chOff x="0" y="0"/>
            <a:chExt cx="2150719" cy="2416538"/>
          </a:xfrm>
        </p:grpSpPr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8487F5CD-999B-482C-9C6A-F4225321C980}"/>
                </a:ext>
              </a:extLst>
            </p:cNvPr>
            <p:cNvSpPr/>
            <p:nvPr/>
          </p:nvSpPr>
          <p:spPr>
            <a:xfrm>
              <a:off x="0" y="0"/>
              <a:ext cx="2150719" cy="2416538"/>
            </a:xfrm>
            <a:custGeom>
              <a:avLst/>
              <a:gdLst/>
              <a:ahLst/>
              <a:cxnLst/>
              <a:rect l="l" t="t" r="r" b="b"/>
              <a:pathLst>
                <a:path w="2150719" h="2416538">
                  <a:moveTo>
                    <a:pt x="0" y="0"/>
                  </a:moveTo>
                  <a:lnTo>
                    <a:pt x="2150719" y="0"/>
                  </a:lnTo>
                  <a:lnTo>
                    <a:pt x="2150719" y="2416538"/>
                  </a:lnTo>
                  <a:lnTo>
                    <a:pt x="0" y="2416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E6910A52-FAE6-41BF-BD12-0468215B73DC}"/>
                </a:ext>
              </a:extLst>
            </p:cNvPr>
            <p:cNvSpPr/>
            <p:nvPr/>
          </p:nvSpPr>
          <p:spPr>
            <a:xfrm>
              <a:off x="143809" y="161583"/>
              <a:ext cx="1863101" cy="2093372"/>
            </a:xfrm>
            <a:custGeom>
              <a:avLst/>
              <a:gdLst/>
              <a:ahLst/>
              <a:cxnLst/>
              <a:rect l="l" t="t" r="r" b="b"/>
              <a:pathLst>
                <a:path w="1863101" h="2093372">
                  <a:moveTo>
                    <a:pt x="0" y="0"/>
                  </a:moveTo>
                  <a:lnTo>
                    <a:pt x="1863101" y="0"/>
                  </a:lnTo>
                  <a:lnTo>
                    <a:pt x="1863101" y="2093372"/>
                  </a:lnTo>
                  <a:lnTo>
                    <a:pt x="0" y="2093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34">
            <a:extLst>
              <a:ext uri="{FF2B5EF4-FFF2-40B4-BE49-F238E27FC236}">
                <a16:creationId xmlns:a16="http://schemas.microsoft.com/office/drawing/2014/main" id="{458A453C-D9F7-4223-AEDF-5FDF4F8A24AF}"/>
              </a:ext>
            </a:extLst>
          </p:cNvPr>
          <p:cNvGrpSpPr/>
          <p:nvPr/>
        </p:nvGrpSpPr>
        <p:grpSpPr>
          <a:xfrm>
            <a:off x="1091232" y="4212175"/>
            <a:ext cx="1429743" cy="1826175"/>
            <a:chOff x="0" y="0"/>
            <a:chExt cx="1906324" cy="2434900"/>
          </a:xfrm>
        </p:grpSpPr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C3EC0FF3-7B89-4C72-8BFB-AD3B8FF4E2B3}"/>
                </a:ext>
              </a:extLst>
            </p:cNvPr>
            <p:cNvSpPr/>
            <p:nvPr/>
          </p:nvSpPr>
          <p:spPr>
            <a:xfrm>
              <a:off x="0" y="0"/>
              <a:ext cx="1906324" cy="2434900"/>
            </a:xfrm>
            <a:custGeom>
              <a:avLst/>
              <a:gdLst/>
              <a:ahLst/>
              <a:cxnLst/>
              <a:rect l="l" t="t" r="r" b="b"/>
              <a:pathLst>
                <a:path w="1906324" h="2434900">
                  <a:moveTo>
                    <a:pt x="0" y="0"/>
                  </a:moveTo>
                  <a:lnTo>
                    <a:pt x="1906324" y="0"/>
                  </a:lnTo>
                  <a:lnTo>
                    <a:pt x="1906324" y="2434900"/>
                  </a:lnTo>
                  <a:lnTo>
                    <a:pt x="0" y="2434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10F7E57C-792A-488E-8173-CEE57C62AF57}"/>
                </a:ext>
              </a:extLst>
            </p:cNvPr>
            <p:cNvSpPr/>
            <p:nvPr/>
          </p:nvSpPr>
          <p:spPr>
            <a:xfrm>
              <a:off x="133694" y="170764"/>
              <a:ext cx="1638936" cy="2093372"/>
            </a:xfrm>
            <a:custGeom>
              <a:avLst/>
              <a:gdLst/>
              <a:ahLst/>
              <a:cxnLst/>
              <a:rect l="l" t="t" r="r" b="b"/>
              <a:pathLst>
                <a:path w="1638936" h="2093372">
                  <a:moveTo>
                    <a:pt x="0" y="0"/>
                  </a:moveTo>
                  <a:lnTo>
                    <a:pt x="1638936" y="0"/>
                  </a:lnTo>
                  <a:lnTo>
                    <a:pt x="1638936" y="2093372"/>
                  </a:lnTo>
                  <a:lnTo>
                    <a:pt x="0" y="2093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9" name="Group 37">
            <a:extLst>
              <a:ext uri="{FF2B5EF4-FFF2-40B4-BE49-F238E27FC236}">
                <a16:creationId xmlns:a16="http://schemas.microsoft.com/office/drawing/2014/main" id="{F0DED4B1-5735-48A8-9D40-A6F138D486C8}"/>
              </a:ext>
            </a:extLst>
          </p:cNvPr>
          <p:cNvGrpSpPr/>
          <p:nvPr/>
        </p:nvGrpSpPr>
        <p:grpSpPr>
          <a:xfrm>
            <a:off x="15590451" y="1757557"/>
            <a:ext cx="1507626" cy="1822822"/>
            <a:chOff x="0" y="0"/>
            <a:chExt cx="2010168" cy="2430429"/>
          </a:xfrm>
        </p:grpSpPr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88E4A7D6-35BA-41D4-8D4A-7935CA99610E}"/>
                </a:ext>
              </a:extLst>
            </p:cNvPr>
            <p:cNvSpPr/>
            <p:nvPr/>
          </p:nvSpPr>
          <p:spPr>
            <a:xfrm>
              <a:off x="0" y="0"/>
              <a:ext cx="2010168" cy="2430429"/>
            </a:xfrm>
            <a:custGeom>
              <a:avLst/>
              <a:gdLst/>
              <a:ahLst/>
              <a:cxnLst/>
              <a:rect l="l" t="t" r="r" b="b"/>
              <a:pathLst>
                <a:path w="2010168" h="2430429">
                  <a:moveTo>
                    <a:pt x="0" y="0"/>
                  </a:moveTo>
                  <a:lnTo>
                    <a:pt x="2010168" y="0"/>
                  </a:lnTo>
                  <a:lnTo>
                    <a:pt x="2010168" y="2430429"/>
                  </a:lnTo>
                  <a:lnTo>
                    <a:pt x="0" y="2430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id="{C8E4EBD6-687D-4C1C-BD39-61E388D72BF6}"/>
                </a:ext>
              </a:extLst>
            </p:cNvPr>
            <p:cNvSpPr/>
            <p:nvPr/>
          </p:nvSpPr>
          <p:spPr>
            <a:xfrm>
              <a:off x="146707" y="177379"/>
              <a:ext cx="1716754" cy="2075672"/>
            </a:xfrm>
            <a:custGeom>
              <a:avLst/>
              <a:gdLst/>
              <a:ahLst/>
              <a:cxnLst/>
              <a:rect l="l" t="t" r="r" b="b"/>
              <a:pathLst>
                <a:path w="1716754" h="2075672">
                  <a:moveTo>
                    <a:pt x="0" y="0"/>
                  </a:moveTo>
                  <a:lnTo>
                    <a:pt x="1716754" y="0"/>
                  </a:lnTo>
                  <a:lnTo>
                    <a:pt x="1716754" y="2075672"/>
                  </a:lnTo>
                  <a:lnTo>
                    <a:pt x="0" y="20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2" name="Group 40">
            <a:extLst>
              <a:ext uri="{FF2B5EF4-FFF2-40B4-BE49-F238E27FC236}">
                <a16:creationId xmlns:a16="http://schemas.microsoft.com/office/drawing/2014/main" id="{662B7297-D252-4200-9C7E-8CB0ABF91C14}"/>
              </a:ext>
            </a:extLst>
          </p:cNvPr>
          <p:cNvGrpSpPr/>
          <p:nvPr/>
        </p:nvGrpSpPr>
        <p:grpSpPr>
          <a:xfrm rot="-202922">
            <a:off x="2041347" y="8237086"/>
            <a:ext cx="5973673" cy="1123606"/>
            <a:chOff x="0" y="0"/>
            <a:chExt cx="1054597" cy="198362"/>
          </a:xfrm>
        </p:grpSpPr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C4F690D6-5ECC-458B-9102-EA89C66EA902}"/>
                </a:ext>
              </a:extLst>
            </p:cNvPr>
            <p:cNvSpPr/>
            <p:nvPr/>
          </p:nvSpPr>
          <p:spPr>
            <a:xfrm>
              <a:off x="0" y="0"/>
              <a:ext cx="1054597" cy="198362"/>
            </a:xfrm>
            <a:custGeom>
              <a:avLst/>
              <a:gdLst/>
              <a:ahLst/>
              <a:cxnLst/>
              <a:rect l="l" t="t" r="r" b="b"/>
              <a:pathLst>
                <a:path w="1054597" h="198362">
                  <a:moveTo>
                    <a:pt x="27216" y="0"/>
                  </a:moveTo>
                  <a:lnTo>
                    <a:pt x="1027381" y="0"/>
                  </a:lnTo>
                  <a:cubicBezTo>
                    <a:pt x="1042412" y="0"/>
                    <a:pt x="1054597" y="12185"/>
                    <a:pt x="1054597" y="27216"/>
                  </a:cubicBezTo>
                  <a:lnTo>
                    <a:pt x="1054597" y="171146"/>
                  </a:lnTo>
                  <a:cubicBezTo>
                    <a:pt x="1054597" y="178364"/>
                    <a:pt x="1051730" y="185287"/>
                    <a:pt x="1046626" y="190391"/>
                  </a:cubicBezTo>
                  <a:cubicBezTo>
                    <a:pt x="1041522" y="195495"/>
                    <a:pt x="1034599" y="198362"/>
                    <a:pt x="1027381" y="198362"/>
                  </a:cubicBezTo>
                  <a:lnTo>
                    <a:pt x="27216" y="198362"/>
                  </a:lnTo>
                  <a:cubicBezTo>
                    <a:pt x="19998" y="198362"/>
                    <a:pt x="13075" y="195495"/>
                    <a:pt x="7971" y="190391"/>
                  </a:cubicBezTo>
                  <a:cubicBezTo>
                    <a:pt x="2867" y="185287"/>
                    <a:pt x="0" y="178364"/>
                    <a:pt x="0" y="171146"/>
                  </a:cubicBezTo>
                  <a:lnTo>
                    <a:pt x="0" y="27216"/>
                  </a:lnTo>
                  <a:cubicBezTo>
                    <a:pt x="0" y="19998"/>
                    <a:pt x="2867" y="13075"/>
                    <a:pt x="7971" y="7971"/>
                  </a:cubicBezTo>
                  <a:cubicBezTo>
                    <a:pt x="13075" y="2867"/>
                    <a:pt x="19998" y="0"/>
                    <a:pt x="27216" y="0"/>
                  </a:cubicBezTo>
                  <a:close/>
                </a:path>
              </a:pathLst>
            </a:custGeom>
            <a:solidFill>
              <a:srgbClr val="9ADDD1"/>
            </a:solidFill>
            <a:ln w="47625" cap="rnd">
              <a:solidFill>
                <a:srgbClr val="0A0807"/>
              </a:solidFill>
              <a:prstDash val="solid"/>
              <a:round/>
            </a:ln>
          </p:spPr>
        </p:sp>
        <p:sp>
          <p:nvSpPr>
            <p:cNvPr id="74" name="TextBox 42">
              <a:extLst>
                <a:ext uri="{FF2B5EF4-FFF2-40B4-BE49-F238E27FC236}">
                  <a16:creationId xmlns:a16="http://schemas.microsoft.com/office/drawing/2014/main" id="{8674BE72-D6F8-46BF-8CC0-5F111792101E}"/>
                </a:ext>
              </a:extLst>
            </p:cNvPr>
            <p:cNvSpPr txBox="1"/>
            <p:nvPr/>
          </p:nvSpPr>
          <p:spPr>
            <a:xfrm>
              <a:off x="0" y="-200025"/>
              <a:ext cx="1054597" cy="398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139"/>
                </a:lnSpc>
                <a:spcBef>
                  <a:spcPct val="0"/>
                </a:spcBef>
              </a:pPr>
              <a:endParaRPr lang="en-US" sz="4400" u="none" strike="noStrike" spc="-40" dirty="0">
                <a:solidFill>
                  <a:srgbClr val="FF3131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endParaRPr>
            </a:p>
            <a:p>
              <a:pPr marL="0" lvl="0" indent="0" algn="ctr">
                <a:lnSpc>
                  <a:spcPts val="7139"/>
                </a:lnSpc>
                <a:spcBef>
                  <a:spcPct val="0"/>
                </a:spcBef>
              </a:pPr>
              <a:r>
                <a:rPr lang="en-US" sz="4400" u="none" strike="noStrike" spc="-40" dirty="0">
                  <a:solidFill>
                    <a:srgbClr val="FF3131"/>
                  </a:solidFill>
                  <a:latin typeface="Century Gothic" panose="020B0502020202020204" pitchFamily="34" charset="0"/>
                  <a:ea typeface="Halley"/>
                  <a:cs typeface="Halley"/>
                  <a:sym typeface="Halley"/>
                </a:rPr>
                <a:t>DISLEXIA</a:t>
              </a:r>
            </a:p>
          </p:txBody>
        </p:sp>
      </p:grpSp>
      <p:grpSp>
        <p:nvGrpSpPr>
          <p:cNvPr id="75" name="Group 43">
            <a:extLst>
              <a:ext uri="{FF2B5EF4-FFF2-40B4-BE49-F238E27FC236}">
                <a16:creationId xmlns:a16="http://schemas.microsoft.com/office/drawing/2014/main" id="{E71D26F4-E734-49E4-AA3A-F80C8AB5B024}"/>
              </a:ext>
            </a:extLst>
          </p:cNvPr>
          <p:cNvGrpSpPr/>
          <p:nvPr/>
        </p:nvGrpSpPr>
        <p:grpSpPr>
          <a:xfrm>
            <a:off x="1166908" y="7825115"/>
            <a:ext cx="1429743" cy="1826175"/>
            <a:chOff x="0" y="0"/>
            <a:chExt cx="1906324" cy="2434900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C3406AEF-07C1-4534-B79C-34D5772351F2}"/>
                </a:ext>
              </a:extLst>
            </p:cNvPr>
            <p:cNvSpPr/>
            <p:nvPr/>
          </p:nvSpPr>
          <p:spPr>
            <a:xfrm>
              <a:off x="0" y="0"/>
              <a:ext cx="1906324" cy="2434900"/>
            </a:xfrm>
            <a:custGeom>
              <a:avLst/>
              <a:gdLst/>
              <a:ahLst/>
              <a:cxnLst/>
              <a:rect l="l" t="t" r="r" b="b"/>
              <a:pathLst>
                <a:path w="1906324" h="2434900">
                  <a:moveTo>
                    <a:pt x="0" y="0"/>
                  </a:moveTo>
                  <a:lnTo>
                    <a:pt x="1906324" y="0"/>
                  </a:lnTo>
                  <a:lnTo>
                    <a:pt x="1906324" y="2434900"/>
                  </a:lnTo>
                  <a:lnTo>
                    <a:pt x="0" y="2434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48D80831-E864-4A60-A8B9-352E1D48F853}"/>
                </a:ext>
              </a:extLst>
            </p:cNvPr>
            <p:cNvSpPr/>
            <p:nvPr/>
          </p:nvSpPr>
          <p:spPr>
            <a:xfrm>
              <a:off x="133694" y="170764"/>
              <a:ext cx="1638936" cy="2093372"/>
            </a:xfrm>
            <a:custGeom>
              <a:avLst/>
              <a:gdLst/>
              <a:ahLst/>
              <a:cxnLst/>
              <a:rect l="l" t="t" r="r" b="b"/>
              <a:pathLst>
                <a:path w="1638936" h="2093372">
                  <a:moveTo>
                    <a:pt x="0" y="0"/>
                  </a:moveTo>
                  <a:lnTo>
                    <a:pt x="1638936" y="0"/>
                  </a:lnTo>
                  <a:lnTo>
                    <a:pt x="1638936" y="2093372"/>
                  </a:lnTo>
                  <a:lnTo>
                    <a:pt x="0" y="2093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8" name="Group 46">
            <a:extLst>
              <a:ext uri="{FF2B5EF4-FFF2-40B4-BE49-F238E27FC236}">
                <a16:creationId xmlns:a16="http://schemas.microsoft.com/office/drawing/2014/main" id="{A715DF31-FC49-486F-8840-B99A8225DBE0}"/>
              </a:ext>
            </a:extLst>
          </p:cNvPr>
          <p:cNvGrpSpPr/>
          <p:nvPr/>
        </p:nvGrpSpPr>
        <p:grpSpPr>
          <a:xfrm>
            <a:off x="10048875" y="8209951"/>
            <a:ext cx="5973673" cy="1123606"/>
            <a:chOff x="0" y="0"/>
            <a:chExt cx="1054597" cy="198362"/>
          </a:xfrm>
        </p:grpSpPr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113E63A9-56F3-4732-B24C-362BF3BF6B08}"/>
                </a:ext>
              </a:extLst>
            </p:cNvPr>
            <p:cNvSpPr/>
            <p:nvPr/>
          </p:nvSpPr>
          <p:spPr>
            <a:xfrm>
              <a:off x="0" y="0"/>
              <a:ext cx="1054597" cy="198362"/>
            </a:xfrm>
            <a:custGeom>
              <a:avLst/>
              <a:gdLst/>
              <a:ahLst/>
              <a:cxnLst/>
              <a:rect l="l" t="t" r="r" b="b"/>
              <a:pathLst>
                <a:path w="1054597" h="198362">
                  <a:moveTo>
                    <a:pt x="27216" y="0"/>
                  </a:moveTo>
                  <a:lnTo>
                    <a:pt x="1027381" y="0"/>
                  </a:lnTo>
                  <a:cubicBezTo>
                    <a:pt x="1042412" y="0"/>
                    <a:pt x="1054597" y="12185"/>
                    <a:pt x="1054597" y="27216"/>
                  </a:cubicBezTo>
                  <a:lnTo>
                    <a:pt x="1054597" y="171146"/>
                  </a:lnTo>
                  <a:cubicBezTo>
                    <a:pt x="1054597" y="178364"/>
                    <a:pt x="1051730" y="185287"/>
                    <a:pt x="1046626" y="190391"/>
                  </a:cubicBezTo>
                  <a:cubicBezTo>
                    <a:pt x="1041522" y="195495"/>
                    <a:pt x="1034599" y="198362"/>
                    <a:pt x="1027381" y="198362"/>
                  </a:cubicBezTo>
                  <a:lnTo>
                    <a:pt x="27216" y="198362"/>
                  </a:lnTo>
                  <a:cubicBezTo>
                    <a:pt x="19998" y="198362"/>
                    <a:pt x="13075" y="195495"/>
                    <a:pt x="7971" y="190391"/>
                  </a:cubicBezTo>
                  <a:cubicBezTo>
                    <a:pt x="2867" y="185287"/>
                    <a:pt x="0" y="178364"/>
                    <a:pt x="0" y="171146"/>
                  </a:cubicBezTo>
                  <a:lnTo>
                    <a:pt x="0" y="27216"/>
                  </a:lnTo>
                  <a:cubicBezTo>
                    <a:pt x="0" y="19998"/>
                    <a:pt x="2867" y="13075"/>
                    <a:pt x="7971" y="7971"/>
                  </a:cubicBezTo>
                  <a:cubicBezTo>
                    <a:pt x="13075" y="2867"/>
                    <a:pt x="19998" y="0"/>
                    <a:pt x="27216" y="0"/>
                  </a:cubicBezTo>
                  <a:close/>
                </a:path>
              </a:pathLst>
            </a:custGeom>
            <a:solidFill>
              <a:srgbClr val="002060"/>
            </a:solidFill>
            <a:ln w="47625" cap="rnd">
              <a:solidFill>
                <a:srgbClr val="0A0807"/>
              </a:solidFill>
              <a:prstDash val="solid"/>
              <a:round/>
            </a:ln>
          </p:spPr>
        </p:sp>
        <p:sp>
          <p:nvSpPr>
            <p:cNvPr id="80" name="TextBox 48">
              <a:extLst>
                <a:ext uri="{FF2B5EF4-FFF2-40B4-BE49-F238E27FC236}">
                  <a16:creationId xmlns:a16="http://schemas.microsoft.com/office/drawing/2014/main" id="{02EFECB2-4BD9-4235-8FBA-C8934750EA38}"/>
                </a:ext>
              </a:extLst>
            </p:cNvPr>
            <p:cNvSpPr txBox="1"/>
            <p:nvPr/>
          </p:nvSpPr>
          <p:spPr>
            <a:xfrm>
              <a:off x="0" y="-200025"/>
              <a:ext cx="1054597" cy="398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139"/>
                </a:lnSpc>
                <a:spcBef>
                  <a:spcPct val="0"/>
                </a:spcBef>
              </a:pPr>
              <a:endParaRPr lang="en-US" sz="4400" u="none" strike="noStrike" spc="-40" dirty="0">
                <a:solidFill>
                  <a:srgbClr val="1800AD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endParaRPr>
            </a:p>
            <a:p>
              <a:pPr marL="0" lvl="0" indent="0" algn="ctr">
                <a:lnSpc>
                  <a:spcPts val="7139"/>
                </a:lnSpc>
                <a:spcBef>
                  <a:spcPct val="0"/>
                </a:spcBef>
              </a:pPr>
              <a:r>
                <a:rPr lang="en-US" sz="4400" u="none" strike="noStrike" spc="-40" dirty="0">
                  <a:solidFill>
                    <a:schemeClr val="bg1"/>
                  </a:solidFill>
                  <a:latin typeface="Century Gothic" panose="020B0502020202020204" pitchFamily="34" charset="0"/>
                  <a:ea typeface="Halley"/>
                  <a:cs typeface="Halley"/>
                  <a:sym typeface="Halley"/>
                </a:rPr>
                <a:t>TDAH</a:t>
              </a:r>
            </a:p>
          </p:txBody>
        </p:sp>
      </p:grpSp>
      <p:grpSp>
        <p:nvGrpSpPr>
          <p:cNvPr id="81" name="Group 49">
            <a:extLst>
              <a:ext uri="{FF2B5EF4-FFF2-40B4-BE49-F238E27FC236}">
                <a16:creationId xmlns:a16="http://schemas.microsoft.com/office/drawing/2014/main" id="{9639F977-3DA1-4BAB-811D-FA769035F4A6}"/>
              </a:ext>
            </a:extLst>
          </p:cNvPr>
          <p:cNvGrpSpPr/>
          <p:nvPr/>
        </p:nvGrpSpPr>
        <p:grpSpPr>
          <a:xfrm>
            <a:off x="15227802" y="7670100"/>
            <a:ext cx="1613039" cy="1812403"/>
            <a:chOff x="0" y="0"/>
            <a:chExt cx="2150719" cy="2416538"/>
          </a:xfrm>
        </p:grpSpPr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D678707C-B66D-4A64-B50E-B00F0506DB57}"/>
                </a:ext>
              </a:extLst>
            </p:cNvPr>
            <p:cNvSpPr/>
            <p:nvPr/>
          </p:nvSpPr>
          <p:spPr>
            <a:xfrm>
              <a:off x="0" y="0"/>
              <a:ext cx="2150719" cy="2416538"/>
            </a:xfrm>
            <a:custGeom>
              <a:avLst/>
              <a:gdLst/>
              <a:ahLst/>
              <a:cxnLst/>
              <a:rect l="l" t="t" r="r" b="b"/>
              <a:pathLst>
                <a:path w="2150719" h="2416538">
                  <a:moveTo>
                    <a:pt x="0" y="0"/>
                  </a:moveTo>
                  <a:lnTo>
                    <a:pt x="2150719" y="0"/>
                  </a:lnTo>
                  <a:lnTo>
                    <a:pt x="2150719" y="2416538"/>
                  </a:lnTo>
                  <a:lnTo>
                    <a:pt x="0" y="2416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473D646A-6BD5-4B42-89CE-42E8FB943ED5}"/>
                </a:ext>
              </a:extLst>
            </p:cNvPr>
            <p:cNvSpPr/>
            <p:nvPr/>
          </p:nvSpPr>
          <p:spPr>
            <a:xfrm>
              <a:off x="143809" y="161583"/>
              <a:ext cx="1863101" cy="2093372"/>
            </a:xfrm>
            <a:custGeom>
              <a:avLst/>
              <a:gdLst/>
              <a:ahLst/>
              <a:cxnLst/>
              <a:rect l="l" t="t" r="r" b="b"/>
              <a:pathLst>
                <a:path w="1863101" h="2093372">
                  <a:moveTo>
                    <a:pt x="0" y="0"/>
                  </a:moveTo>
                  <a:lnTo>
                    <a:pt x="1863101" y="0"/>
                  </a:lnTo>
                  <a:lnTo>
                    <a:pt x="1863101" y="2093372"/>
                  </a:lnTo>
                  <a:lnTo>
                    <a:pt x="0" y="2093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01087A86-045D-4A80-96E4-0CA03BF05C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00688" y="-589815"/>
            <a:ext cx="5749026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4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6">
            <a:extLst>
              <a:ext uri="{FF2B5EF4-FFF2-40B4-BE49-F238E27FC236}">
                <a16:creationId xmlns:a16="http://schemas.microsoft.com/office/drawing/2014/main" id="{3F049FBB-E361-4651-9950-49C8F65CF490}"/>
              </a:ext>
            </a:extLst>
          </p:cNvPr>
          <p:cNvSpPr/>
          <p:nvPr/>
        </p:nvSpPr>
        <p:spPr>
          <a:xfrm rot="442391">
            <a:off x="10161912" y="6971866"/>
            <a:ext cx="15914253" cy="6319405"/>
          </a:xfrm>
          <a:custGeom>
            <a:avLst/>
            <a:gdLst/>
            <a:ahLst/>
            <a:cxnLst/>
            <a:rect l="l" t="t" r="r" b="b"/>
            <a:pathLst>
              <a:path w="15914253" h="6319405">
                <a:moveTo>
                  <a:pt x="0" y="0"/>
                </a:moveTo>
                <a:lnTo>
                  <a:pt x="15914253" y="0"/>
                </a:lnTo>
                <a:lnTo>
                  <a:pt x="15914253" y="6319405"/>
                </a:lnTo>
                <a:lnTo>
                  <a:pt x="0" y="631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7">
            <a:extLst>
              <a:ext uri="{FF2B5EF4-FFF2-40B4-BE49-F238E27FC236}">
                <a16:creationId xmlns:a16="http://schemas.microsoft.com/office/drawing/2014/main" id="{8E8D94E5-5B02-41A8-B1E4-A775B67A0D1E}"/>
              </a:ext>
            </a:extLst>
          </p:cNvPr>
          <p:cNvSpPr/>
          <p:nvPr/>
        </p:nvSpPr>
        <p:spPr>
          <a:xfrm rot="9627980" flipV="1">
            <a:off x="-8412835" y="7381395"/>
            <a:ext cx="16666453" cy="6618097"/>
          </a:xfrm>
          <a:custGeom>
            <a:avLst/>
            <a:gdLst/>
            <a:ahLst/>
            <a:cxnLst/>
            <a:rect l="l" t="t" r="r" b="b"/>
            <a:pathLst>
              <a:path w="16666453" h="6618097">
                <a:moveTo>
                  <a:pt x="0" y="6618097"/>
                </a:moveTo>
                <a:lnTo>
                  <a:pt x="16666452" y="6618097"/>
                </a:lnTo>
                <a:lnTo>
                  <a:pt x="16666452" y="0"/>
                </a:lnTo>
                <a:lnTo>
                  <a:pt x="0" y="0"/>
                </a:lnTo>
                <a:lnTo>
                  <a:pt x="0" y="66180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915238" y="-1843683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8737" y="330840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387F459C-ED0C-4B79-880C-CFC779A343FB}"/>
              </a:ext>
            </a:extLst>
          </p:cNvPr>
          <p:cNvSpPr txBox="1"/>
          <p:nvPr/>
        </p:nvSpPr>
        <p:spPr>
          <a:xfrm>
            <a:off x="243757" y="5709306"/>
            <a:ext cx="4393910" cy="2564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0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Dificultad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 para leer,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escribir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 y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deletrear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PE" altLang="es-PE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</a:rPr>
              <a:t>El reconocimiento de palabras.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PE" altLang="es-PE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</a:rPr>
              <a:t>La fluidez y comprensión lectora.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PE" altLang="es-PE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</a:rPr>
              <a:t>La ortografía y la escritura.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7E7E91F-E0F2-4ADC-858F-847976372C50}"/>
              </a:ext>
            </a:extLst>
          </p:cNvPr>
          <p:cNvSpPr txBox="1"/>
          <p:nvPr/>
        </p:nvSpPr>
        <p:spPr>
          <a:xfrm>
            <a:off x="4975921" y="4119886"/>
            <a:ext cx="4393910" cy="3406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Problemas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 con la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escritura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, la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calidad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 de la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letra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 y la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ortografía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cs typeface="Halley"/>
                <a:sym typeface="Halley"/>
              </a:rPr>
              <a:t>. </a:t>
            </a:r>
          </a:p>
          <a:p>
            <a:pPr marL="0" lvl="0" indent="0" algn="ctr">
              <a:lnSpc>
                <a:spcPts val="3409"/>
              </a:lnSpc>
              <a:spcBef>
                <a:spcPct val="0"/>
              </a:spcBef>
            </a:pPr>
            <a:endParaRPr lang="en-US" dirty="0">
              <a:latin typeface="Century Gothic" panose="020B0502020202020204" pitchFamily="34" charset="0"/>
              <a:sym typeface="Halley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La </a:t>
            </a:r>
            <a:r>
              <a:rPr kumimoji="0" lang="es-PE" altLang="es-P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forma</a:t>
            </a:r>
            <a:r>
              <a:rPr kumimoji="0" lang="es-PE" altLang="es-P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de las letras (ilegibles, desproporcionadas, mal espaciadas).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La </a:t>
            </a:r>
            <a:r>
              <a:rPr kumimoji="0" lang="es-PE" altLang="es-P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coordinación motriz</a:t>
            </a:r>
            <a:r>
              <a:rPr kumimoji="0" lang="es-PE" altLang="es-P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(dificultad para sostener el lápiz).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PE" altLang="es-P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La </a:t>
            </a:r>
            <a:r>
              <a:rPr kumimoji="0" lang="es-PE" altLang="es-P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estructura</a:t>
            </a:r>
            <a:r>
              <a:rPr kumimoji="0" lang="es-PE" altLang="es-P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del texto (pobre planificación, frases incompletas, etc.).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63D2EC88-74E1-4D88-89BB-687DFCC6A801}"/>
              </a:ext>
            </a:extLst>
          </p:cNvPr>
          <p:cNvSpPr txBox="1"/>
          <p:nvPr/>
        </p:nvSpPr>
        <p:spPr>
          <a:xfrm>
            <a:off x="4879057" y="2819188"/>
            <a:ext cx="4393910" cy="125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2"/>
              </a:lnSpc>
            </a:pPr>
            <a:r>
              <a:rPr lang="en-US" sz="4800" dirty="0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  <a:sym typeface="Some Time Later"/>
              </a:rPr>
              <a:t>DISGRAFIA </a:t>
            </a:r>
            <a:r>
              <a:rPr lang="en-US" sz="3200" dirty="0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  <a:sym typeface="Some Time Later"/>
              </a:rPr>
              <a:t>315.2</a:t>
            </a:r>
            <a:r>
              <a:rPr lang="en-US" sz="4800" dirty="0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  <a:sym typeface="Some Time Later"/>
              </a:rPr>
              <a:t> </a:t>
            </a:r>
            <a:r>
              <a:rPr lang="en-US" sz="3200" dirty="0">
                <a:solidFill>
                  <a:srgbClr val="0A0807"/>
                </a:solidFill>
                <a:latin typeface="Century Gothic" panose="020B0502020202020204" pitchFamily="34" charset="0"/>
                <a:sym typeface="Some Time Later"/>
              </a:rPr>
              <a:t>(F81.1)</a:t>
            </a:r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D1E24615-C69B-4C82-AF94-14022C4F8ACF}"/>
              </a:ext>
            </a:extLst>
          </p:cNvPr>
          <p:cNvSpPr/>
          <p:nvPr/>
        </p:nvSpPr>
        <p:spPr>
          <a:xfrm rot="-10800000">
            <a:off x="16559906" y="7168671"/>
            <a:ext cx="1837134" cy="2004809"/>
          </a:xfrm>
          <a:custGeom>
            <a:avLst/>
            <a:gdLst/>
            <a:ahLst/>
            <a:cxnLst/>
            <a:rect l="l" t="t" r="r" b="b"/>
            <a:pathLst>
              <a:path w="1837134" h="2004809">
                <a:moveTo>
                  <a:pt x="0" y="0"/>
                </a:moveTo>
                <a:lnTo>
                  <a:pt x="1837134" y="0"/>
                </a:lnTo>
                <a:lnTo>
                  <a:pt x="1837134" y="2004809"/>
                </a:lnTo>
                <a:lnTo>
                  <a:pt x="0" y="2004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FF40A62A-3233-4EDF-881A-CB23F51380A2}"/>
              </a:ext>
            </a:extLst>
          </p:cNvPr>
          <p:cNvSpPr txBox="1"/>
          <p:nvPr/>
        </p:nvSpPr>
        <p:spPr>
          <a:xfrm>
            <a:off x="9932125" y="6684551"/>
            <a:ext cx="4393910" cy="126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0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Dificultades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para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comprender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conceptos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numéricos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,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patrones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matemáticos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y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realizar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cálculos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. 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F73821C0-B8BC-4553-BBEE-9D4E0190C2F6}"/>
              </a:ext>
            </a:extLst>
          </p:cNvPr>
          <p:cNvSpPr txBox="1"/>
          <p:nvPr/>
        </p:nvSpPr>
        <p:spPr>
          <a:xfrm>
            <a:off x="264816" y="4661703"/>
            <a:ext cx="4393910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4500" dirty="0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  <a:sym typeface="Some Time Later"/>
              </a:rPr>
              <a:t>DISLEXIA </a:t>
            </a:r>
            <a:r>
              <a:rPr lang="en-US" sz="3200" dirty="0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  <a:sym typeface="Some Time Later"/>
              </a:rPr>
              <a:t>315.00 (F81.0)</a:t>
            </a:r>
            <a:endParaRPr lang="en-US" sz="4500" dirty="0">
              <a:solidFill>
                <a:srgbClr val="0A0807"/>
              </a:solidFill>
              <a:latin typeface="Century Gothic" panose="020B0502020202020204" pitchFamily="34" charset="0"/>
              <a:ea typeface="Some Time Later"/>
              <a:cs typeface="Some Time Later"/>
              <a:sym typeface="Some Time Later"/>
            </a:endParaRP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8CEEFD10-BB23-45EF-9740-4B413AAD58BA}"/>
              </a:ext>
            </a:extLst>
          </p:cNvPr>
          <p:cNvSpPr txBox="1"/>
          <p:nvPr/>
        </p:nvSpPr>
        <p:spPr>
          <a:xfrm>
            <a:off x="10020298" y="5374754"/>
            <a:ext cx="4217564" cy="112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4192" dirty="0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  <a:sym typeface="Some Time Later"/>
              </a:rPr>
              <a:t>DISCALCULIA </a:t>
            </a:r>
            <a:r>
              <a:rPr lang="en-US" sz="3200" dirty="0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  <a:sym typeface="Some Time Later"/>
              </a:rPr>
              <a:t>315.1(F81.2)</a:t>
            </a:r>
            <a:endParaRPr lang="en-US" sz="4192" dirty="0">
              <a:solidFill>
                <a:srgbClr val="0A0807"/>
              </a:solidFill>
              <a:latin typeface="Century Gothic" panose="020B0502020202020204" pitchFamily="34" charset="0"/>
              <a:ea typeface="Some Time Later"/>
              <a:cs typeface="Some Time Later"/>
              <a:sym typeface="Some Time Later"/>
            </a:endParaRPr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7FBBD98D-9C71-484B-B7EB-BA9DA2FBB83C}"/>
              </a:ext>
            </a:extLst>
          </p:cNvPr>
          <p:cNvSpPr txBox="1"/>
          <p:nvPr/>
        </p:nvSpPr>
        <p:spPr>
          <a:xfrm>
            <a:off x="15977716" y="2188349"/>
            <a:ext cx="725387" cy="450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1"/>
              </a:lnSpc>
            </a:pPr>
            <a:r>
              <a:rPr lang="en-US" sz="8001" dirty="0">
                <a:solidFill>
                  <a:srgbClr val="FF0000"/>
                </a:solidFill>
                <a:latin typeface="Century Gothic" panose="020B0502020202020204" pitchFamily="34" charset="0"/>
                <a:ea typeface="Some Time Later"/>
                <a:cs typeface="Some Time Later"/>
                <a:sym typeface="Some Time Later"/>
              </a:rPr>
              <a:t>TDAH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A6031559-D755-4B72-A05B-E769FE93919A}"/>
              </a:ext>
            </a:extLst>
          </p:cNvPr>
          <p:cNvSpPr txBox="1"/>
          <p:nvPr/>
        </p:nvSpPr>
        <p:spPr>
          <a:xfrm>
            <a:off x="14644535" y="6601416"/>
            <a:ext cx="3224647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09"/>
              </a:lnSpc>
              <a:spcBef>
                <a:spcPct val="0"/>
              </a:spcBef>
            </a:pP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No T.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pero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interfiere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en</a:t>
            </a:r>
            <a:r>
              <a:rPr lang="en-US" sz="2199" dirty="0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 las </a:t>
            </a:r>
            <a:r>
              <a:rPr lang="en-US" sz="2199" dirty="0" err="1">
                <a:solidFill>
                  <a:srgbClr val="0A0807"/>
                </a:solidFill>
                <a:latin typeface="Century Gothic" panose="020B0502020202020204" pitchFamily="34" charset="0"/>
                <a:ea typeface="Halley"/>
                <a:cs typeface="Halley"/>
                <a:sym typeface="Halley"/>
              </a:rPr>
              <a:t>capacidades</a:t>
            </a:r>
            <a:endParaRPr lang="en-US" sz="2199" dirty="0">
              <a:solidFill>
                <a:srgbClr val="0A0807"/>
              </a:solidFill>
              <a:latin typeface="Century Gothic" panose="020B0502020202020204" pitchFamily="34" charset="0"/>
              <a:ea typeface="Halley"/>
              <a:cs typeface="Halley"/>
              <a:sym typeface="Halley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4B91FFE-6E48-4CA8-A748-6F81839640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1387" y="-62335"/>
            <a:ext cx="10931075" cy="2499577"/>
          </a:xfrm>
          <a:prstGeom prst="rect">
            <a:avLst/>
          </a:prstGeom>
        </p:spPr>
      </p:pic>
      <p:pic>
        <p:nvPicPr>
          <p:cNvPr id="12290" name="Picture 2" descr="Qué es la dislexia? - Ikigai Manresa">
            <a:extLst>
              <a:ext uri="{FF2B5EF4-FFF2-40B4-BE49-F238E27FC236}">
                <a16:creationId xmlns:a16="http://schemas.microsoft.com/office/drawing/2014/main" id="{0DEF0876-B734-40D0-B47F-6B447AFF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95" y="2449926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ndicadores para el diagnóstico y orientaciones de la disgrafía">
            <a:extLst>
              <a:ext uri="{FF2B5EF4-FFF2-40B4-BE49-F238E27FC236}">
                <a16:creationId xmlns:a16="http://schemas.microsoft.com/office/drawing/2014/main" id="{0A0C1DB2-C0DF-40CC-8AD4-EAFEBAD39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46" y="7831113"/>
            <a:ext cx="1951709" cy="14271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iscalculia: qué es, diagnóstico, tratamiento y ejercicios">
            <a:extLst>
              <a:ext uri="{FF2B5EF4-FFF2-40B4-BE49-F238E27FC236}">
                <a16:creationId xmlns:a16="http://schemas.microsoft.com/office/drawing/2014/main" id="{E5725A24-7614-4207-BC07-CBD2F01A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685" y="2397665"/>
            <a:ext cx="2625139" cy="27325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238A871F-065A-4B2E-9727-EEDC988574BE}"/>
              </a:ext>
            </a:extLst>
          </p:cNvPr>
          <p:cNvSpPr txBox="1"/>
          <p:nvPr/>
        </p:nvSpPr>
        <p:spPr>
          <a:xfrm>
            <a:off x="2077985" y="9531102"/>
            <a:ext cx="8363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Evaluación psicopedagógica o neuropsicológica</a:t>
            </a:r>
          </a:p>
        </p:txBody>
      </p:sp>
      <p:pic>
        <p:nvPicPr>
          <p:cNvPr id="1026" name="Picture 2" descr="DSM-5: Trastorno especÃfico del aprendizaje">
            <a:extLst>
              <a:ext uri="{FF2B5EF4-FFF2-40B4-BE49-F238E27FC236}">
                <a16:creationId xmlns:a16="http://schemas.microsoft.com/office/drawing/2014/main" id="{537F7DEF-9363-4849-9B62-6490C093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23" y="1843829"/>
            <a:ext cx="1069215" cy="152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plementación de los diagnósticos CIE-10 – Imagitech">
            <a:extLst>
              <a:ext uri="{FF2B5EF4-FFF2-40B4-BE49-F238E27FC236}">
                <a16:creationId xmlns:a16="http://schemas.microsoft.com/office/drawing/2014/main" id="{BA812B93-EC74-4CDC-BA35-BCD28EFA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85" y="1781114"/>
            <a:ext cx="1538482" cy="11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6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6">
            <a:extLst>
              <a:ext uri="{FF2B5EF4-FFF2-40B4-BE49-F238E27FC236}">
                <a16:creationId xmlns:a16="http://schemas.microsoft.com/office/drawing/2014/main" id="{3F049FBB-E361-4651-9950-49C8F65CF490}"/>
              </a:ext>
            </a:extLst>
          </p:cNvPr>
          <p:cNvSpPr/>
          <p:nvPr/>
        </p:nvSpPr>
        <p:spPr>
          <a:xfrm rot="442391">
            <a:off x="8692139" y="6930077"/>
            <a:ext cx="15914253" cy="6319405"/>
          </a:xfrm>
          <a:custGeom>
            <a:avLst/>
            <a:gdLst/>
            <a:ahLst/>
            <a:cxnLst/>
            <a:rect l="l" t="t" r="r" b="b"/>
            <a:pathLst>
              <a:path w="15914253" h="6319405">
                <a:moveTo>
                  <a:pt x="0" y="0"/>
                </a:moveTo>
                <a:lnTo>
                  <a:pt x="15914253" y="0"/>
                </a:lnTo>
                <a:lnTo>
                  <a:pt x="15914253" y="6319405"/>
                </a:lnTo>
                <a:lnTo>
                  <a:pt x="0" y="631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7">
            <a:extLst>
              <a:ext uri="{FF2B5EF4-FFF2-40B4-BE49-F238E27FC236}">
                <a16:creationId xmlns:a16="http://schemas.microsoft.com/office/drawing/2014/main" id="{8E8D94E5-5B02-41A8-B1E4-A775B67A0D1E}"/>
              </a:ext>
            </a:extLst>
          </p:cNvPr>
          <p:cNvSpPr/>
          <p:nvPr/>
        </p:nvSpPr>
        <p:spPr>
          <a:xfrm rot="9627980" flipV="1">
            <a:off x="-11142983" y="6256017"/>
            <a:ext cx="16666453" cy="6618097"/>
          </a:xfrm>
          <a:custGeom>
            <a:avLst/>
            <a:gdLst/>
            <a:ahLst/>
            <a:cxnLst/>
            <a:rect l="l" t="t" r="r" b="b"/>
            <a:pathLst>
              <a:path w="16666453" h="6618097">
                <a:moveTo>
                  <a:pt x="0" y="6618097"/>
                </a:moveTo>
                <a:lnTo>
                  <a:pt x="16666452" y="6618097"/>
                </a:lnTo>
                <a:lnTo>
                  <a:pt x="16666452" y="0"/>
                </a:lnTo>
                <a:lnTo>
                  <a:pt x="0" y="0"/>
                </a:lnTo>
                <a:lnTo>
                  <a:pt x="0" y="66180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9914" b="-6878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35913" y="9427939"/>
            <a:ext cx="5783126" cy="689422"/>
            <a:chOff x="0" y="0"/>
            <a:chExt cx="7710835" cy="919229"/>
          </a:xfrm>
        </p:grpSpPr>
        <p:sp>
          <p:nvSpPr>
            <p:cNvPr id="4" name="Freeform 4"/>
            <p:cNvSpPr/>
            <p:nvPr/>
          </p:nvSpPr>
          <p:spPr>
            <a:xfrm>
              <a:off x="6791606" y="0"/>
              <a:ext cx="919229" cy="919229"/>
            </a:xfrm>
            <a:custGeom>
              <a:avLst/>
              <a:gdLst/>
              <a:ahLst/>
              <a:cxnLst/>
              <a:rect l="l" t="t" r="r" b="b"/>
              <a:pathLst>
                <a:path w="919229" h="919229">
                  <a:moveTo>
                    <a:pt x="0" y="0"/>
                  </a:moveTo>
                  <a:lnTo>
                    <a:pt x="919229" y="0"/>
                  </a:lnTo>
                  <a:lnTo>
                    <a:pt x="919229" y="919229"/>
                  </a:lnTo>
                  <a:lnTo>
                    <a:pt x="0" y="91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322666"/>
              <a:ext cx="6791606" cy="245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 spc="598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LAS ASAMBLEAS DE DIOS DEL PERÚ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2242308" y="-1776761"/>
            <a:ext cx="5887877" cy="5328528"/>
          </a:xfrm>
          <a:custGeom>
            <a:avLst/>
            <a:gdLst/>
            <a:ahLst/>
            <a:cxnLst/>
            <a:rect l="l" t="t" r="r" b="b"/>
            <a:pathLst>
              <a:path w="5887877" h="5328528">
                <a:moveTo>
                  <a:pt x="5887876" y="0"/>
                </a:moveTo>
                <a:lnTo>
                  <a:pt x="0" y="0"/>
                </a:lnTo>
                <a:lnTo>
                  <a:pt x="0" y="5328528"/>
                </a:lnTo>
                <a:lnTo>
                  <a:pt x="5887876" y="5328528"/>
                </a:lnTo>
                <a:lnTo>
                  <a:pt x="588787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27476" y="197220"/>
            <a:ext cx="2891563" cy="1450274"/>
          </a:xfrm>
          <a:custGeom>
            <a:avLst/>
            <a:gdLst/>
            <a:ahLst/>
            <a:cxnLst/>
            <a:rect l="l" t="t" r="r" b="b"/>
            <a:pathLst>
              <a:path w="2891563" h="1450274">
                <a:moveTo>
                  <a:pt x="0" y="0"/>
                </a:moveTo>
                <a:lnTo>
                  <a:pt x="2891563" y="0"/>
                </a:lnTo>
                <a:lnTo>
                  <a:pt x="2891563" y="1450274"/>
                </a:lnTo>
                <a:lnTo>
                  <a:pt x="0" y="14502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 t="-56802" b="-4257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881" y="571500"/>
            <a:ext cx="304723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DIPLOMADO</a:t>
            </a:r>
          </a:p>
          <a:p>
            <a:pPr algn="l">
              <a:lnSpc>
                <a:spcPts val="2400"/>
              </a:lnSpc>
            </a:pPr>
            <a:r>
              <a:rPr lang="en-US" sz="3000" b="1" spc="-126" dirty="0">
                <a:solidFill>
                  <a:srgbClr val="060606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PASTORAL</a:t>
            </a:r>
          </a:p>
          <a:p>
            <a:pPr algn="l">
              <a:lnSpc>
                <a:spcPts val="2400"/>
              </a:lnSpc>
            </a:pPr>
            <a:r>
              <a:rPr lang="en-US" sz="3000" b="1" i="1" spc="-126" dirty="0" err="1">
                <a:solidFill>
                  <a:srgbClr val="060606"/>
                </a:solidFill>
                <a:latin typeface="Migra Ultra-Bold Italics"/>
                <a:ea typeface="Migra Ultra-Bold Italics"/>
                <a:cs typeface="Migra Ultra-Bold Italics"/>
                <a:sym typeface="Migra Ultra-Bold Italics"/>
              </a:rPr>
              <a:t>Infantil</a:t>
            </a:r>
            <a:endParaRPr lang="en-US" sz="3000" b="1" i="1" spc="-126" dirty="0">
              <a:solidFill>
                <a:srgbClr val="060606"/>
              </a:solidFill>
              <a:latin typeface="Migra Ultra-Bold Italics"/>
              <a:ea typeface="Migra Ultra-Bold Italics"/>
              <a:cs typeface="Migra Ultra-Bold Italics"/>
              <a:sym typeface="Migra Ultra-Bold Italics"/>
            </a:endParaRPr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D1E24615-C69B-4C82-AF94-14022C4F8ACF}"/>
              </a:ext>
            </a:extLst>
          </p:cNvPr>
          <p:cNvSpPr/>
          <p:nvPr/>
        </p:nvSpPr>
        <p:spPr>
          <a:xfrm rot="-10800000">
            <a:off x="1250" y="7757126"/>
            <a:ext cx="1837134" cy="2004809"/>
          </a:xfrm>
          <a:custGeom>
            <a:avLst/>
            <a:gdLst/>
            <a:ahLst/>
            <a:cxnLst/>
            <a:rect l="l" t="t" r="r" b="b"/>
            <a:pathLst>
              <a:path w="1837134" h="2004809">
                <a:moveTo>
                  <a:pt x="0" y="0"/>
                </a:moveTo>
                <a:lnTo>
                  <a:pt x="1837134" y="0"/>
                </a:lnTo>
                <a:lnTo>
                  <a:pt x="1837134" y="2004809"/>
                </a:lnTo>
                <a:lnTo>
                  <a:pt x="0" y="2004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F73821C0-B8BC-4553-BBEE-9D4E0190C2F6}"/>
              </a:ext>
            </a:extLst>
          </p:cNvPr>
          <p:cNvSpPr txBox="1"/>
          <p:nvPr/>
        </p:nvSpPr>
        <p:spPr>
          <a:xfrm>
            <a:off x="4949335" y="525858"/>
            <a:ext cx="7963605" cy="643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569"/>
              </a:lnSpc>
              <a:defRPr sz="7200" b="1">
                <a:solidFill>
                  <a:srgbClr val="0A0807"/>
                </a:solidFill>
                <a:latin typeface="Century Gothic" panose="020B0502020202020204" pitchFamily="34" charset="0"/>
                <a:ea typeface="Some Time Later"/>
                <a:cs typeface="Some Time Later"/>
              </a:defRPr>
            </a:lvl1pPr>
          </a:lstStyle>
          <a:p>
            <a:r>
              <a:rPr lang="en-US" dirty="0">
                <a:sym typeface="Some Time Later"/>
              </a:rPr>
              <a:t>DISLEXIA (F81.0)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97416C4-CC70-45CB-A9E7-1F3BB55704D6}"/>
              </a:ext>
            </a:extLst>
          </p:cNvPr>
          <p:cNvSpPr txBox="1"/>
          <p:nvPr/>
        </p:nvSpPr>
        <p:spPr>
          <a:xfrm>
            <a:off x="6731435" y="1161254"/>
            <a:ext cx="554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0" i="0" dirty="0">
                <a:solidFill>
                  <a:srgbClr val="0E0F25"/>
                </a:solidFill>
                <a:effectLst/>
                <a:latin typeface="Century Gothic" panose="020B0502020202020204" pitchFamily="34" charset="0"/>
              </a:rPr>
              <a:t>A partir de los 8 años.</a:t>
            </a:r>
            <a:r>
              <a:rPr lang="es-ES" sz="2800" b="1" dirty="0"/>
              <a:t> </a:t>
            </a:r>
            <a:endParaRPr lang="es-ES" sz="2800" b="0" i="0" dirty="0">
              <a:solidFill>
                <a:srgbClr val="0E0F25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45CBDC3-CEEC-4524-B4E8-8FBB26D72574}"/>
              </a:ext>
            </a:extLst>
          </p:cNvPr>
          <p:cNvSpPr txBox="1"/>
          <p:nvPr/>
        </p:nvSpPr>
        <p:spPr>
          <a:xfrm>
            <a:off x="10689745" y="2141344"/>
            <a:ext cx="703705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Century Gothic" panose="020B0502020202020204" pitchFamily="34" charset="0"/>
              </a:rPr>
              <a:t>E. Adaptaciones en el aula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Más tiempo en exámenes o tareas escritas.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No penalizar errores ortográficos si se evalúa otro contenido.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Permitir el uso de lectores electrónicos, audiolibros o dictado por voz.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2400" b="1" dirty="0">
              <a:latin typeface="Century Gothic" panose="020B0502020202020204" pitchFamily="34" charset="0"/>
            </a:endParaRPr>
          </a:p>
          <a:p>
            <a:r>
              <a:rPr lang="es-ES" sz="2400" b="1" dirty="0">
                <a:latin typeface="Century Gothic" panose="020B0502020202020204" pitchFamily="34" charset="0"/>
              </a:rPr>
              <a:t>Apoyo emocional</a:t>
            </a:r>
          </a:p>
          <a:p>
            <a:r>
              <a:rPr lang="es-ES" sz="2400" dirty="0">
                <a:latin typeface="Century Gothic" panose="020B0502020202020204" pitchFamily="34" charset="0"/>
              </a:rPr>
              <a:t>Muchos niños desarrollan </a:t>
            </a:r>
            <a:r>
              <a:rPr lang="es-ES" sz="2400" b="1" dirty="0">
                <a:latin typeface="Century Gothic" panose="020B0502020202020204" pitchFamily="34" charset="0"/>
              </a:rPr>
              <a:t>baja autoestima</a:t>
            </a:r>
            <a:r>
              <a:rPr lang="es-ES" sz="2400" dirty="0">
                <a:latin typeface="Century Gothic" panose="020B0502020202020204" pitchFamily="34" charset="0"/>
              </a:rPr>
              <a:t> por las constantes dificultades. </a:t>
            </a:r>
          </a:p>
          <a:p>
            <a:r>
              <a:rPr lang="es-ES" sz="2400" dirty="0">
                <a:latin typeface="Century Gothic" panose="020B0502020202020204" pitchFamily="34" charset="0"/>
              </a:rPr>
              <a:t>Es clave: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Felicitar por el esfuerzo, no solo por los resultados.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Explicar que la dislexia no los hace menos inteligentes.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41DB832-5EEA-4EDC-A719-CEFAB641D6E3}"/>
              </a:ext>
            </a:extLst>
          </p:cNvPr>
          <p:cNvSpPr txBox="1"/>
          <p:nvPr/>
        </p:nvSpPr>
        <p:spPr>
          <a:xfrm>
            <a:off x="2402611" y="2197496"/>
            <a:ext cx="82735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Juegos con sílabas y sonidos.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Rimas, trabalenguas, segmentar palabras en sonidos.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Escribir letras en arena mientras se pronuncia el sonido.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Usar tarjetas, letras móviles, o pizarras magnéticas.</a:t>
            </a:r>
          </a:p>
          <a:p>
            <a:endParaRPr lang="es-ES" sz="2400" b="1" dirty="0">
              <a:latin typeface="Century Gothic" panose="020B0502020202020204" pitchFamily="34" charset="0"/>
            </a:endParaRPr>
          </a:p>
          <a:p>
            <a:r>
              <a:rPr lang="es-ES" sz="2400" b="1" dirty="0">
                <a:latin typeface="Century Gothic" panose="020B0502020202020204" pitchFamily="34" charset="0"/>
              </a:rPr>
              <a:t>Lectura guiada y estructurada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Lecturas breves, frecuentes y con apoyo.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Lectura coral (todos leen juntos), eco (el niño repite lo que lee el adulto), o lectura compartida.</a:t>
            </a:r>
          </a:p>
          <a:p>
            <a:endParaRPr lang="es-ES" sz="2400" b="1" dirty="0">
              <a:latin typeface="Century Gothic" panose="020B0502020202020204" pitchFamily="34" charset="0"/>
            </a:endParaRPr>
          </a:p>
          <a:p>
            <a:r>
              <a:rPr lang="es-ES" sz="2400" b="1" dirty="0">
                <a:latin typeface="Century Gothic" panose="020B0502020202020204" pitchFamily="34" charset="0"/>
              </a:rPr>
              <a:t>Ortografía visual y auditiva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Trabajar palabras frecuentes con tarjetas o juegos.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Repetir, copiar y clasificar palabras.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Juegos con imágenes y palabras (memoria).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70A63DD3-8774-4E49-8B25-BB58C2AFD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9621"/>
            <a:ext cx="2513552" cy="1885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46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1237</Words>
  <Application>Microsoft Office PowerPoint</Application>
  <PresentationFormat>Personalizado</PresentationFormat>
  <Paragraphs>212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Migra Ultra-Bold</vt:lpstr>
      <vt:lpstr>Migra Extra-Light Italics</vt:lpstr>
      <vt:lpstr>Calibri</vt:lpstr>
      <vt:lpstr>Arial</vt:lpstr>
      <vt:lpstr>Century Gothic</vt:lpstr>
      <vt:lpstr>Gotham</vt:lpstr>
      <vt:lpstr>Migra Ultra-Bold Italics</vt:lpstr>
      <vt:lpstr>Gotham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</dc:title>
  <cp:lastModifiedBy>ROSARIO RIVERA ROSALES</cp:lastModifiedBy>
  <cp:revision>11</cp:revision>
  <dcterms:created xsi:type="dcterms:W3CDTF">2006-08-16T00:00:00Z</dcterms:created>
  <dcterms:modified xsi:type="dcterms:W3CDTF">2025-09-09T18:30:14Z</dcterms:modified>
  <dc:identifier>DAGyJC9NTrQ</dc:identifier>
</cp:coreProperties>
</file>